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75" r:id="rId5"/>
    <p:sldId id="260" r:id="rId6"/>
    <p:sldId id="263" r:id="rId7"/>
    <p:sldId id="262" r:id="rId8"/>
    <p:sldId id="271" r:id="rId9"/>
    <p:sldId id="265" r:id="rId10"/>
    <p:sldId id="273" r:id="rId11"/>
    <p:sldId id="267" r:id="rId12"/>
    <p:sldId id="276" r:id="rId13"/>
    <p:sldId id="269" r:id="rId14"/>
    <p:sldId id="277" r:id="rId15"/>
    <p:sldId id="278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7197B7-30EB-4A97-94B3-D9284B84AB0C}" type="doc">
      <dgm:prSet loTypeId="urn:microsoft.com/office/officeart/2005/8/layout/pList1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49C6141-D0CF-4ECE-BB1E-4FB623672F5F}">
      <dgm:prSet phldrT="[Texto]" phldr="1" custT="1"/>
      <dgm:spPr/>
      <dgm:t>
        <a:bodyPr/>
        <a:lstStyle/>
        <a:p>
          <a:endParaRPr lang="es-MX" sz="2400" b="1" dirty="0"/>
        </a:p>
      </dgm:t>
    </dgm:pt>
    <dgm:pt modelId="{A0457DE1-E379-45AC-B195-0DEF05E69863}" type="parTrans" cxnId="{15460F03-517E-45EF-A83C-9A717EC127AC}">
      <dgm:prSet/>
      <dgm:spPr/>
      <dgm:t>
        <a:bodyPr/>
        <a:lstStyle/>
        <a:p>
          <a:endParaRPr lang="es-MX" sz="2400" b="1"/>
        </a:p>
      </dgm:t>
    </dgm:pt>
    <dgm:pt modelId="{3FF78BA2-3565-496A-8A38-3F00F381E4A2}" type="sibTrans" cxnId="{15460F03-517E-45EF-A83C-9A717EC127AC}">
      <dgm:prSet/>
      <dgm:spPr/>
      <dgm:t>
        <a:bodyPr/>
        <a:lstStyle/>
        <a:p>
          <a:endParaRPr lang="es-MX" sz="2400" b="1"/>
        </a:p>
      </dgm:t>
    </dgm:pt>
    <dgm:pt modelId="{A3AE12B0-BC13-47A4-9F2B-030F0C400019}">
      <dgm:prSet phldrT="[Texto]" custT="1"/>
      <dgm:spPr/>
      <dgm:t>
        <a:bodyPr/>
        <a:lstStyle/>
        <a:p>
          <a:r>
            <a:rPr lang="es-MX" sz="2400" b="1" dirty="0" smtClean="0"/>
            <a:t>UN GRAN ACREVO</a:t>
          </a:r>
          <a:endParaRPr lang="es-MX" sz="2400" b="1" dirty="0"/>
        </a:p>
      </dgm:t>
    </dgm:pt>
    <dgm:pt modelId="{FFEF9575-B662-48CC-8B0F-F0085F41A70C}" type="parTrans" cxnId="{C20C1154-1683-45C1-84DE-82B6FDDFDAC4}">
      <dgm:prSet/>
      <dgm:spPr/>
      <dgm:t>
        <a:bodyPr/>
        <a:lstStyle/>
        <a:p>
          <a:endParaRPr lang="es-MX" sz="2400" b="1"/>
        </a:p>
      </dgm:t>
    </dgm:pt>
    <dgm:pt modelId="{072BC72F-677E-4E92-8C03-444AC900D03D}" type="sibTrans" cxnId="{C20C1154-1683-45C1-84DE-82B6FDDFDAC4}">
      <dgm:prSet/>
      <dgm:spPr/>
      <dgm:t>
        <a:bodyPr/>
        <a:lstStyle/>
        <a:p>
          <a:endParaRPr lang="es-MX" sz="2400" b="1"/>
        </a:p>
      </dgm:t>
    </dgm:pt>
    <dgm:pt modelId="{EB373ECB-AA71-45C7-B379-0164799EBD6E}">
      <dgm:prSet phldrT="[Texto]" phldr="1" custT="1"/>
      <dgm:spPr/>
      <dgm:t>
        <a:bodyPr/>
        <a:lstStyle/>
        <a:p>
          <a:endParaRPr lang="es-MX" sz="2400" b="1" dirty="0"/>
        </a:p>
      </dgm:t>
    </dgm:pt>
    <dgm:pt modelId="{6FA60364-ED7B-49D4-B7B0-0BF0D2879D7E}" type="parTrans" cxnId="{DCE996C4-2CC5-4053-BC69-1C9182046381}">
      <dgm:prSet/>
      <dgm:spPr/>
      <dgm:t>
        <a:bodyPr/>
        <a:lstStyle/>
        <a:p>
          <a:endParaRPr lang="es-MX" sz="2400" b="1"/>
        </a:p>
      </dgm:t>
    </dgm:pt>
    <dgm:pt modelId="{6A138467-528E-442E-9474-C565BAF6DC42}" type="sibTrans" cxnId="{DCE996C4-2CC5-4053-BC69-1C9182046381}">
      <dgm:prSet/>
      <dgm:spPr/>
      <dgm:t>
        <a:bodyPr/>
        <a:lstStyle/>
        <a:p>
          <a:endParaRPr lang="es-MX" sz="2400" b="1"/>
        </a:p>
      </dgm:t>
    </dgm:pt>
    <dgm:pt modelId="{16076337-D616-43E4-A380-2B37BBFD9CC3}">
      <dgm:prSet phldrT="[Texto]" custT="1"/>
      <dgm:spPr/>
      <dgm:t>
        <a:bodyPr/>
        <a:lstStyle/>
        <a:p>
          <a:r>
            <a:rPr lang="es-MX" sz="2400" b="1" dirty="0" smtClean="0"/>
            <a:t>UN GRAN ACERVO</a:t>
          </a:r>
          <a:endParaRPr lang="es-MX" sz="2400" b="1" dirty="0"/>
        </a:p>
      </dgm:t>
    </dgm:pt>
    <dgm:pt modelId="{797D25CF-C6EC-44DD-9537-17A5E8EF65F5}" type="parTrans" cxnId="{BBF9115C-F9C1-48AE-982A-97D7A78EC76A}">
      <dgm:prSet/>
      <dgm:spPr/>
      <dgm:t>
        <a:bodyPr/>
        <a:lstStyle/>
        <a:p>
          <a:endParaRPr lang="es-MX" sz="2400" b="1"/>
        </a:p>
      </dgm:t>
    </dgm:pt>
    <dgm:pt modelId="{724321E1-5824-4522-AF6F-05D07D35E7CE}" type="sibTrans" cxnId="{BBF9115C-F9C1-48AE-982A-97D7A78EC76A}">
      <dgm:prSet/>
      <dgm:spPr/>
      <dgm:t>
        <a:bodyPr/>
        <a:lstStyle/>
        <a:p>
          <a:endParaRPr lang="es-MX" sz="2400" b="1"/>
        </a:p>
      </dgm:t>
    </dgm:pt>
    <dgm:pt modelId="{FD15C0C7-9CCC-4AEF-A3E6-18478D46A665}" type="pres">
      <dgm:prSet presAssocID="{4E7197B7-30EB-4A97-94B3-D9284B84AB0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7C8E6A2-F927-4D85-89B1-96FFA654F4D7}" type="pres">
      <dgm:prSet presAssocID="{B49C6141-D0CF-4ECE-BB1E-4FB623672F5F}" presName="compNode" presStyleCnt="0"/>
      <dgm:spPr/>
    </dgm:pt>
    <dgm:pt modelId="{21991856-D7D0-42F2-87F0-512A1CF9DAD7}" type="pres">
      <dgm:prSet presAssocID="{B49C6141-D0CF-4ECE-BB1E-4FB623672F5F}" presName="pictRect" presStyleLbl="node1" presStyleIdx="0" presStyleCnt="4" custScaleX="220662" custScaleY="23678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2E8782E-6163-4F49-A00A-4956DA7B602D}" type="pres">
      <dgm:prSet presAssocID="{B49C6141-D0CF-4ECE-BB1E-4FB623672F5F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BCCCC92-3F36-4EC4-B071-8B7B1A48577E}" type="pres">
      <dgm:prSet presAssocID="{3FF78BA2-3565-496A-8A38-3F00F381E4A2}" presName="sibTrans" presStyleLbl="sibTrans2D1" presStyleIdx="0" presStyleCnt="0"/>
      <dgm:spPr/>
      <dgm:t>
        <a:bodyPr/>
        <a:lstStyle/>
        <a:p>
          <a:endParaRPr lang="es-MX"/>
        </a:p>
      </dgm:t>
    </dgm:pt>
    <dgm:pt modelId="{3DA7ED47-A6EC-40CD-946F-CAB70B8938EE}" type="pres">
      <dgm:prSet presAssocID="{A3AE12B0-BC13-47A4-9F2B-030F0C400019}" presName="compNode" presStyleCnt="0"/>
      <dgm:spPr/>
    </dgm:pt>
    <dgm:pt modelId="{210B1B97-8C98-456B-9FE9-07A785B57A38}" type="pres">
      <dgm:prSet presAssocID="{A3AE12B0-BC13-47A4-9F2B-030F0C400019}" presName="pictRect" presStyleLbl="node1" presStyleIdx="1" presStyleCnt="4"/>
      <dgm:spPr/>
    </dgm:pt>
    <dgm:pt modelId="{9267618C-BB7C-4B92-A0F0-1E5B73F6C144}" type="pres">
      <dgm:prSet presAssocID="{A3AE12B0-BC13-47A4-9F2B-030F0C400019}" presName="textRect" presStyleLbl="revTx" presStyleIdx="1" presStyleCnt="4" custScaleY="32910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00A7E7E-65A2-443E-AFAA-43FE78872902}" type="pres">
      <dgm:prSet presAssocID="{072BC72F-677E-4E92-8C03-444AC900D03D}" presName="sibTrans" presStyleLbl="sibTrans2D1" presStyleIdx="0" presStyleCnt="0"/>
      <dgm:spPr/>
      <dgm:t>
        <a:bodyPr/>
        <a:lstStyle/>
        <a:p>
          <a:endParaRPr lang="es-MX"/>
        </a:p>
      </dgm:t>
    </dgm:pt>
    <dgm:pt modelId="{14ED8413-5FF8-468B-955A-233D9A42090D}" type="pres">
      <dgm:prSet presAssocID="{EB373ECB-AA71-45C7-B379-0164799EBD6E}" presName="compNode" presStyleCnt="0"/>
      <dgm:spPr/>
    </dgm:pt>
    <dgm:pt modelId="{FFBF2FD5-14A0-4ACF-84E9-BE99BFD68F74}" type="pres">
      <dgm:prSet presAssocID="{EB373ECB-AA71-45C7-B379-0164799EBD6E}" presName="pictRect" presStyleLbl="node1" presStyleIdx="2" presStyleCnt="4" custLinFactNeighborX="-48979" custLinFactNeighborY="-1361"/>
      <dgm:spPr/>
    </dgm:pt>
    <dgm:pt modelId="{66FFA485-583F-45CD-8DC9-52364C64F414}" type="pres">
      <dgm:prSet presAssocID="{EB373ECB-AA71-45C7-B379-0164799EBD6E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7ABCDEF-7A33-410E-A41D-28B64C06BDE4}" type="pres">
      <dgm:prSet presAssocID="{6A138467-528E-442E-9474-C565BAF6DC42}" presName="sibTrans" presStyleLbl="sibTrans2D1" presStyleIdx="0" presStyleCnt="0"/>
      <dgm:spPr/>
      <dgm:t>
        <a:bodyPr/>
        <a:lstStyle/>
        <a:p>
          <a:endParaRPr lang="es-MX"/>
        </a:p>
      </dgm:t>
    </dgm:pt>
    <dgm:pt modelId="{0BBFCC39-974F-49BC-A3C3-43DF027CE204}" type="pres">
      <dgm:prSet presAssocID="{16076337-D616-43E4-A380-2B37BBFD9CC3}" presName="compNode" presStyleCnt="0"/>
      <dgm:spPr/>
    </dgm:pt>
    <dgm:pt modelId="{3AC89A26-9055-49AF-887D-FF45E6B0C8C0}" type="pres">
      <dgm:prSet presAssocID="{16076337-D616-43E4-A380-2B37BBFD9CC3}" presName="pictRect" presStyleLbl="node1" presStyleIdx="3" presStyleCnt="4" custLinFactNeighborX="-1460" custLinFactNeighborY="-50187"/>
      <dgm:spPr/>
    </dgm:pt>
    <dgm:pt modelId="{6A89EB33-DF77-49CE-ADCF-485BF52E6591}" type="pres">
      <dgm:prSet presAssocID="{16076337-D616-43E4-A380-2B37BBFD9CC3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31CF2FD-7A8E-4114-897C-B9816F6AB097}" type="presOf" srcId="{3FF78BA2-3565-496A-8A38-3F00F381E4A2}" destId="{0BCCCC92-3F36-4EC4-B071-8B7B1A48577E}" srcOrd="0" destOrd="0" presId="urn:microsoft.com/office/officeart/2005/8/layout/pList1#1"/>
    <dgm:cxn modelId="{C5AC9D8A-196A-480F-BA99-F769C9EDC264}" type="presOf" srcId="{A3AE12B0-BC13-47A4-9F2B-030F0C400019}" destId="{9267618C-BB7C-4B92-A0F0-1E5B73F6C144}" srcOrd="0" destOrd="0" presId="urn:microsoft.com/office/officeart/2005/8/layout/pList1#1"/>
    <dgm:cxn modelId="{15460F03-517E-45EF-A83C-9A717EC127AC}" srcId="{4E7197B7-30EB-4A97-94B3-D9284B84AB0C}" destId="{B49C6141-D0CF-4ECE-BB1E-4FB623672F5F}" srcOrd="0" destOrd="0" parTransId="{A0457DE1-E379-45AC-B195-0DEF05E69863}" sibTransId="{3FF78BA2-3565-496A-8A38-3F00F381E4A2}"/>
    <dgm:cxn modelId="{BBF9115C-F9C1-48AE-982A-97D7A78EC76A}" srcId="{4E7197B7-30EB-4A97-94B3-D9284B84AB0C}" destId="{16076337-D616-43E4-A380-2B37BBFD9CC3}" srcOrd="3" destOrd="0" parTransId="{797D25CF-C6EC-44DD-9537-17A5E8EF65F5}" sibTransId="{724321E1-5824-4522-AF6F-05D07D35E7CE}"/>
    <dgm:cxn modelId="{7904D724-BA28-4D7E-B7B7-0D7B2248F424}" type="presOf" srcId="{4E7197B7-30EB-4A97-94B3-D9284B84AB0C}" destId="{FD15C0C7-9CCC-4AEF-A3E6-18478D46A665}" srcOrd="0" destOrd="0" presId="urn:microsoft.com/office/officeart/2005/8/layout/pList1#1"/>
    <dgm:cxn modelId="{C20C1154-1683-45C1-84DE-82B6FDDFDAC4}" srcId="{4E7197B7-30EB-4A97-94B3-D9284B84AB0C}" destId="{A3AE12B0-BC13-47A4-9F2B-030F0C400019}" srcOrd="1" destOrd="0" parTransId="{FFEF9575-B662-48CC-8B0F-F0085F41A70C}" sibTransId="{072BC72F-677E-4E92-8C03-444AC900D03D}"/>
    <dgm:cxn modelId="{DCE996C4-2CC5-4053-BC69-1C9182046381}" srcId="{4E7197B7-30EB-4A97-94B3-D9284B84AB0C}" destId="{EB373ECB-AA71-45C7-B379-0164799EBD6E}" srcOrd="2" destOrd="0" parTransId="{6FA60364-ED7B-49D4-B7B0-0BF0D2879D7E}" sibTransId="{6A138467-528E-442E-9474-C565BAF6DC42}"/>
    <dgm:cxn modelId="{70EF3FA9-896E-4312-948B-01DB9C72C42C}" type="presOf" srcId="{072BC72F-677E-4E92-8C03-444AC900D03D}" destId="{200A7E7E-65A2-443E-AFAA-43FE78872902}" srcOrd="0" destOrd="0" presId="urn:microsoft.com/office/officeart/2005/8/layout/pList1#1"/>
    <dgm:cxn modelId="{BBEA7369-8FD4-4439-9CA1-EA67E53F7152}" type="presOf" srcId="{EB373ECB-AA71-45C7-B379-0164799EBD6E}" destId="{66FFA485-583F-45CD-8DC9-52364C64F414}" srcOrd="0" destOrd="0" presId="urn:microsoft.com/office/officeart/2005/8/layout/pList1#1"/>
    <dgm:cxn modelId="{3B411227-EFFF-4321-A181-E7C2BE1AC8DE}" type="presOf" srcId="{B49C6141-D0CF-4ECE-BB1E-4FB623672F5F}" destId="{F2E8782E-6163-4F49-A00A-4956DA7B602D}" srcOrd="0" destOrd="0" presId="urn:microsoft.com/office/officeart/2005/8/layout/pList1#1"/>
    <dgm:cxn modelId="{CE9BA49F-38F9-4DCA-AED7-C59926EEF5AB}" type="presOf" srcId="{6A138467-528E-442E-9474-C565BAF6DC42}" destId="{27ABCDEF-7A33-410E-A41D-28B64C06BDE4}" srcOrd="0" destOrd="0" presId="urn:microsoft.com/office/officeart/2005/8/layout/pList1#1"/>
    <dgm:cxn modelId="{0BC53641-43F0-4A7D-A3A5-AAB9E947656F}" type="presOf" srcId="{16076337-D616-43E4-A380-2B37BBFD9CC3}" destId="{6A89EB33-DF77-49CE-ADCF-485BF52E6591}" srcOrd="0" destOrd="0" presId="urn:microsoft.com/office/officeart/2005/8/layout/pList1#1"/>
    <dgm:cxn modelId="{B45D97C6-3FAE-40BB-8009-02EA967054E3}" type="presParOf" srcId="{FD15C0C7-9CCC-4AEF-A3E6-18478D46A665}" destId="{E7C8E6A2-F927-4D85-89B1-96FFA654F4D7}" srcOrd="0" destOrd="0" presId="urn:microsoft.com/office/officeart/2005/8/layout/pList1#1"/>
    <dgm:cxn modelId="{3CD8F4EC-E366-4497-A8E7-EA0BC073324B}" type="presParOf" srcId="{E7C8E6A2-F927-4D85-89B1-96FFA654F4D7}" destId="{21991856-D7D0-42F2-87F0-512A1CF9DAD7}" srcOrd="0" destOrd="0" presId="urn:microsoft.com/office/officeart/2005/8/layout/pList1#1"/>
    <dgm:cxn modelId="{F5DDCBC2-3974-408B-8AF7-FA79263E6B68}" type="presParOf" srcId="{E7C8E6A2-F927-4D85-89B1-96FFA654F4D7}" destId="{F2E8782E-6163-4F49-A00A-4956DA7B602D}" srcOrd="1" destOrd="0" presId="urn:microsoft.com/office/officeart/2005/8/layout/pList1#1"/>
    <dgm:cxn modelId="{3305100C-80BD-4709-90C0-32E0F5807B61}" type="presParOf" srcId="{FD15C0C7-9CCC-4AEF-A3E6-18478D46A665}" destId="{0BCCCC92-3F36-4EC4-B071-8B7B1A48577E}" srcOrd="1" destOrd="0" presId="urn:microsoft.com/office/officeart/2005/8/layout/pList1#1"/>
    <dgm:cxn modelId="{F7247BEB-4949-43DA-9627-83D3E6B332F9}" type="presParOf" srcId="{FD15C0C7-9CCC-4AEF-A3E6-18478D46A665}" destId="{3DA7ED47-A6EC-40CD-946F-CAB70B8938EE}" srcOrd="2" destOrd="0" presId="urn:microsoft.com/office/officeart/2005/8/layout/pList1#1"/>
    <dgm:cxn modelId="{D84A5227-EE5D-47D1-9EC4-E67EF4BCA86B}" type="presParOf" srcId="{3DA7ED47-A6EC-40CD-946F-CAB70B8938EE}" destId="{210B1B97-8C98-456B-9FE9-07A785B57A38}" srcOrd="0" destOrd="0" presId="urn:microsoft.com/office/officeart/2005/8/layout/pList1#1"/>
    <dgm:cxn modelId="{32D6A7AA-9901-44FD-B16D-69605393A4EE}" type="presParOf" srcId="{3DA7ED47-A6EC-40CD-946F-CAB70B8938EE}" destId="{9267618C-BB7C-4B92-A0F0-1E5B73F6C144}" srcOrd="1" destOrd="0" presId="urn:microsoft.com/office/officeart/2005/8/layout/pList1#1"/>
    <dgm:cxn modelId="{6D4BB2DB-0EFA-4150-8843-8BC29D5D5637}" type="presParOf" srcId="{FD15C0C7-9CCC-4AEF-A3E6-18478D46A665}" destId="{200A7E7E-65A2-443E-AFAA-43FE78872902}" srcOrd="3" destOrd="0" presId="urn:microsoft.com/office/officeart/2005/8/layout/pList1#1"/>
    <dgm:cxn modelId="{B0EC6B12-2275-4575-B2C6-4E8AE5021256}" type="presParOf" srcId="{FD15C0C7-9CCC-4AEF-A3E6-18478D46A665}" destId="{14ED8413-5FF8-468B-955A-233D9A42090D}" srcOrd="4" destOrd="0" presId="urn:microsoft.com/office/officeart/2005/8/layout/pList1#1"/>
    <dgm:cxn modelId="{9880EF1C-50AE-4BD8-8A48-BE4D75BAFA2E}" type="presParOf" srcId="{14ED8413-5FF8-468B-955A-233D9A42090D}" destId="{FFBF2FD5-14A0-4ACF-84E9-BE99BFD68F74}" srcOrd="0" destOrd="0" presId="urn:microsoft.com/office/officeart/2005/8/layout/pList1#1"/>
    <dgm:cxn modelId="{9A616AFF-689C-421C-94E2-0A500B6CCE13}" type="presParOf" srcId="{14ED8413-5FF8-468B-955A-233D9A42090D}" destId="{66FFA485-583F-45CD-8DC9-52364C64F414}" srcOrd="1" destOrd="0" presId="urn:microsoft.com/office/officeart/2005/8/layout/pList1#1"/>
    <dgm:cxn modelId="{DC6A955A-14DC-49D1-808E-3E7647510AFF}" type="presParOf" srcId="{FD15C0C7-9CCC-4AEF-A3E6-18478D46A665}" destId="{27ABCDEF-7A33-410E-A41D-28B64C06BDE4}" srcOrd="5" destOrd="0" presId="urn:microsoft.com/office/officeart/2005/8/layout/pList1#1"/>
    <dgm:cxn modelId="{C8D63EC0-32FE-4105-9FB9-FFC33B92F5BE}" type="presParOf" srcId="{FD15C0C7-9CCC-4AEF-A3E6-18478D46A665}" destId="{0BBFCC39-974F-49BC-A3C3-43DF027CE204}" srcOrd="6" destOrd="0" presId="urn:microsoft.com/office/officeart/2005/8/layout/pList1#1"/>
    <dgm:cxn modelId="{0406F9F1-AB16-48E6-9E54-AFE45D5CA4F4}" type="presParOf" srcId="{0BBFCC39-974F-49BC-A3C3-43DF027CE204}" destId="{3AC89A26-9055-49AF-887D-FF45E6B0C8C0}" srcOrd="0" destOrd="0" presId="urn:microsoft.com/office/officeart/2005/8/layout/pList1#1"/>
    <dgm:cxn modelId="{37E96A58-517D-4B2D-8A76-BBA9FA0FC97F}" type="presParOf" srcId="{0BBFCC39-974F-49BC-A3C3-43DF027CE204}" destId="{6A89EB33-DF77-49CE-ADCF-485BF52E6591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1991856-D7D0-42F2-87F0-512A1CF9DAD7}">
      <dsp:nvSpPr>
        <dsp:cNvPr id="0" name=""/>
        <dsp:cNvSpPr/>
      </dsp:nvSpPr>
      <dsp:spPr>
        <a:xfrm>
          <a:off x="110110" y="1689"/>
          <a:ext cx="4010628" cy="2965242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E8782E-6163-4F49-A00A-4956DA7B602D}">
      <dsp:nvSpPr>
        <dsp:cNvPr id="0" name=""/>
        <dsp:cNvSpPr/>
      </dsp:nvSpPr>
      <dsp:spPr>
        <a:xfrm>
          <a:off x="1206653" y="2110454"/>
          <a:ext cx="1817543" cy="674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400" b="1" kern="1200" dirty="0"/>
        </a:p>
      </dsp:txBody>
      <dsp:txXfrm>
        <a:off x="1206653" y="2110454"/>
        <a:ext cx="1817543" cy="674308"/>
      </dsp:txXfrm>
    </dsp:sp>
    <dsp:sp modelId="{210B1B97-8C98-456B-9FE9-07A785B57A38}">
      <dsp:nvSpPr>
        <dsp:cNvPr id="0" name=""/>
        <dsp:cNvSpPr/>
      </dsp:nvSpPr>
      <dsp:spPr>
        <a:xfrm>
          <a:off x="4302570" y="134795"/>
          <a:ext cx="1817543" cy="12522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67618C-BB7C-4B92-A0F0-1E5B73F6C144}">
      <dsp:nvSpPr>
        <dsp:cNvPr id="0" name=""/>
        <dsp:cNvSpPr/>
      </dsp:nvSpPr>
      <dsp:spPr>
        <a:xfrm>
          <a:off x="4302570" y="614649"/>
          <a:ext cx="1817543" cy="2219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/>
            <a:t>UN GRAN ACREVO</a:t>
          </a:r>
          <a:endParaRPr lang="es-MX" sz="2400" b="1" kern="1200" dirty="0"/>
        </a:p>
      </dsp:txBody>
      <dsp:txXfrm>
        <a:off x="4302570" y="614649"/>
        <a:ext cx="1817543" cy="2219177"/>
      </dsp:txXfrm>
    </dsp:sp>
    <dsp:sp modelId="{FFBF2FD5-14A0-4ACF-84E9-BE99BFD68F74}">
      <dsp:nvSpPr>
        <dsp:cNvPr id="0" name=""/>
        <dsp:cNvSpPr/>
      </dsp:nvSpPr>
      <dsp:spPr>
        <a:xfrm>
          <a:off x="5411730" y="503969"/>
          <a:ext cx="1817543" cy="12522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FFA485-583F-45CD-8DC9-52364C64F414}">
      <dsp:nvSpPr>
        <dsp:cNvPr id="0" name=""/>
        <dsp:cNvSpPr/>
      </dsp:nvSpPr>
      <dsp:spPr>
        <a:xfrm>
          <a:off x="6301945" y="1773300"/>
          <a:ext cx="1817543" cy="674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400" b="1" kern="1200" dirty="0"/>
        </a:p>
      </dsp:txBody>
      <dsp:txXfrm>
        <a:off x="6301945" y="1773300"/>
        <a:ext cx="1817543" cy="674308"/>
      </dsp:txXfrm>
    </dsp:sp>
    <dsp:sp modelId="{3AC89A26-9055-49AF-887D-FF45E6B0C8C0}">
      <dsp:nvSpPr>
        <dsp:cNvPr id="0" name=""/>
        <dsp:cNvSpPr/>
      </dsp:nvSpPr>
      <dsp:spPr>
        <a:xfrm>
          <a:off x="3179491" y="2520200"/>
          <a:ext cx="1817543" cy="12522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89EB33-DF77-49CE-ADCF-485BF52E6591}">
      <dsp:nvSpPr>
        <dsp:cNvPr id="0" name=""/>
        <dsp:cNvSpPr/>
      </dsp:nvSpPr>
      <dsp:spPr>
        <a:xfrm>
          <a:off x="3206028" y="4400974"/>
          <a:ext cx="1817543" cy="674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/>
            <a:t>UN GRAN ACERVO</a:t>
          </a:r>
          <a:endParaRPr lang="es-MX" sz="2400" b="1" kern="1200" dirty="0"/>
        </a:p>
      </dsp:txBody>
      <dsp:txXfrm>
        <a:off x="3206028" y="4400974"/>
        <a:ext cx="1817543" cy="674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BA23C-F018-42C6-BABB-E4E613B2E7DF}" type="datetimeFigureOut">
              <a:rPr lang="es-ES" smtClean="0"/>
              <a:pPr/>
              <a:t>10/08/2011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3D4F7-62A2-4CE9-A8FB-340B5233E9B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ACD1D-A085-4792-8CF9-1EF5104639B9}" type="slidenum">
              <a:rPr lang="es-MX" smtClean="0"/>
              <a:pPr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686747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1CD4-A962-40CE-AB25-AF8356E43E76}" type="datetimeFigureOut">
              <a:rPr lang="es-ES" smtClean="0"/>
              <a:pPr/>
              <a:t>10/08/2011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7A32-74BD-41B0-B4BA-7982FA22563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1CD4-A962-40CE-AB25-AF8356E43E76}" type="datetimeFigureOut">
              <a:rPr lang="es-ES" smtClean="0"/>
              <a:pPr/>
              <a:t>10/08/2011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7A32-74BD-41B0-B4BA-7982FA22563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1CD4-A962-40CE-AB25-AF8356E43E76}" type="datetimeFigureOut">
              <a:rPr lang="es-ES" smtClean="0"/>
              <a:pPr/>
              <a:t>10/08/2011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7A32-74BD-41B0-B4BA-7982FA22563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1CD4-A962-40CE-AB25-AF8356E43E76}" type="datetimeFigureOut">
              <a:rPr lang="es-ES" smtClean="0"/>
              <a:pPr/>
              <a:t>10/08/2011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7A32-74BD-41B0-B4BA-7982FA22563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1CD4-A962-40CE-AB25-AF8356E43E76}" type="datetimeFigureOut">
              <a:rPr lang="es-ES" smtClean="0"/>
              <a:pPr/>
              <a:t>10/08/2011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7A32-74BD-41B0-B4BA-7982FA22563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1CD4-A962-40CE-AB25-AF8356E43E76}" type="datetimeFigureOut">
              <a:rPr lang="es-ES" smtClean="0"/>
              <a:pPr/>
              <a:t>10/08/2011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7A32-74BD-41B0-B4BA-7982FA22563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1CD4-A962-40CE-AB25-AF8356E43E76}" type="datetimeFigureOut">
              <a:rPr lang="es-ES" smtClean="0"/>
              <a:pPr/>
              <a:t>10/08/2011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7A32-74BD-41B0-B4BA-7982FA22563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1CD4-A962-40CE-AB25-AF8356E43E76}" type="datetimeFigureOut">
              <a:rPr lang="es-ES" smtClean="0"/>
              <a:pPr/>
              <a:t>10/08/2011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7A32-74BD-41B0-B4BA-7982FA22563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1CD4-A962-40CE-AB25-AF8356E43E76}" type="datetimeFigureOut">
              <a:rPr lang="es-ES" smtClean="0"/>
              <a:pPr/>
              <a:t>10/08/2011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7A32-74BD-41B0-B4BA-7982FA22563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1CD4-A962-40CE-AB25-AF8356E43E76}" type="datetimeFigureOut">
              <a:rPr lang="es-ES" smtClean="0"/>
              <a:pPr/>
              <a:t>10/08/2011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7A32-74BD-41B0-B4BA-7982FA22563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1CD4-A962-40CE-AB25-AF8356E43E76}" type="datetimeFigureOut">
              <a:rPr lang="es-ES" smtClean="0"/>
              <a:pPr/>
              <a:t>10/08/2011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97A32-74BD-41B0-B4BA-7982FA22563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57893-5360-451E-91E4-CC71F0BD55EF}" type="datetimeFigureOut">
              <a:rPr lang="es-MX"/>
              <a:pPr>
                <a:defRPr/>
              </a:pPr>
              <a:t>10/08/2011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5014C-C92B-41DA-8CA4-DF9A994497B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  <p:transition spd="slow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F281A-70BF-45FA-A8B1-8B3598D5E0AE}" type="datetimeFigureOut">
              <a:rPr lang="es-MX"/>
              <a:pPr>
                <a:defRPr/>
              </a:pPr>
              <a:t>10/08/2011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29BA3-D87C-4269-BDE6-A8DC3AB41A5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1CD4-A962-40CE-AB25-AF8356E43E76}" type="datetimeFigureOut">
              <a:rPr lang="es-ES" smtClean="0"/>
              <a:pPr/>
              <a:t>10/08/2011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97A32-74BD-41B0-B4BA-7982FA22563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educrispalos@yahoo.com.mx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LA DIRECCIÓN DE ARCHIVO E HISTORIA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IGLESIA METODISTA</a:t>
            </a:r>
          </a:p>
          <a:p>
            <a:r>
              <a:rPr lang="es-ES" b="1" i="1" dirty="0" smtClean="0">
                <a:solidFill>
                  <a:schemeClr val="tx2">
                    <a:lumMod val="75000"/>
                  </a:schemeClr>
                </a:solidFill>
              </a:rPr>
              <a:t>DE MÉXICO, A .R.</a:t>
            </a:r>
            <a:endParaRPr lang="es-ES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2003822"/>
          </a:xfrm>
        </p:spPr>
        <p:txBody>
          <a:bodyPr>
            <a:normAutofit/>
          </a:bodyPr>
          <a:lstStyle/>
          <a:p>
            <a:r>
              <a:rPr lang="es-MX" dirty="0" smtClean="0"/>
              <a:t>El Archivo Histórico de la IMMAR es uno de los más completos e importantes del protestantismo mexicano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1026" name="Picture 2" descr="C:\Users\marandela\Pictures\logoMETOD[1]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707904" y="764704"/>
            <a:ext cx="5112568" cy="5184576"/>
          </a:xfrm>
          <a:prstGeom prst="rect">
            <a:avLst/>
          </a:prstGeom>
          <a:noFill/>
        </p:spPr>
      </p:pic>
      <p:sp>
        <p:nvSpPr>
          <p:cNvPr id="9" name="8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2420888"/>
            <a:ext cx="3008313" cy="3705275"/>
          </a:xfrm>
        </p:spPr>
        <p:txBody>
          <a:bodyPr>
            <a:noAutofit/>
          </a:bodyPr>
          <a:lstStyle/>
          <a:p>
            <a:r>
              <a:rPr lang="es-MX" sz="1800" b="1" dirty="0" smtClean="0">
                <a:solidFill>
                  <a:schemeClr val="accent2">
                    <a:lumMod val="75000"/>
                  </a:schemeClr>
                </a:solidFill>
              </a:rPr>
              <a:t>Diversos investigadores e historiadores tanto nacionales como extranjeros han utilizado los materiales que se encuentran en el archivo. Prueba de ello son los numerosos libros de investigadores como Jean-Pierre </a:t>
            </a:r>
            <a:r>
              <a:rPr lang="es-MX" sz="1800" b="1" dirty="0" err="1" smtClean="0">
                <a:solidFill>
                  <a:schemeClr val="accent2">
                    <a:lumMod val="75000"/>
                  </a:schemeClr>
                </a:solidFill>
              </a:rPr>
              <a:t>Bastian</a:t>
            </a:r>
            <a:r>
              <a:rPr lang="es-MX" sz="1800" b="1" dirty="0" smtClean="0">
                <a:solidFill>
                  <a:schemeClr val="accent2">
                    <a:lumMod val="75000"/>
                  </a:schemeClr>
                </a:solidFill>
              </a:rPr>
              <a:t> (U. de </a:t>
            </a:r>
            <a:r>
              <a:rPr lang="es-MX" sz="1800" b="1" dirty="0" err="1" smtClean="0">
                <a:solidFill>
                  <a:schemeClr val="accent2">
                    <a:lumMod val="75000"/>
                  </a:schemeClr>
                </a:solidFill>
              </a:rPr>
              <a:t>Perpignan</a:t>
            </a:r>
            <a:r>
              <a:rPr lang="es-MX" sz="1800" b="1" dirty="0" smtClean="0">
                <a:solidFill>
                  <a:schemeClr val="accent2">
                    <a:lumMod val="75000"/>
                  </a:schemeClr>
                </a:solidFill>
              </a:rPr>
              <a:t>, Francia), Rubén Ruíz Guerra, (UNAM), Ma. Eugenia Fuentes </a:t>
            </a:r>
            <a:r>
              <a:rPr lang="es-MX" sz="1800" b="1" dirty="0" err="1" smtClean="0">
                <a:solidFill>
                  <a:schemeClr val="accent2">
                    <a:lumMod val="75000"/>
                  </a:schemeClr>
                </a:solidFill>
              </a:rPr>
              <a:t>Bazan</a:t>
            </a:r>
            <a:r>
              <a:rPr lang="es-MX" sz="1800" b="1" dirty="0" smtClean="0">
                <a:solidFill>
                  <a:schemeClr val="accent2">
                    <a:lumMod val="75000"/>
                  </a:schemeClr>
                </a:solidFill>
              </a:rPr>
              <a:t>, (INAH), entre otros muchos, así como estudiantes, periodistas y hermanos de otras denominaciones</a:t>
            </a:r>
            <a:endParaRPr lang="es-ES" sz="1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857250"/>
            <a:ext cx="77724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MX" dirty="0" smtClean="0"/>
              <a:t>La Dirección de Archivo e Historia en la legislación eclesiástica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214563"/>
            <a:ext cx="6400800" cy="3424237"/>
          </a:xfrm>
        </p:spPr>
        <p:txBody>
          <a:bodyPr>
            <a:normAutofit/>
          </a:bodyPr>
          <a:lstStyle/>
          <a:p>
            <a:pPr algn="just">
              <a:buFont typeface="Arial" charset="0"/>
              <a:buChar char="•"/>
            </a:pPr>
            <a:r>
              <a:rPr lang="es-MX" sz="3000" smtClean="0">
                <a:solidFill>
                  <a:schemeClr val="tx1"/>
                </a:solidFill>
              </a:rPr>
              <a:t>1974: se menciona un secretario de Archivo e Historia</a:t>
            </a:r>
          </a:p>
          <a:p>
            <a:pPr algn="just">
              <a:buFont typeface="Arial" charset="0"/>
              <a:buChar char="•"/>
            </a:pPr>
            <a:r>
              <a:rPr lang="es-MX" sz="3000" smtClean="0">
                <a:solidFill>
                  <a:schemeClr val="tx1"/>
                </a:solidFill>
              </a:rPr>
              <a:t>1982: se hace referencia a un director de Archivo, Estadística e Historia</a:t>
            </a:r>
          </a:p>
          <a:p>
            <a:pPr algn="just">
              <a:buFont typeface="Arial" charset="0"/>
              <a:buChar char="•"/>
            </a:pPr>
            <a:r>
              <a:rPr lang="es-MX" sz="3000" smtClean="0">
                <a:solidFill>
                  <a:schemeClr val="tx1"/>
                </a:solidFill>
              </a:rPr>
              <a:t>1986: queda establecida la normativa para una Dirección de Archivo e Historia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mtClean="0"/>
              <a:t>La biblioteca en la Dirección de Archivo e Historia</a:t>
            </a:r>
            <a:endParaRPr lang="es-ES" smtClean="0"/>
          </a:p>
        </p:txBody>
      </p:sp>
      <p:sp>
        <p:nvSpPr>
          <p:cNvPr id="27651" name="Rectangle 1027"/>
          <p:cNvSpPr>
            <a:spLocks noGrp="1"/>
          </p:cNvSpPr>
          <p:nvPr>
            <p:ph type="body" idx="1"/>
          </p:nvPr>
        </p:nvSpPr>
        <p:spPr>
          <a:xfrm>
            <a:off x="685800" y="2133600"/>
            <a:ext cx="7772400" cy="3992563"/>
          </a:xfrm>
        </p:spPr>
        <p:txBody>
          <a:bodyPr/>
          <a:lstStyle/>
          <a:p>
            <a:r>
              <a:rPr lang="es-MX" smtClean="0"/>
              <a:t>1986: integración tácita al Archivo histórico del metodismo mexicano</a:t>
            </a:r>
          </a:p>
          <a:p>
            <a:r>
              <a:rPr lang="es-MX" smtClean="0"/>
              <a:t>Década de 1990: se identifica como </a:t>
            </a:r>
            <a:r>
              <a:rPr lang="es-MX" i="1" smtClean="0"/>
              <a:t>Biblioteca Metodista de México </a:t>
            </a:r>
            <a:endParaRPr lang="es-MX" smtClean="0"/>
          </a:p>
          <a:p>
            <a:r>
              <a:rPr lang="es-MX" smtClean="0"/>
              <a:t>2007: adquiere el nombre oficial de </a:t>
            </a:r>
            <a:r>
              <a:rPr lang="es-MX" i="1" smtClean="0"/>
              <a:t>Biblioteca Nacional Metodista </a:t>
            </a:r>
            <a:r>
              <a:rPr lang="es-MX" smtClean="0"/>
              <a:t>  </a:t>
            </a:r>
            <a:endParaRPr lang="es-ES" smtClean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La sede actual de la Dirección de Archivo e Historia</a:t>
            </a:r>
            <a:endParaRPr lang="es-ES" dirty="0" smtClean="0"/>
          </a:p>
        </p:txBody>
      </p:sp>
      <p:sp>
        <p:nvSpPr>
          <p:cNvPr id="18436" name="Rectangle 1028"/>
          <p:cNvSpPr>
            <a:spLocks noGrp="1"/>
          </p:cNvSpPr>
          <p:nvPr>
            <p:ph type="body" sz="half" idx="2"/>
          </p:nvPr>
        </p:nvSpPr>
        <p:spPr>
          <a:xfrm>
            <a:off x="4648200" y="2362200"/>
            <a:ext cx="4038600" cy="3763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s-MX" sz="2800" dirty="0" smtClean="0"/>
              <a:t>	Edificio que comparte la oficina episcopal de la Conferencia de México y la representación nacional de la IMMAR.</a:t>
            </a:r>
          </a:p>
          <a:p>
            <a:pPr>
              <a:buFont typeface="Arial" charset="0"/>
              <a:buNone/>
            </a:pPr>
            <a:r>
              <a:rPr lang="es-MX" sz="2800" dirty="0"/>
              <a:t> </a:t>
            </a:r>
            <a:r>
              <a:rPr lang="es-MX" sz="2800" dirty="0" smtClean="0"/>
              <a:t>   </a:t>
            </a:r>
            <a:r>
              <a:rPr lang="es-MX" sz="2800" dirty="0" err="1" smtClean="0"/>
              <a:t>Miravalle</a:t>
            </a:r>
            <a:r>
              <a:rPr lang="es-MX" sz="2800" dirty="0" smtClean="0"/>
              <a:t> 209.</a:t>
            </a:r>
          </a:p>
          <a:p>
            <a:pPr>
              <a:buFont typeface="Arial" charset="0"/>
              <a:buNone/>
            </a:pPr>
            <a:r>
              <a:rPr lang="es-MX" sz="2800" dirty="0"/>
              <a:t> </a:t>
            </a:r>
            <a:r>
              <a:rPr lang="es-MX" sz="2800" dirty="0" smtClean="0"/>
              <a:t>   </a:t>
            </a:r>
            <a:r>
              <a:rPr lang="es-MX" sz="2800" dirty="0" err="1" smtClean="0"/>
              <a:t>Col.Albert</a:t>
            </a:r>
            <a:r>
              <a:rPr lang="es-MX" sz="2800" dirty="0" smtClean="0"/>
              <a:t>. </a:t>
            </a:r>
            <a:r>
              <a:rPr lang="es-MX" sz="2800" dirty="0" err="1" smtClean="0"/>
              <a:t>Deleg.Benito</a:t>
            </a:r>
            <a:endParaRPr lang="es-MX" sz="2800" dirty="0" smtClean="0"/>
          </a:p>
          <a:p>
            <a:pPr>
              <a:buFont typeface="Arial" charset="0"/>
              <a:buNone/>
            </a:pPr>
            <a:r>
              <a:rPr lang="es-MX" sz="2800" dirty="0" smtClean="0"/>
              <a:t>Juárez. </a:t>
            </a:r>
            <a:r>
              <a:rPr lang="es-MX" sz="2800" dirty="0" err="1" smtClean="0"/>
              <a:t>Méx.DF</a:t>
            </a:r>
            <a:r>
              <a:rPr lang="es-MX" sz="2800" dirty="0" smtClean="0"/>
              <a:t>. Cp.03560</a:t>
            </a:r>
            <a:endParaRPr lang="es-ES" sz="2800" dirty="0" smtClean="0"/>
          </a:p>
        </p:txBody>
      </p:sp>
      <p:pic>
        <p:nvPicPr>
          <p:cNvPr id="18437" name="Picture 1029" descr="C:\Documents and Settings\Ténoch\Datos de programa\Microsoft\Media Catalog\28jul-10oct2007 198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005013"/>
            <a:ext cx="4495800" cy="3371850"/>
          </a:xfrm>
        </p:spPr>
      </p:pic>
    </p:spTree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 QUE TENEMOS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6459179"/>
              </p:ext>
            </p:extLst>
          </p:nvPr>
        </p:nvGraphicFramePr>
        <p:xfrm>
          <a:off x="456406" y="1268845"/>
          <a:ext cx="8229600" cy="5076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Proceso predefinido"/>
          <p:cNvSpPr/>
          <p:nvPr/>
        </p:nvSpPr>
        <p:spPr>
          <a:xfrm>
            <a:off x="5148064" y="3501008"/>
            <a:ext cx="914400" cy="612648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550" y="1376363"/>
            <a:ext cx="7199313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13997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Una gran herencia histórica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La Fototeca, conserva fotografías importantes, por lo menos desde 1895. Son impresiones fotográficas con técnica de plata/gelatina, albuminas, gelatina de </a:t>
            </a:r>
            <a:r>
              <a:rPr lang="es-MX" dirty="0" err="1" smtClean="0"/>
              <a:t>autoimpresión</a:t>
            </a:r>
            <a:r>
              <a:rPr lang="es-MX" dirty="0" smtClean="0"/>
              <a:t>, y hay firmas de fotógrafos importantes como: Emilio </a:t>
            </a:r>
            <a:r>
              <a:rPr lang="es-MX" dirty="0" err="1" smtClean="0"/>
              <a:t>Lange</a:t>
            </a:r>
            <a:r>
              <a:rPr lang="es-MX" dirty="0" smtClean="0"/>
              <a:t>, Hnos. </a:t>
            </a:r>
            <a:r>
              <a:rPr lang="es-MX" dirty="0" err="1" smtClean="0"/>
              <a:t>Schlattman</a:t>
            </a:r>
            <a:r>
              <a:rPr lang="es-MX" dirty="0" smtClean="0"/>
              <a:t>, Romualdo García, C.B. </a:t>
            </a:r>
            <a:r>
              <a:rPr lang="es-MX" dirty="0" err="1" smtClean="0"/>
              <a:t>Waite</a:t>
            </a:r>
            <a:r>
              <a:rPr lang="es-MX" dirty="0" smtClean="0"/>
              <a:t>, etc.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741068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Origen del acervo</a:t>
            </a:r>
            <a:endParaRPr lang="es-ES" smtClean="0"/>
          </a:p>
        </p:txBody>
      </p:sp>
      <p:sp>
        <p:nvSpPr>
          <p:cNvPr id="19459" name="Rectangle 1027"/>
          <p:cNvSpPr>
            <a:spLocks noGrp="1"/>
          </p:cNvSpPr>
          <p:nvPr>
            <p:ph type="body" sz="half" idx="1"/>
          </p:nvPr>
        </p:nvSpPr>
        <p:spPr>
          <a:xfrm>
            <a:off x="457200" y="2667000"/>
            <a:ext cx="4038600" cy="3459163"/>
          </a:xfrm>
        </p:spPr>
        <p:txBody>
          <a:bodyPr>
            <a:normAutofit fontScale="92500" lnSpcReduction="20000"/>
          </a:bodyPr>
          <a:lstStyle/>
          <a:p>
            <a:r>
              <a:rPr lang="es-MX" sz="2800" dirty="0" smtClean="0"/>
              <a:t>Se integra de documentos, libros y diversos materiales elaborados o donados por: Pastores y misioneros</a:t>
            </a:r>
          </a:p>
          <a:p>
            <a:r>
              <a:rPr lang="es-MX" sz="2800" dirty="0" smtClean="0"/>
              <a:t>Escuelas metodistas </a:t>
            </a:r>
          </a:p>
          <a:p>
            <a:r>
              <a:rPr lang="es-MX" sz="2800" dirty="0" smtClean="0"/>
              <a:t>Centro Evangélico Unido</a:t>
            </a:r>
          </a:p>
          <a:p>
            <a:r>
              <a:rPr lang="es-MX" sz="2800" dirty="0" smtClean="0"/>
              <a:t>Donaciones diversas</a:t>
            </a:r>
            <a:endParaRPr lang="es-ES" sz="2800" dirty="0" smtClean="0"/>
          </a:p>
        </p:txBody>
      </p:sp>
      <p:pic>
        <p:nvPicPr>
          <p:cNvPr id="19461" name="Picture 1029" descr="C:\Documents and Settings\Ténoch\Datos de programa\Microsoft\Media Catalog\28jul-10oct2007 167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347913"/>
            <a:ext cx="4038600" cy="3028950"/>
          </a:xfrm>
        </p:spPr>
      </p:pic>
    </p:spTree>
  </p:cSld>
  <p:clrMapOvr>
    <a:masterClrMapping/>
  </p:clrMapOvr>
  <p:transition spd="slow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Colecciones especiales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MX" sz="3200" dirty="0" smtClean="0">
                <a:solidFill>
                  <a:srgbClr val="C00000"/>
                </a:solidFill>
              </a:rPr>
              <a:t>Se guarda la vida y la historia de una de las iglesias evangélica-protestante, más influyente en el México contemporáneo, como es la metodista. </a:t>
            </a:r>
            <a:endParaRPr lang="es-MX" sz="3200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72816"/>
            <a:ext cx="403860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34478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Se tiene una biblioteca con libros del siglo XVIII</a:t>
            </a:r>
          </a:p>
        </p:txBody>
      </p:sp>
      <p:sp>
        <p:nvSpPr>
          <p:cNvPr id="20484" name="Rectangle 1028"/>
          <p:cNvSpPr>
            <a:spLocks noGrp="1"/>
          </p:cNvSpPr>
          <p:nvPr>
            <p:ph type="body" sz="half" idx="2"/>
          </p:nvPr>
        </p:nvSpPr>
        <p:spPr>
          <a:xfrm>
            <a:off x="4572000" y="2362200"/>
            <a:ext cx="4114800" cy="3763963"/>
          </a:xfrm>
        </p:spPr>
        <p:txBody>
          <a:bodyPr>
            <a:normAutofit fontScale="92500" lnSpcReduction="10000"/>
          </a:bodyPr>
          <a:lstStyle/>
          <a:p>
            <a:r>
              <a:rPr lang="es-MX" sz="2800" dirty="0" smtClean="0"/>
              <a:t>El proyecto de digitalización permitirá, además </a:t>
            </a:r>
            <a:r>
              <a:rPr lang="es-MX" sz="2800" dirty="0" err="1" smtClean="0"/>
              <a:t>recatalogar</a:t>
            </a:r>
            <a:r>
              <a:rPr lang="es-MX" sz="2800" dirty="0" smtClean="0"/>
              <a:t> los materiales.</a:t>
            </a:r>
          </a:p>
          <a:p>
            <a:r>
              <a:rPr lang="es-MX" sz="2800" dirty="0" smtClean="0"/>
              <a:t>Se tiene planeado escanear planos, mapas, fondo </a:t>
            </a:r>
            <a:r>
              <a:rPr lang="es-MX" sz="2800" dirty="0" err="1" smtClean="0"/>
              <a:t>hemerográfico</a:t>
            </a:r>
            <a:r>
              <a:rPr lang="es-MX" sz="2800" dirty="0" smtClean="0"/>
              <a:t> y fotográfico, así como carteles, boletines</a:t>
            </a:r>
            <a:r>
              <a:rPr lang="es-MX" sz="2800" dirty="0"/>
              <a:t> </a:t>
            </a:r>
            <a:r>
              <a:rPr lang="es-MX" sz="2800" dirty="0" smtClean="0"/>
              <a:t>e  himnarios.</a:t>
            </a:r>
          </a:p>
        </p:txBody>
      </p:sp>
      <p:pic>
        <p:nvPicPr>
          <p:cNvPr id="20485" name="Picture 1029" descr="C:\Documents and Settings\Ténoch\Datos de programa\Microsoft\Media Catalog\28jul-10oct2007 180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347913"/>
            <a:ext cx="4038600" cy="3028950"/>
          </a:xfrm>
        </p:spPr>
      </p:pic>
      <p:pic>
        <p:nvPicPr>
          <p:cNvPr id="5" name="Picture 1029" descr="C:\Documents and Settings\Ténoch\Datos de programa\Microsoft\Media Catalog\28jul-10oct2007 1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348880"/>
            <a:ext cx="403860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3200" dirty="0"/>
              <a:t>L</a:t>
            </a:r>
            <a:r>
              <a:rPr lang="es-MX" sz="3200" dirty="0" smtClean="0"/>
              <a:t>as cartas manuscritas de misioneros y superintendentes, como John W. Butler, Levi </a:t>
            </a:r>
            <a:r>
              <a:rPr lang="es-MX" sz="3200" dirty="0" err="1" smtClean="0"/>
              <a:t>Salmans</a:t>
            </a:r>
            <a:r>
              <a:rPr lang="es-MX" sz="3200" dirty="0" smtClean="0"/>
              <a:t>, </a:t>
            </a:r>
            <a:r>
              <a:rPr lang="es-MX" sz="3200" dirty="0" err="1" smtClean="0"/>
              <a:t>Dress</a:t>
            </a:r>
            <a:r>
              <a:rPr lang="es-MX" sz="3200" dirty="0" smtClean="0"/>
              <a:t>, entre otras se conservan del siglo XIX.</a:t>
            </a:r>
            <a:endParaRPr lang="es-MX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2000" y="1805603"/>
            <a:ext cx="7200000" cy="4115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3362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/>
          <a:lstStyle/>
          <a:p>
            <a:r>
              <a:rPr lang="es-ES" dirty="0" smtClean="0"/>
              <a:t>Sala de consulta y oficina dirección</a:t>
            </a:r>
            <a:endParaRPr lang="es-ES" dirty="0"/>
          </a:p>
        </p:txBody>
      </p:sp>
      <p:pic>
        <p:nvPicPr>
          <p:cNvPr id="2050" name="Picture 2" descr="C:\Users\marandela\Desktop\Archivo Histórico IMM\Archivo Histórico IMM 0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12776"/>
            <a:ext cx="4038600" cy="4752528"/>
          </a:xfrm>
          <a:prstGeom prst="rect">
            <a:avLst/>
          </a:prstGeom>
          <a:noFill/>
        </p:spPr>
      </p:pic>
      <p:pic>
        <p:nvPicPr>
          <p:cNvPr id="2051" name="Picture 3" descr="C:\Users\marandela\Desktop\Archivo Histórico IMM\Archivo Histórico IMM 00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484784"/>
            <a:ext cx="4038600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Una memoria histórica que requiere cuidado</a:t>
            </a:r>
            <a:endParaRPr lang="es-ES" dirty="0"/>
          </a:p>
        </p:txBody>
      </p:sp>
      <p:sp>
        <p:nvSpPr>
          <p:cNvPr id="8" name="7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Las necesidades actuales de la Dirección de Archivo e Historia:</a:t>
            </a:r>
          </a:p>
          <a:p>
            <a:r>
              <a:rPr lang="es-ES" dirty="0" smtClean="0"/>
              <a:t>1) Un espacio adecuado</a:t>
            </a:r>
          </a:p>
          <a:p>
            <a:r>
              <a:rPr lang="es-ES" dirty="0" smtClean="0"/>
              <a:t>2) Mejor sistema de control</a:t>
            </a:r>
          </a:p>
          <a:p>
            <a:r>
              <a:rPr lang="es-ES" dirty="0" smtClean="0"/>
              <a:t>3) Preservar en óptimas condiciones el material</a:t>
            </a:r>
            <a:endParaRPr lang="es-ES" dirty="0"/>
          </a:p>
        </p:txBody>
      </p:sp>
      <p:sp>
        <p:nvSpPr>
          <p:cNvPr id="9" name="8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ES" dirty="0" smtClean="0"/>
              <a:t>¿Qué pasos se han dado?</a:t>
            </a:r>
          </a:p>
          <a:p>
            <a:pPr>
              <a:buNone/>
            </a:pPr>
            <a:r>
              <a:rPr lang="es-ES" dirty="0" smtClean="0"/>
              <a:t>Proyecto de remodelación en </a:t>
            </a:r>
            <a:r>
              <a:rPr lang="es-ES" dirty="0" err="1" smtClean="0"/>
              <a:t>Sadi</a:t>
            </a:r>
            <a:r>
              <a:rPr lang="es-ES" dirty="0" smtClean="0"/>
              <a:t> </a:t>
            </a:r>
            <a:r>
              <a:rPr lang="es-ES" dirty="0" err="1" smtClean="0"/>
              <a:t>Carnot</a:t>
            </a:r>
            <a:r>
              <a:rPr lang="es-ES" dirty="0" smtClean="0"/>
              <a:t>, Col. San Rafael (junto UVM).</a:t>
            </a:r>
          </a:p>
          <a:p>
            <a:pPr>
              <a:buNone/>
            </a:pPr>
            <a:r>
              <a:rPr lang="es-ES" dirty="0" smtClean="0"/>
              <a:t>Convenio con la UMAD para digitalizar , catalogar, el acervo</a:t>
            </a:r>
          </a:p>
          <a:p>
            <a:pPr>
              <a:buNone/>
            </a:pPr>
            <a:r>
              <a:rPr lang="es-ES" dirty="0" smtClean="0"/>
              <a:t>Asesoría y presupuesto para restaurar y limpiar</a:t>
            </a:r>
          </a:p>
          <a:p>
            <a:pPr>
              <a:buNone/>
            </a:pPr>
            <a:r>
              <a:rPr lang="es-ES" dirty="0" smtClean="0"/>
              <a:t>materiales dañados. 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Autofit/>
          </a:bodyPr>
          <a:lstStyle/>
          <a:p>
            <a:r>
              <a:rPr lang="es-ES" sz="3600" dirty="0" smtClean="0"/>
              <a:t>Qué estamos solicitando a nuestros hermanos de la Iglesia Metodista de México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Sus oraciones  </a:t>
            </a:r>
          </a:p>
          <a:p>
            <a:r>
              <a:rPr lang="es-ES" dirty="0" smtClean="0"/>
              <a:t>Apoyo de voluntarios para la digitalización de materiales</a:t>
            </a:r>
          </a:p>
          <a:p>
            <a:r>
              <a:rPr lang="es-ES" dirty="0" smtClean="0"/>
              <a:t>Ofrendas de amor</a:t>
            </a:r>
          </a:p>
          <a:p>
            <a:r>
              <a:rPr lang="es-ES" dirty="0" smtClean="0"/>
              <a:t>Colaboración para el traslado y mudanza del Archivo a su nueva sede en </a:t>
            </a:r>
            <a:r>
              <a:rPr lang="es-ES" dirty="0" err="1" smtClean="0"/>
              <a:t>Sadi</a:t>
            </a:r>
            <a:r>
              <a:rPr lang="es-ES" dirty="0" smtClean="0"/>
              <a:t> </a:t>
            </a:r>
            <a:r>
              <a:rPr lang="es-ES" dirty="0" err="1" smtClean="0"/>
              <a:t>Carnot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smtClean="0"/>
              <a:t>Mesas y escritorios, libreros y lámparas, archiveros en buen estado.</a:t>
            </a:r>
          </a:p>
          <a:p>
            <a:r>
              <a:rPr lang="es-ES" dirty="0" smtClean="0"/>
              <a:t>Damos gracias a Dios porque él moverá corazones dispuestos</a:t>
            </a:r>
            <a:r>
              <a:rPr lang="es-ES" dirty="0" smtClean="0"/>
              <a:t>;</a:t>
            </a:r>
            <a:r>
              <a:rPr lang="es-ES" dirty="0" smtClean="0"/>
              <a:t> de ÉL es la Obra y sea la Gloria y Honra por siempre.</a:t>
            </a:r>
            <a:endParaRPr lang="es-E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PARA MÁS INFORMACIÓN CONTACTA: Dirección de Archivo e Historia, Hermana Lilia Palos de Ortega</a:t>
            </a:r>
            <a:endParaRPr lang="es-ES" dirty="0"/>
          </a:p>
        </p:txBody>
      </p:sp>
      <p:pic>
        <p:nvPicPr>
          <p:cNvPr id="1026" name="Picture 2" descr="C:\Users\marandela\Desktop\Sadi Carnot Obra julio 2011\Sadi Carnot Obra julio 2011 0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476672"/>
            <a:ext cx="5111750" cy="5184576"/>
          </a:xfrm>
          <a:prstGeom prst="rect">
            <a:avLst/>
          </a:prstGeom>
          <a:noFill/>
        </p:spPr>
      </p:pic>
      <p:sp>
        <p:nvSpPr>
          <p:cNvPr id="7" name="6 Marcador de texto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2400" b="1" dirty="0" smtClean="0">
                <a:solidFill>
                  <a:srgbClr val="C00000"/>
                </a:solidFill>
                <a:hlinkClick r:id="rId3"/>
              </a:rPr>
              <a:t>educrispalos@yahoo.com.mx</a:t>
            </a:r>
            <a:endParaRPr lang="es-ES" sz="2400" b="1" dirty="0" smtClean="0">
              <a:solidFill>
                <a:srgbClr val="C00000"/>
              </a:solidFill>
            </a:endParaRPr>
          </a:p>
          <a:p>
            <a:r>
              <a:rPr lang="es-ES" sz="2400" b="1" dirty="0" smtClean="0">
                <a:solidFill>
                  <a:srgbClr val="C00000"/>
                </a:solidFill>
              </a:rPr>
              <a:t>TEL.  55-39-36-74</a:t>
            </a:r>
          </a:p>
          <a:p>
            <a:r>
              <a:rPr lang="es-ES" sz="2400" b="1" dirty="0" smtClean="0">
                <a:solidFill>
                  <a:srgbClr val="C00000"/>
                </a:solidFill>
              </a:rPr>
              <a:t>Un aspecto de </a:t>
            </a:r>
            <a:r>
              <a:rPr lang="es-ES" sz="2400" b="1" smtClean="0">
                <a:solidFill>
                  <a:srgbClr val="C00000"/>
                </a:solidFill>
              </a:rPr>
              <a:t>las obras.</a:t>
            </a:r>
            <a:endParaRPr lang="es-ES" sz="2400" b="1" dirty="0" smtClean="0">
              <a:solidFill>
                <a:srgbClr val="C00000"/>
              </a:solidFill>
            </a:endParaRPr>
          </a:p>
          <a:p>
            <a:r>
              <a:rPr lang="es-ES" sz="2400" b="1" dirty="0" smtClean="0">
                <a:solidFill>
                  <a:srgbClr val="C00000"/>
                </a:solidFill>
              </a:rPr>
              <a:t>En reunión con responsable del proyecto de remodelación,  hermano Arq. David </a:t>
            </a:r>
            <a:r>
              <a:rPr lang="es-ES" sz="2400" b="1" dirty="0" err="1" smtClean="0">
                <a:solidFill>
                  <a:srgbClr val="C00000"/>
                </a:solidFill>
              </a:rPr>
              <a:t>Tecoatl</a:t>
            </a:r>
            <a:r>
              <a:rPr lang="es-ES" sz="2400" b="1" dirty="0" smtClean="0">
                <a:solidFill>
                  <a:srgbClr val="C00000"/>
                </a:solidFill>
              </a:rPr>
              <a:t>. </a:t>
            </a:r>
          </a:p>
          <a:p>
            <a:r>
              <a:rPr lang="es-ES" sz="2400" b="1" dirty="0" smtClean="0">
                <a:solidFill>
                  <a:srgbClr val="C00000"/>
                </a:solidFill>
              </a:rPr>
              <a:t>Espacio que ocuparon habitaciones de lo que fue el seminario en </a:t>
            </a:r>
            <a:r>
              <a:rPr lang="es-ES" sz="2400" b="1" dirty="0" err="1" smtClean="0">
                <a:solidFill>
                  <a:srgbClr val="C00000"/>
                </a:solidFill>
              </a:rPr>
              <a:t>Sadi</a:t>
            </a:r>
            <a:r>
              <a:rPr lang="es-ES" sz="2400" b="1" dirty="0" smtClean="0">
                <a:solidFill>
                  <a:srgbClr val="C00000"/>
                </a:solidFill>
              </a:rPr>
              <a:t> </a:t>
            </a:r>
            <a:r>
              <a:rPr lang="es-ES" sz="2400" b="1" dirty="0" err="1" smtClean="0">
                <a:solidFill>
                  <a:srgbClr val="C00000"/>
                </a:solidFill>
              </a:rPr>
              <a:t>Carnot</a:t>
            </a:r>
            <a:r>
              <a:rPr lang="es-ES" sz="2400" b="1" dirty="0" smtClean="0">
                <a:solidFill>
                  <a:srgbClr val="C00000"/>
                </a:solidFill>
              </a:rPr>
              <a:t>, nueva sede del Archivo </a:t>
            </a:r>
            <a:endParaRPr lang="es-E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607</Words>
  <Application>Microsoft Office PowerPoint</Application>
  <PresentationFormat>Presentación en pantalla (4:3)</PresentationFormat>
  <Paragraphs>59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LA DIRECCIÓN DE ARCHIVO E HISTORIA</vt:lpstr>
      <vt:lpstr>El Archivo Histórico de la IMMAR es uno de los más completos e importantes del protestantismo mexicano </vt:lpstr>
      <vt:lpstr>La Dirección de Archivo e Historia en la legislación eclesiástica </vt:lpstr>
      <vt:lpstr>La biblioteca en la Dirección de Archivo e Historia</vt:lpstr>
      <vt:lpstr>La sede actual de la Dirección de Archivo e Historia</vt:lpstr>
      <vt:lpstr>LO QUE TENEMOS</vt:lpstr>
      <vt:lpstr>Una gran herencia histórica</vt:lpstr>
      <vt:lpstr>Origen del acervo</vt:lpstr>
      <vt:lpstr>Colecciones especiales</vt:lpstr>
      <vt:lpstr>Se tiene una biblioteca con libros del siglo XVIII</vt:lpstr>
      <vt:lpstr>Las cartas manuscritas de misioneros y superintendentes, como John W. Butler, Levi Salmans, Dress, entre otras se conservan del siglo XIX.</vt:lpstr>
      <vt:lpstr>Sala de consulta y oficina dirección</vt:lpstr>
      <vt:lpstr>Una memoria histórica que requiere cuidado</vt:lpstr>
      <vt:lpstr>Qué estamos solicitando a nuestros hermanos de la Iglesia Metodista de México</vt:lpstr>
      <vt:lpstr>PARA MÁS INFORMACIÓN CONTACTA: Dirección de Archivo e Historia, Hermana Lilia Palos de Ortega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DIRECCIÓN DE ARCHIVO E HISTORIA</dc:title>
  <dc:creator>marandela</dc:creator>
  <cp:lastModifiedBy>marandela</cp:lastModifiedBy>
  <cp:revision>10</cp:revision>
  <dcterms:created xsi:type="dcterms:W3CDTF">2011-08-08T23:18:38Z</dcterms:created>
  <dcterms:modified xsi:type="dcterms:W3CDTF">2011-08-11T00:22:56Z</dcterms:modified>
</cp:coreProperties>
</file>