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256" r:id="rId2"/>
    <p:sldId id="279" r:id="rId3"/>
    <p:sldId id="280" r:id="rId4"/>
    <p:sldId id="312" r:id="rId5"/>
    <p:sldId id="281" r:id="rId6"/>
    <p:sldId id="282" r:id="rId7"/>
    <p:sldId id="287" r:id="rId8"/>
    <p:sldId id="297" r:id="rId9"/>
    <p:sldId id="284" r:id="rId10"/>
    <p:sldId id="285" r:id="rId11"/>
    <p:sldId id="257" r:id="rId12"/>
    <p:sldId id="309" r:id="rId13"/>
    <p:sldId id="288" r:id="rId14"/>
    <p:sldId id="310" r:id="rId15"/>
    <p:sldId id="311" r:id="rId16"/>
    <p:sldId id="258" r:id="rId17"/>
    <p:sldId id="259" r:id="rId18"/>
    <p:sldId id="260" r:id="rId19"/>
    <p:sldId id="261" r:id="rId20"/>
    <p:sldId id="262" r:id="rId21"/>
    <p:sldId id="263" r:id="rId22"/>
    <p:sldId id="264" r:id="rId23"/>
    <p:sldId id="265" r:id="rId24"/>
    <p:sldId id="266" r:id="rId25"/>
    <p:sldId id="267" r:id="rId26"/>
    <p:sldId id="268" r:id="rId27"/>
    <p:sldId id="292" r:id="rId28"/>
    <p:sldId id="293" r:id="rId29"/>
    <p:sldId id="269" r:id="rId30"/>
    <p:sldId id="270" r:id="rId31"/>
    <p:sldId id="271" r:id="rId32"/>
    <p:sldId id="272" r:id="rId33"/>
    <p:sldId id="273" r:id="rId34"/>
    <p:sldId id="274" r:id="rId35"/>
    <p:sldId id="289" r:id="rId36"/>
    <p:sldId id="275" r:id="rId37"/>
    <p:sldId id="276" r:id="rId38"/>
    <p:sldId id="277" r:id="rId39"/>
    <p:sldId id="278" r:id="rId40"/>
    <p:sldId id="314" r:id="rId41"/>
    <p:sldId id="315" r:id="rId42"/>
    <p:sldId id="290" r:id="rId43"/>
    <p:sldId id="291" r:id="rId44"/>
    <p:sldId id="294" r:id="rId45"/>
    <p:sldId id="298" r:id="rId46"/>
    <p:sldId id="299" r:id="rId47"/>
    <p:sldId id="300" r:id="rId48"/>
    <p:sldId id="302" r:id="rId49"/>
    <p:sldId id="301" r:id="rId50"/>
    <p:sldId id="304" r:id="rId51"/>
    <p:sldId id="303" r:id="rId52"/>
    <p:sldId id="295" r:id="rId53"/>
    <p:sldId id="305" r:id="rId54"/>
    <p:sldId id="306" r:id="rId55"/>
    <p:sldId id="318" r:id="rId56"/>
    <p:sldId id="307" r:id="rId57"/>
    <p:sldId id="308" r:id="rId58"/>
    <p:sldId id="313" r:id="rId59"/>
    <p:sldId id="317" r:id="rId60"/>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0" d="100"/>
          <a:sy n="80" d="100"/>
        </p:scale>
        <p:origin x="-20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D7BD82-626F-4054-9B9D-63031CCC11FC}" type="datetimeFigureOut">
              <a:rPr lang="es-MX" smtClean="0"/>
              <a:t>10/09/2012</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ACC8AE-B1F1-477E-AC70-AEA364D64E77}" type="slidenum">
              <a:rPr lang="es-MX" smtClean="0"/>
              <a:t>‹Nº›</a:t>
            </a:fld>
            <a:endParaRPr lang="es-MX"/>
          </a:p>
        </p:txBody>
      </p:sp>
    </p:spTree>
    <p:extLst>
      <p:ext uri="{BB962C8B-B14F-4D97-AF65-F5344CB8AC3E}">
        <p14:creationId xmlns:p14="http://schemas.microsoft.com/office/powerpoint/2010/main" val="2921084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5AACC8AE-B1F1-477E-AC70-AEA364D64E77}" type="slidenum">
              <a:rPr lang="es-MX" smtClean="0"/>
              <a:t>1</a:t>
            </a:fld>
            <a:endParaRPr lang="es-MX"/>
          </a:p>
        </p:txBody>
      </p:sp>
    </p:spTree>
    <p:extLst>
      <p:ext uri="{BB962C8B-B14F-4D97-AF65-F5344CB8AC3E}">
        <p14:creationId xmlns:p14="http://schemas.microsoft.com/office/powerpoint/2010/main" val="195390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2</a:t>
            </a:fld>
            <a:endParaRPr lang="es-MX"/>
          </a:p>
        </p:txBody>
      </p:sp>
    </p:spTree>
    <p:extLst>
      <p:ext uri="{BB962C8B-B14F-4D97-AF65-F5344CB8AC3E}">
        <p14:creationId xmlns:p14="http://schemas.microsoft.com/office/powerpoint/2010/main" val="337888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3</a:t>
            </a:fld>
            <a:endParaRPr lang="es-MX"/>
          </a:p>
        </p:txBody>
      </p:sp>
    </p:spTree>
    <p:extLst>
      <p:ext uri="{BB962C8B-B14F-4D97-AF65-F5344CB8AC3E}">
        <p14:creationId xmlns:p14="http://schemas.microsoft.com/office/powerpoint/2010/main" val="466295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solidFill>
                  <a:prstClr val="black"/>
                </a:solidFill>
              </a:rPr>
              <a:pPr/>
              <a:t>4</a:t>
            </a:fld>
            <a:endParaRPr lang="es-MX">
              <a:solidFill>
                <a:prstClr val="black"/>
              </a:solidFill>
            </a:endParaRPr>
          </a:p>
        </p:txBody>
      </p:sp>
    </p:spTree>
    <p:extLst>
      <p:ext uri="{BB962C8B-B14F-4D97-AF65-F5344CB8AC3E}">
        <p14:creationId xmlns:p14="http://schemas.microsoft.com/office/powerpoint/2010/main" val="4217254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5</a:t>
            </a:fld>
            <a:endParaRPr lang="es-MX"/>
          </a:p>
        </p:txBody>
      </p:sp>
    </p:spTree>
    <p:extLst>
      <p:ext uri="{BB962C8B-B14F-4D97-AF65-F5344CB8AC3E}">
        <p14:creationId xmlns:p14="http://schemas.microsoft.com/office/powerpoint/2010/main" val="23361399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6</a:t>
            </a:fld>
            <a:endParaRPr lang="es-MX"/>
          </a:p>
        </p:txBody>
      </p:sp>
    </p:spTree>
    <p:extLst>
      <p:ext uri="{BB962C8B-B14F-4D97-AF65-F5344CB8AC3E}">
        <p14:creationId xmlns:p14="http://schemas.microsoft.com/office/powerpoint/2010/main" val="28596009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7</a:t>
            </a:fld>
            <a:endParaRPr lang="es-MX"/>
          </a:p>
        </p:txBody>
      </p:sp>
    </p:spTree>
    <p:extLst>
      <p:ext uri="{BB962C8B-B14F-4D97-AF65-F5344CB8AC3E}">
        <p14:creationId xmlns:p14="http://schemas.microsoft.com/office/powerpoint/2010/main" val="13667797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8</a:t>
            </a:fld>
            <a:endParaRPr lang="es-MX"/>
          </a:p>
        </p:txBody>
      </p:sp>
    </p:spTree>
    <p:extLst>
      <p:ext uri="{BB962C8B-B14F-4D97-AF65-F5344CB8AC3E}">
        <p14:creationId xmlns:p14="http://schemas.microsoft.com/office/powerpoint/2010/main" val="34742821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9</a:t>
            </a:fld>
            <a:endParaRPr lang="es-MX"/>
          </a:p>
        </p:txBody>
      </p:sp>
    </p:spTree>
    <p:extLst>
      <p:ext uri="{BB962C8B-B14F-4D97-AF65-F5344CB8AC3E}">
        <p14:creationId xmlns:p14="http://schemas.microsoft.com/office/powerpoint/2010/main" val="24490736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10</a:t>
            </a:fld>
            <a:endParaRPr lang="es-MX"/>
          </a:p>
        </p:txBody>
      </p:sp>
    </p:spTree>
    <p:extLst>
      <p:ext uri="{BB962C8B-B14F-4D97-AF65-F5344CB8AC3E}">
        <p14:creationId xmlns:p14="http://schemas.microsoft.com/office/powerpoint/2010/main" val="10722343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11</a:t>
            </a:fld>
            <a:endParaRPr lang="es-MX"/>
          </a:p>
        </p:txBody>
      </p:sp>
    </p:spTree>
    <p:extLst>
      <p:ext uri="{BB962C8B-B14F-4D97-AF65-F5344CB8AC3E}">
        <p14:creationId xmlns:p14="http://schemas.microsoft.com/office/powerpoint/2010/main" val="26718997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12</a:t>
            </a:fld>
            <a:endParaRPr lang="es-MX"/>
          </a:p>
        </p:txBody>
      </p:sp>
    </p:spTree>
    <p:extLst>
      <p:ext uri="{BB962C8B-B14F-4D97-AF65-F5344CB8AC3E}">
        <p14:creationId xmlns:p14="http://schemas.microsoft.com/office/powerpoint/2010/main" val="42571257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13</a:t>
            </a:fld>
            <a:endParaRPr lang="es-MX"/>
          </a:p>
        </p:txBody>
      </p:sp>
    </p:spTree>
    <p:extLst>
      <p:ext uri="{BB962C8B-B14F-4D97-AF65-F5344CB8AC3E}">
        <p14:creationId xmlns:p14="http://schemas.microsoft.com/office/powerpoint/2010/main" val="17202249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14</a:t>
            </a:fld>
            <a:endParaRPr lang="es-MX"/>
          </a:p>
        </p:txBody>
      </p:sp>
    </p:spTree>
    <p:extLst>
      <p:ext uri="{BB962C8B-B14F-4D97-AF65-F5344CB8AC3E}">
        <p14:creationId xmlns:p14="http://schemas.microsoft.com/office/powerpoint/2010/main" val="34103841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solidFill>
                  <a:prstClr val="black"/>
                </a:solidFill>
              </a:rPr>
              <a:pPr/>
              <a:t>15</a:t>
            </a:fld>
            <a:endParaRPr lang="es-MX">
              <a:solidFill>
                <a:prstClr val="black"/>
              </a:solidFill>
            </a:endParaRPr>
          </a:p>
        </p:txBody>
      </p:sp>
    </p:spTree>
    <p:extLst>
      <p:ext uri="{BB962C8B-B14F-4D97-AF65-F5344CB8AC3E}">
        <p14:creationId xmlns:p14="http://schemas.microsoft.com/office/powerpoint/2010/main" val="19082531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16</a:t>
            </a:fld>
            <a:endParaRPr lang="es-MX"/>
          </a:p>
        </p:txBody>
      </p:sp>
    </p:spTree>
    <p:extLst>
      <p:ext uri="{BB962C8B-B14F-4D97-AF65-F5344CB8AC3E}">
        <p14:creationId xmlns:p14="http://schemas.microsoft.com/office/powerpoint/2010/main" val="7681305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17</a:t>
            </a:fld>
            <a:endParaRPr lang="es-MX"/>
          </a:p>
        </p:txBody>
      </p:sp>
    </p:spTree>
    <p:extLst>
      <p:ext uri="{BB962C8B-B14F-4D97-AF65-F5344CB8AC3E}">
        <p14:creationId xmlns:p14="http://schemas.microsoft.com/office/powerpoint/2010/main" val="7525797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18</a:t>
            </a:fld>
            <a:endParaRPr lang="es-MX"/>
          </a:p>
        </p:txBody>
      </p:sp>
    </p:spTree>
    <p:extLst>
      <p:ext uri="{BB962C8B-B14F-4D97-AF65-F5344CB8AC3E}">
        <p14:creationId xmlns:p14="http://schemas.microsoft.com/office/powerpoint/2010/main" val="8190050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19</a:t>
            </a:fld>
            <a:endParaRPr lang="es-MX"/>
          </a:p>
        </p:txBody>
      </p:sp>
    </p:spTree>
    <p:extLst>
      <p:ext uri="{BB962C8B-B14F-4D97-AF65-F5344CB8AC3E}">
        <p14:creationId xmlns:p14="http://schemas.microsoft.com/office/powerpoint/2010/main" val="9431297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20</a:t>
            </a:fld>
            <a:endParaRPr lang="es-MX"/>
          </a:p>
        </p:txBody>
      </p:sp>
    </p:spTree>
    <p:extLst>
      <p:ext uri="{BB962C8B-B14F-4D97-AF65-F5344CB8AC3E}">
        <p14:creationId xmlns:p14="http://schemas.microsoft.com/office/powerpoint/2010/main" val="26739350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21</a:t>
            </a:fld>
            <a:endParaRPr lang="es-MX"/>
          </a:p>
        </p:txBody>
      </p:sp>
    </p:spTree>
    <p:extLst>
      <p:ext uri="{BB962C8B-B14F-4D97-AF65-F5344CB8AC3E}">
        <p14:creationId xmlns:p14="http://schemas.microsoft.com/office/powerpoint/2010/main" val="39149207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22</a:t>
            </a:fld>
            <a:endParaRPr lang="es-MX"/>
          </a:p>
        </p:txBody>
      </p:sp>
    </p:spTree>
    <p:extLst>
      <p:ext uri="{BB962C8B-B14F-4D97-AF65-F5344CB8AC3E}">
        <p14:creationId xmlns:p14="http://schemas.microsoft.com/office/powerpoint/2010/main" val="31620230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23</a:t>
            </a:fld>
            <a:endParaRPr lang="es-MX"/>
          </a:p>
        </p:txBody>
      </p:sp>
    </p:spTree>
    <p:extLst>
      <p:ext uri="{BB962C8B-B14F-4D97-AF65-F5344CB8AC3E}">
        <p14:creationId xmlns:p14="http://schemas.microsoft.com/office/powerpoint/2010/main" val="22305409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24</a:t>
            </a:fld>
            <a:endParaRPr lang="es-MX"/>
          </a:p>
        </p:txBody>
      </p:sp>
    </p:spTree>
    <p:extLst>
      <p:ext uri="{BB962C8B-B14F-4D97-AF65-F5344CB8AC3E}">
        <p14:creationId xmlns:p14="http://schemas.microsoft.com/office/powerpoint/2010/main" val="31181149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25</a:t>
            </a:fld>
            <a:endParaRPr lang="es-MX"/>
          </a:p>
        </p:txBody>
      </p:sp>
    </p:spTree>
    <p:extLst>
      <p:ext uri="{BB962C8B-B14F-4D97-AF65-F5344CB8AC3E}">
        <p14:creationId xmlns:p14="http://schemas.microsoft.com/office/powerpoint/2010/main" val="30391626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26</a:t>
            </a:fld>
            <a:endParaRPr lang="es-MX"/>
          </a:p>
        </p:txBody>
      </p:sp>
    </p:spTree>
    <p:extLst>
      <p:ext uri="{BB962C8B-B14F-4D97-AF65-F5344CB8AC3E}">
        <p14:creationId xmlns:p14="http://schemas.microsoft.com/office/powerpoint/2010/main" val="29591156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27</a:t>
            </a:fld>
            <a:endParaRPr lang="es-MX"/>
          </a:p>
        </p:txBody>
      </p:sp>
    </p:spTree>
    <p:extLst>
      <p:ext uri="{BB962C8B-B14F-4D97-AF65-F5344CB8AC3E}">
        <p14:creationId xmlns:p14="http://schemas.microsoft.com/office/powerpoint/2010/main" val="23361970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28</a:t>
            </a:fld>
            <a:endParaRPr lang="es-MX"/>
          </a:p>
        </p:txBody>
      </p:sp>
    </p:spTree>
    <p:extLst>
      <p:ext uri="{BB962C8B-B14F-4D97-AF65-F5344CB8AC3E}">
        <p14:creationId xmlns:p14="http://schemas.microsoft.com/office/powerpoint/2010/main" val="41380735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29</a:t>
            </a:fld>
            <a:endParaRPr lang="es-MX"/>
          </a:p>
        </p:txBody>
      </p:sp>
    </p:spTree>
    <p:extLst>
      <p:ext uri="{BB962C8B-B14F-4D97-AF65-F5344CB8AC3E}">
        <p14:creationId xmlns:p14="http://schemas.microsoft.com/office/powerpoint/2010/main" val="27852974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30</a:t>
            </a:fld>
            <a:endParaRPr lang="es-MX"/>
          </a:p>
        </p:txBody>
      </p:sp>
    </p:spTree>
    <p:extLst>
      <p:ext uri="{BB962C8B-B14F-4D97-AF65-F5344CB8AC3E}">
        <p14:creationId xmlns:p14="http://schemas.microsoft.com/office/powerpoint/2010/main" val="25779298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31</a:t>
            </a:fld>
            <a:endParaRPr lang="es-MX"/>
          </a:p>
        </p:txBody>
      </p:sp>
    </p:spTree>
    <p:extLst>
      <p:ext uri="{BB962C8B-B14F-4D97-AF65-F5344CB8AC3E}">
        <p14:creationId xmlns:p14="http://schemas.microsoft.com/office/powerpoint/2010/main" val="12882209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32</a:t>
            </a:fld>
            <a:endParaRPr lang="es-MX"/>
          </a:p>
        </p:txBody>
      </p:sp>
    </p:spTree>
    <p:extLst>
      <p:ext uri="{BB962C8B-B14F-4D97-AF65-F5344CB8AC3E}">
        <p14:creationId xmlns:p14="http://schemas.microsoft.com/office/powerpoint/2010/main" val="29292400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33</a:t>
            </a:fld>
            <a:endParaRPr lang="es-MX"/>
          </a:p>
        </p:txBody>
      </p:sp>
    </p:spTree>
    <p:extLst>
      <p:ext uri="{BB962C8B-B14F-4D97-AF65-F5344CB8AC3E}">
        <p14:creationId xmlns:p14="http://schemas.microsoft.com/office/powerpoint/2010/main" val="7745136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34</a:t>
            </a:fld>
            <a:endParaRPr lang="es-MX"/>
          </a:p>
        </p:txBody>
      </p:sp>
    </p:spTree>
    <p:extLst>
      <p:ext uri="{BB962C8B-B14F-4D97-AF65-F5344CB8AC3E}">
        <p14:creationId xmlns:p14="http://schemas.microsoft.com/office/powerpoint/2010/main" val="21128754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35</a:t>
            </a:fld>
            <a:endParaRPr lang="es-MX"/>
          </a:p>
        </p:txBody>
      </p:sp>
    </p:spTree>
    <p:extLst>
      <p:ext uri="{BB962C8B-B14F-4D97-AF65-F5344CB8AC3E}">
        <p14:creationId xmlns:p14="http://schemas.microsoft.com/office/powerpoint/2010/main" val="21709673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36</a:t>
            </a:fld>
            <a:endParaRPr lang="es-MX"/>
          </a:p>
        </p:txBody>
      </p:sp>
    </p:spTree>
    <p:extLst>
      <p:ext uri="{BB962C8B-B14F-4D97-AF65-F5344CB8AC3E}">
        <p14:creationId xmlns:p14="http://schemas.microsoft.com/office/powerpoint/2010/main" val="30484204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37</a:t>
            </a:fld>
            <a:endParaRPr lang="es-MX"/>
          </a:p>
        </p:txBody>
      </p:sp>
    </p:spTree>
    <p:extLst>
      <p:ext uri="{BB962C8B-B14F-4D97-AF65-F5344CB8AC3E}">
        <p14:creationId xmlns:p14="http://schemas.microsoft.com/office/powerpoint/2010/main" val="29195766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38</a:t>
            </a:fld>
            <a:endParaRPr lang="es-MX"/>
          </a:p>
        </p:txBody>
      </p:sp>
    </p:spTree>
    <p:extLst>
      <p:ext uri="{BB962C8B-B14F-4D97-AF65-F5344CB8AC3E}">
        <p14:creationId xmlns:p14="http://schemas.microsoft.com/office/powerpoint/2010/main" val="23011964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39</a:t>
            </a:fld>
            <a:endParaRPr lang="es-MX"/>
          </a:p>
        </p:txBody>
      </p:sp>
    </p:spTree>
    <p:extLst>
      <p:ext uri="{BB962C8B-B14F-4D97-AF65-F5344CB8AC3E}">
        <p14:creationId xmlns:p14="http://schemas.microsoft.com/office/powerpoint/2010/main" val="8617346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40</a:t>
            </a:fld>
            <a:endParaRPr lang="es-MX"/>
          </a:p>
        </p:txBody>
      </p:sp>
    </p:spTree>
    <p:extLst>
      <p:ext uri="{BB962C8B-B14F-4D97-AF65-F5344CB8AC3E}">
        <p14:creationId xmlns:p14="http://schemas.microsoft.com/office/powerpoint/2010/main" val="39330421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41</a:t>
            </a:fld>
            <a:endParaRPr lang="es-MX"/>
          </a:p>
        </p:txBody>
      </p:sp>
    </p:spTree>
    <p:extLst>
      <p:ext uri="{BB962C8B-B14F-4D97-AF65-F5344CB8AC3E}">
        <p14:creationId xmlns:p14="http://schemas.microsoft.com/office/powerpoint/2010/main" val="39760717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42</a:t>
            </a:fld>
            <a:endParaRPr lang="es-MX"/>
          </a:p>
        </p:txBody>
      </p:sp>
    </p:spTree>
    <p:extLst>
      <p:ext uri="{BB962C8B-B14F-4D97-AF65-F5344CB8AC3E}">
        <p14:creationId xmlns:p14="http://schemas.microsoft.com/office/powerpoint/2010/main" val="36130676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43</a:t>
            </a:fld>
            <a:endParaRPr lang="es-MX"/>
          </a:p>
        </p:txBody>
      </p:sp>
    </p:spTree>
    <p:extLst>
      <p:ext uri="{BB962C8B-B14F-4D97-AF65-F5344CB8AC3E}">
        <p14:creationId xmlns:p14="http://schemas.microsoft.com/office/powerpoint/2010/main" val="33285883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44</a:t>
            </a:fld>
            <a:endParaRPr lang="es-MX"/>
          </a:p>
        </p:txBody>
      </p:sp>
    </p:spTree>
    <p:extLst>
      <p:ext uri="{BB962C8B-B14F-4D97-AF65-F5344CB8AC3E}">
        <p14:creationId xmlns:p14="http://schemas.microsoft.com/office/powerpoint/2010/main" val="32372268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45</a:t>
            </a:fld>
            <a:endParaRPr lang="es-MX"/>
          </a:p>
        </p:txBody>
      </p:sp>
    </p:spTree>
    <p:extLst>
      <p:ext uri="{BB962C8B-B14F-4D97-AF65-F5344CB8AC3E}">
        <p14:creationId xmlns:p14="http://schemas.microsoft.com/office/powerpoint/2010/main" val="41626079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46</a:t>
            </a:fld>
            <a:endParaRPr lang="es-MX"/>
          </a:p>
        </p:txBody>
      </p:sp>
    </p:spTree>
    <p:extLst>
      <p:ext uri="{BB962C8B-B14F-4D97-AF65-F5344CB8AC3E}">
        <p14:creationId xmlns:p14="http://schemas.microsoft.com/office/powerpoint/2010/main" val="21321169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47</a:t>
            </a:fld>
            <a:endParaRPr lang="es-MX"/>
          </a:p>
        </p:txBody>
      </p:sp>
    </p:spTree>
    <p:extLst>
      <p:ext uri="{BB962C8B-B14F-4D97-AF65-F5344CB8AC3E}">
        <p14:creationId xmlns:p14="http://schemas.microsoft.com/office/powerpoint/2010/main" val="2230721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48</a:t>
            </a:fld>
            <a:endParaRPr lang="es-MX"/>
          </a:p>
        </p:txBody>
      </p:sp>
    </p:spTree>
    <p:extLst>
      <p:ext uri="{BB962C8B-B14F-4D97-AF65-F5344CB8AC3E}">
        <p14:creationId xmlns:p14="http://schemas.microsoft.com/office/powerpoint/2010/main" val="8983550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49</a:t>
            </a:fld>
            <a:endParaRPr lang="es-MX"/>
          </a:p>
        </p:txBody>
      </p:sp>
    </p:spTree>
    <p:extLst>
      <p:ext uri="{BB962C8B-B14F-4D97-AF65-F5344CB8AC3E}">
        <p14:creationId xmlns:p14="http://schemas.microsoft.com/office/powerpoint/2010/main" val="22869072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50</a:t>
            </a:fld>
            <a:endParaRPr lang="es-MX"/>
          </a:p>
        </p:txBody>
      </p:sp>
    </p:spTree>
    <p:extLst>
      <p:ext uri="{BB962C8B-B14F-4D97-AF65-F5344CB8AC3E}">
        <p14:creationId xmlns:p14="http://schemas.microsoft.com/office/powerpoint/2010/main" val="33384773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51</a:t>
            </a:fld>
            <a:endParaRPr lang="es-MX"/>
          </a:p>
        </p:txBody>
      </p:sp>
    </p:spTree>
    <p:extLst>
      <p:ext uri="{BB962C8B-B14F-4D97-AF65-F5344CB8AC3E}">
        <p14:creationId xmlns:p14="http://schemas.microsoft.com/office/powerpoint/2010/main" val="22108595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52</a:t>
            </a:fld>
            <a:endParaRPr lang="es-MX"/>
          </a:p>
        </p:txBody>
      </p:sp>
    </p:spTree>
    <p:extLst>
      <p:ext uri="{BB962C8B-B14F-4D97-AF65-F5344CB8AC3E}">
        <p14:creationId xmlns:p14="http://schemas.microsoft.com/office/powerpoint/2010/main" val="113527491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53</a:t>
            </a:fld>
            <a:endParaRPr lang="es-MX"/>
          </a:p>
        </p:txBody>
      </p:sp>
    </p:spTree>
    <p:extLst>
      <p:ext uri="{BB962C8B-B14F-4D97-AF65-F5344CB8AC3E}">
        <p14:creationId xmlns:p14="http://schemas.microsoft.com/office/powerpoint/2010/main" val="361513457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54</a:t>
            </a:fld>
            <a:endParaRPr lang="es-MX"/>
          </a:p>
        </p:txBody>
      </p:sp>
    </p:spTree>
    <p:extLst>
      <p:ext uri="{BB962C8B-B14F-4D97-AF65-F5344CB8AC3E}">
        <p14:creationId xmlns:p14="http://schemas.microsoft.com/office/powerpoint/2010/main" val="347504423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55</a:t>
            </a:fld>
            <a:endParaRPr lang="es-MX"/>
          </a:p>
        </p:txBody>
      </p:sp>
    </p:spTree>
    <p:extLst>
      <p:ext uri="{BB962C8B-B14F-4D97-AF65-F5344CB8AC3E}">
        <p14:creationId xmlns:p14="http://schemas.microsoft.com/office/powerpoint/2010/main" val="7805952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56</a:t>
            </a:fld>
            <a:endParaRPr lang="es-MX"/>
          </a:p>
        </p:txBody>
      </p:sp>
    </p:spTree>
    <p:extLst>
      <p:ext uri="{BB962C8B-B14F-4D97-AF65-F5344CB8AC3E}">
        <p14:creationId xmlns:p14="http://schemas.microsoft.com/office/powerpoint/2010/main" val="2915107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57</a:t>
            </a:fld>
            <a:endParaRPr lang="es-MX"/>
          </a:p>
        </p:txBody>
      </p:sp>
    </p:spTree>
    <p:extLst>
      <p:ext uri="{BB962C8B-B14F-4D97-AF65-F5344CB8AC3E}">
        <p14:creationId xmlns:p14="http://schemas.microsoft.com/office/powerpoint/2010/main" val="115245215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t>58</a:t>
            </a:fld>
            <a:endParaRPr lang="es-MX"/>
          </a:p>
        </p:txBody>
      </p:sp>
    </p:spTree>
    <p:extLst>
      <p:ext uri="{BB962C8B-B14F-4D97-AF65-F5344CB8AC3E}">
        <p14:creationId xmlns:p14="http://schemas.microsoft.com/office/powerpoint/2010/main" val="344560637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5AACC8AE-B1F1-477E-AC70-AEA364D64E77}" type="slidenum">
              <a:rPr lang="es-MX" smtClean="0">
                <a:solidFill>
                  <a:prstClr val="black"/>
                </a:solidFill>
              </a:rPr>
              <a:pPr/>
              <a:t>59</a:t>
            </a:fld>
            <a:endParaRPr lang="es-MX">
              <a:solidFill>
                <a:prstClr val="black"/>
              </a:solidFill>
            </a:endParaRPr>
          </a:p>
        </p:txBody>
      </p:sp>
    </p:spTree>
    <p:extLst>
      <p:ext uri="{BB962C8B-B14F-4D97-AF65-F5344CB8AC3E}">
        <p14:creationId xmlns:p14="http://schemas.microsoft.com/office/powerpoint/2010/main" val="3000232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DC2FF3A2-84D0-47D0-9BAD-EC936F78A9DC}" type="datetimeFigureOut">
              <a:rPr lang="es-MX" smtClean="0"/>
              <a:t>10/09/2012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3DF3FBF0-3802-48BF-AC0F-481A2F7CDE82}" type="slidenum">
              <a:rPr lang="es-MX" smtClean="0"/>
              <a:t>‹Nº›</a:t>
            </a:fld>
            <a:endParaRPr lang="es-MX"/>
          </a:p>
        </p:txBody>
      </p:sp>
    </p:spTree>
    <p:extLst>
      <p:ext uri="{BB962C8B-B14F-4D97-AF65-F5344CB8AC3E}">
        <p14:creationId xmlns:p14="http://schemas.microsoft.com/office/powerpoint/2010/main" val="3958148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DC2FF3A2-84D0-47D0-9BAD-EC936F78A9DC}" type="datetimeFigureOut">
              <a:rPr lang="es-MX" smtClean="0"/>
              <a:t>10/09/2012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3DF3FBF0-3802-48BF-AC0F-481A2F7CDE82}" type="slidenum">
              <a:rPr lang="es-MX" smtClean="0"/>
              <a:t>‹Nº›</a:t>
            </a:fld>
            <a:endParaRPr lang="es-MX"/>
          </a:p>
        </p:txBody>
      </p:sp>
    </p:spTree>
    <p:extLst>
      <p:ext uri="{BB962C8B-B14F-4D97-AF65-F5344CB8AC3E}">
        <p14:creationId xmlns:p14="http://schemas.microsoft.com/office/powerpoint/2010/main" val="1733263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DC2FF3A2-84D0-47D0-9BAD-EC936F78A9DC}" type="datetimeFigureOut">
              <a:rPr lang="es-MX" smtClean="0"/>
              <a:t>10/09/2012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3DF3FBF0-3802-48BF-AC0F-481A2F7CDE82}" type="slidenum">
              <a:rPr lang="es-MX" smtClean="0"/>
              <a:t>‹Nº›</a:t>
            </a:fld>
            <a:endParaRPr lang="es-MX"/>
          </a:p>
        </p:txBody>
      </p:sp>
    </p:spTree>
    <p:extLst>
      <p:ext uri="{BB962C8B-B14F-4D97-AF65-F5344CB8AC3E}">
        <p14:creationId xmlns:p14="http://schemas.microsoft.com/office/powerpoint/2010/main" val="1673823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DC2FF3A2-84D0-47D0-9BAD-EC936F78A9DC}" type="datetimeFigureOut">
              <a:rPr lang="es-MX" smtClean="0"/>
              <a:t>10/09/2012</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3DF3FBF0-3802-48BF-AC0F-481A2F7CDE82}" type="slidenum">
              <a:rPr lang="es-MX" smtClean="0"/>
              <a:t>‹Nº›</a:t>
            </a:fld>
            <a:endParaRPr lang="es-MX"/>
          </a:p>
        </p:txBody>
      </p:sp>
    </p:spTree>
    <p:extLst>
      <p:ext uri="{BB962C8B-B14F-4D97-AF65-F5344CB8AC3E}">
        <p14:creationId xmlns:p14="http://schemas.microsoft.com/office/powerpoint/2010/main" val="4095864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DC2FF3A2-84D0-47D0-9BAD-EC936F78A9DC}" type="datetimeFigureOut">
              <a:rPr lang="es-MX" smtClean="0"/>
              <a:t>10/09/2012</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3DF3FBF0-3802-48BF-AC0F-481A2F7CDE82}" type="slidenum">
              <a:rPr lang="es-MX" smtClean="0"/>
              <a:t>‹Nº›</a:t>
            </a:fld>
            <a:endParaRPr lang="es-MX"/>
          </a:p>
        </p:txBody>
      </p:sp>
    </p:spTree>
    <p:extLst>
      <p:ext uri="{BB962C8B-B14F-4D97-AF65-F5344CB8AC3E}">
        <p14:creationId xmlns:p14="http://schemas.microsoft.com/office/powerpoint/2010/main" val="774648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DC2FF3A2-84D0-47D0-9BAD-EC936F78A9DC}" type="datetimeFigureOut">
              <a:rPr lang="es-MX" smtClean="0"/>
              <a:t>10/09/2012</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3DF3FBF0-3802-48BF-AC0F-481A2F7CDE82}" type="slidenum">
              <a:rPr lang="es-MX" smtClean="0"/>
              <a:t>‹Nº›</a:t>
            </a:fld>
            <a:endParaRPr lang="es-MX"/>
          </a:p>
        </p:txBody>
      </p:sp>
    </p:spTree>
    <p:extLst>
      <p:ext uri="{BB962C8B-B14F-4D97-AF65-F5344CB8AC3E}">
        <p14:creationId xmlns:p14="http://schemas.microsoft.com/office/powerpoint/2010/main" val="4171511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DC2FF3A2-84D0-47D0-9BAD-EC936F78A9DC}" type="datetimeFigureOut">
              <a:rPr lang="es-MX" smtClean="0"/>
              <a:t>10/09/2012</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3DF3FBF0-3802-48BF-AC0F-481A2F7CDE82}" type="slidenum">
              <a:rPr lang="es-MX" smtClean="0"/>
              <a:t>‹Nº›</a:t>
            </a:fld>
            <a:endParaRPr lang="es-MX"/>
          </a:p>
        </p:txBody>
      </p:sp>
    </p:spTree>
    <p:extLst>
      <p:ext uri="{BB962C8B-B14F-4D97-AF65-F5344CB8AC3E}">
        <p14:creationId xmlns:p14="http://schemas.microsoft.com/office/powerpoint/2010/main" val="1508492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C2FF3A2-84D0-47D0-9BAD-EC936F78A9DC}" type="datetimeFigureOut">
              <a:rPr lang="es-MX" smtClean="0"/>
              <a:t>10/09/2012</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3DF3FBF0-3802-48BF-AC0F-481A2F7CDE82}" type="slidenum">
              <a:rPr lang="es-MX" smtClean="0"/>
              <a:t>‹Nº›</a:t>
            </a:fld>
            <a:endParaRPr lang="es-MX"/>
          </a:p>
        </p:txBody>
      </p:sp>
    </p:spTree>
    <p:extLst>
      <p:ext uri="{BB962C8B-B14F-4D97-AF65-F5344CB8AC3E}">
        <p14:creationId xmlns:p14="http://schemas.microsoft.com/office/powerpoint/2010/main" val="108790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C2FF3A2-84D0-47D0-9BAD-EC936F78A9DC}" type="datetimeFigureOut">
              <a:rPr lang="es-MX" smtClean="0"/>
              <a:t>10/09/2012</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3DF3FBF0-3802-48BF-AC0F-481A2F7CDE82}" type="slidenum">
              <a:rPr lang="es-MX" smtClean="0"/>
              <a:t>‹Nº›</a:t>
            </a:fld>
            <a:endParaRPr lang="es-MX"/>
          </a:p>
        </p:txBody>
      </p:sp>
    </p:spTree>
    <p:extLst>
      <p:ext uri="{BB962C8B-B14F-4D97-AF65-F5344CB8AC3E}">
        <p14:creationId xmlns:p14="http://schemas.microsoft.com/office/powerpoint/2010/main" val="4016896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DC2FF3A2-84D0-47D0-9BAD-EC936F78A9DC}" type="datetimeFigureOut">
              <a:rPr lang="es-MX" smtClean="0"/>
              <a:t>10/09/2012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3DF3FBF0-3802-48BF-AC0F-481A2F7CDE82}" type="slidenum">
              <a:rPr lang="es-MX" smtClean="0"/>
              <a:t>‹Nº›</a:t>
            </a:fld>
            <a:endParaRPr lang="es-MX"/>
          </a:p>
        </p:txBody>
      </p:sp>
    </p:spTree>
    <p:extLst>
      <p:ext uri="{BB962C8B-B14F-4D97-AF65-F5344CB8AC3E}">
        <p14:creationId xmlns:p14="http://schemas.microsoft.com/office/powerpoint/2010/main" val="1453593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DC2FF3A2-84D0-47D0-9BAD-EC936F78A9DC}" type="datetimeFigureOut">
              <a:rPr lang="es-MX" smtClean="0"/>
              <a:t>10/09/2012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3DF3FBF0-3802-48BF-AC0F-481A2F7CDE82}" type="slidenum">
              <a:rPr lang="es-MX" smtClean="0"/>
              <a:t>‹Nº›</a:t>
            </a:fld>
            <a:endParaRPr lang="es-MX"/>
          </a:p>
        </p:txBody>
      </p:sp>
    </p:spTree>
    <p:extLst>
      <p:ext uri="{BB962C8B-B14F-4D97-AF65-F5344CB8AC3E}">
        <p14:creationId xmlns:p14="http://schemas.microsoft.com/office/powerpoint/2010/main" val="2304313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2FF3A2-84D0-47D0-9BAD-EC936F78A9DC}" type="datetimeFigureOut">
              <a:rPr lang="es-MX" smtClean="0"/>
              <a:t>10/09/2012</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F3FBF0-3802-48BF-AC0F-481A2F7CDE82}" type="slidenum">
              <a:rPr lang="es-MX" smtClean="0"/>
              <a:t>‹Nº›</a:t>
            </a:fld>
            <a:endParaRPr lang="es-MX"/>
          </a:p>
        </p:txBody>
      </p:sp>
    </p:spTree>
    <p:extLst>
      <p:ext uri="{BB962C8B-B14F-4D97-AF65-F5344CB8AC3E}">
        <p14:creationId xmlns:p14="http://schemas.microsoft.com/office/powerpoint/2010/main" val="2609072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solidFill>
            <a:schemeClr val="accent1"/>
          </a:solidFill>
        </p:spPr>
        <p:txBody>
          <a:bodyPr>
            <a:noAutofit/>
          </a:bodyPr>
          <a:lstStyle/>
          <a:p>
            <a:r>
              <a:rPr lang="es-MX" sz="7200" dirty="0" smtClean="0">
                <a:solidFill>
                  <a:srgbClr val="FFC000"/>
                </a:solidFill>
              </a:rPr>
              <a:t>Mormonismo</a:t>
            </a:r>
            <a:endParaRPr lang="es-MX" sz="7200" dirty="0">
              <a:solidFill>
                <a:srgbClr val="FFC000"/>
              </a:solidFill>
            </a:endParaRPr>
          </a:p>
        </p:txBody>
      </p:sp>
      <p:pic>
        <p:nvPicPr>
          <p:cNvPr id="7" name="6 Marcador de contenido"/>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539552" y="1916832"/>
            <a:ext cx="3096343" cy="4336297"/>
          </a:xfrm>
        </p:spPr>
      </p:pic>
      <p:sp>
        <p:nvSpPr>
          <p:cNvPr id="6" name="5 Marcador de contenido"/>
          <p:cNvSpPr>
            <a:spLocks noGrp="1"/>
          </p:cNvSpPr>
          <p:nvPr>
            <p:ph sz="half" idx="2"/>
          </p:nvPr>
        </p:nvSpPr>
        <p:spPr>
          <a:xfrm>
            <a:off x="4572000" y="1556792"/>
            <a:ext cx="4038600" cy="4525963"/>
          </a:xfrm>
        </p:spPr>
        <p:txBody>
          <a:bodyPr>
            <a:normAutofit fontScale="77500" lnSpcReduction="20000"/>
          </a:bodyPr>
          <a:lstStyle/>
          <a:p>
            <a:pPr marL="0" indent="0">
              <a:buNone/>
            </a:pPr>
            <a:endParaRPr lang="es-MX" sz="3600" b="1" dirty="0" smtClean="0"/>
          </a:p>
          <a:p>
            <a:pPr marL="0" indent="0" algn="ctr">
              <a:buNone/>
            </a:pPr>
            <a:r>
              <a:rPr lang="es-MX" sz="4000" b="1" dirty="0" smtClean="0">
                <a:solidFill>
                  <a:schemeClr val="accent6">
                    <a:lumMod val="50000"/>
                  </a:schemeClr>
                </a:solidFill>
              </a:rPr>
              <a:t>LA IGLESIA DE JESUCRISTO </a:t>
            </a:r>
          </a:p>
          <a:p>
            <a:pPr marL="0" indent="0" algn="ctr">
              <a:buNone/>
            </a:pPr>
            <a:r>
              <a:rPr lang="es-MX" sz="4000" b="1" dirty="0" smtClean="0">
                <a:solidFill>
                  <a:schemeClr val="accent6">
                    <a:lumMod val="50000"/>
                  </a:schemeClr>
                </a:solidFill>
              </a:rPr>
              <a:t>DE LOS     </a:t>
            </a:r>
          </a:p>
          <a:p>
            <a:pPr marL="0" indent="0" algn="ctr">
              <a:buNone/>
            </a:pPr>
            <a:r>
              <a:rPr lang="es-MX" sz="4000" b="1" dirty="0" smtClean="0">
                <a:solidFill>
                  <a:schemeClr val="accent6">
                    <a:lumMod val="50000"/>
                  </a:schemeClr>
                </a:solidFill>
              </a:rPr>
              <a:t>SANTOS </a:t>
            </a:r>
          </a:p>
          <a:p>
            <a:pPr marL="0" indent="0" algn="ctr">
              <a:buNone/>
            </a:pPr>
            <a:r>
              <a:rPr lang="es-MX" sz="4000" b="1" dirty="0" smtClean="0">
                <a:solidFill>
                  <a:schemeClr val="accent6">
                    <a:lumMod val="50000"/>
                  </a:schemeClr>
                </a:solidFill>
              </a:rPr>
              <a:t>DE LOS </a:t>
            </a:r>
          </a:p>
          <a:p>
            <a:pPr marL="0" indent="0" algn="ctr">
              <a:buNone/>
            </a:pPr>
            <a:r>
              <a:rPr lang="es-MX" sz="4000" b="1" dirty="0" smtClean="0">
                <a:solidFill>
                  <a:schemeClr val="accent6">
                    <a:lumMod val="50000"/>
                  </a:schemeClr>
                </a:solidFill>
              </a:rPr>
              <a:t>ULTIMOS DIAS</a:t>
            </a:r>
          </a:p>
          <a:p>
            <a:pPr marL="0" indent="0" algn="ctr">
              <a:buNone/>
            </a:pPr>
            <a:endParaRPr lang="es-MX" sz="4000" b="1" dirty="0" smtClean="0">
              <a:solidFill>
                <a:schemeClr val="accent6">
                  <a:lumMod val="50000"/>
                </a:schemeClr>
              </a:solidFill>
            </a:endParaRPr>
          </a:p>
          <a:p>
            <a:pPr marL="0" indent="0" algn="ctr">
              <a:buNone/>
            </a:pPr>
            <a:r>
              <a:rPr lang="es-MX" sz="4000" b="1" dirty="0" smtClean="0">
                <a:solidFill>
                  <a:schemeClr val="accent6">
                    <a:lumMod val="50000"/>
                  </a:schemeClr>
                </a:solidFill>
              </a:rPr>
              <a:t>- - - - - - - - - - - - - - - -</a:t>
            </a:r>
          </a:p>
          <a:p>
            <a:pPr marL="0" indent="0" algn="ctr">
              <a:buNone/>
            </a:pPr>
            <a:r>
              <a:rPr lang="es-MX" sz="2400" b="1" dirty="0" smtClean="0">
                <a:solidFill>
                  <a:schemeClr val="accent6">
                    <a:lumMod val="50000"/>
                  </a:schemeClr>
                </a:solidFill>
              </a:rPr>
              <a:t>Compilación de J D Rodríguez</a:t>
            </a:r>
            <a:endParaRPr lang="es-MX" sz="2400" b="1" dirty="0">
              <a:solidFill>
                <a:schemeClr val="accent6">
                  <a:lumMod val="50000"/>
                </a:schemeClr>
              </a:solidFill>
            </a:endParaRPr>
          </a:p>
        </p:txBody>
      </p:sp>
    </p:spTree>
    <p:extLst>
      <p:ext uri="{BB962C8B-B14F-4D97-AF65-F5344CB8AC3E}">
        <p14:creationId xmlns:p14="http://schemas.microsoft.com/office/powerpoint/2010/main" val="12398380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034682"/>
          </a:xfrm>
        </p:spPr>
        <p:txBody>
          <a:bodyPr>
            <a:normAutofit fontScale="90000"/>
          </a:bodyPr>
          <a:lstStyle/>
          <a:p>
            <a:r>
              <a:rPr lang="es-MX" b="1" dirty="0" smtClean="0">
                <a:solidFill>
                  <a:schemeClr val="accent2"/>
                </a:solidFill>
              </a:rPr>
              <a:t>La palabra SECTA</a:t>
            </a:r>
            <a:r>
              <a:rPr lang="es-MX" b="1" dirty="0" smtClean="0"/>
              <a:t/>
            </a:r>
            <a:br>
              <a:rPr lang="es-MX" b="1" dirty="0" smtClean="0"/>
            </a:br>
            <a:r>
              <a:rPr lang="es-MX" b="1" dirty="0" smtClean="0"/>
              <a:t/>
            </a:r>
            <a:br>
              <a:rPr lang="es-MX" b="1" dirty="0" smtClean="0"/>
            </a:br>
            <a:r>
              <a:rPr lang="es-MX" b="1" dirty="0" smtClean="0"/>
              <a:t>- </a:t>
            </a:r>
            <a:r>
              <a:rPr lang="es-MX" b="1" dirty="0" smtClean="0">
                <a:solidFill>
                  <a:srgbClr val="0070C0"/>
                </a:solidFill>
              </a:rPr>
              <a:t>conjunto de seguidores de una ideología doctrinaria </a:t>
            </a:r>
            <a:br>
              <a:rPr lang="es-MX" b="1" dirty="0" smtClean="0">
                <a:solidFill>
                  <a:srgbClr val="0070C0"/>
                </a:solidFill>
              </a:rPr>
            </a:br>
            <a:r>
              <a:rPr lang="es-MX" b="1" dirty="0" smtClean="0"/>
              <a:t>-</a:t>
            </a:r>
            <a:r>
              <a:rPr lang="es-MX" b="1" dirty="0" smtClean="0">
                <a:solidFill>
                  <a:srgbClr val="0070C0"/>
                </a:solidFill>
              </a:rPr>
              <a:t> sociedad secreta, especialmente política </a:t>
            </a:r>
            <a:br>
              <a:rPr lang="es-MX" b="1" dirty="0" smtClean="0">
                <a:solidFill>
                  <a:srgbClr val="0070C0"/>
                </a:solidFill>
              </a:rPr>
            </a:br>
            <a:r>
              <a:rPr lang="es-MX" b="1" dirty="0" smtClean="0"/>
              <a:t>-</a:t>
            </a:r>
            <a:r>
              <a:rPr lang="es-MX" b="1" dirty="0" smtClean="0">
                <a:solidFill>
                  <a:srgbClr val="0070C0"/>
                </a:solidFill>
              </a:rPr>
              <a:t> doctrina, confesión religiosa – </a:t>
            </a:r>
            <a:br>
              <a:rPr lang="es-MX" b="1" dirty="0" smtClean="0">
                <a:solidFill>
                  <a:srgbClr val="0070C0"/>
                </a:solidFill>
              </a:rPr>
            </a:br>
            <a:r>
              <a:rPr lang="es-MX" b="1" dirty="0" smtClean="0"/>
              <a:t>-</a:t>
            </a:r>
            <a:r>
              <a:rPr lang="es-MX" b="1" dirty="0" smtClean="0">
                <a:solidFill>
                  <a:srgbClr val="0070C0"/>
                </a:solidFill>
              </a:rPr>
              <a:t> (</a:t>
            </a:r>
            <a:r>
              <a:rPr lang="es-MX" b="1" dirty="0" err="1" smtClean="0">
                <a:solidFill>
                  <a:srgbClr val="0070C0"/>
                </a:solidFill>
              </a:rPr>
              <a:t>Relig</a:t>
            </a:r>
            <a:r>
              <a:rPr lang="es-MX" b="1" dirty="0" smtClean="0">
                <a:solidFill>
                  <a:srgbClr val="0070C0"/>
                </a:solidFill>
              </a:rPr>
              <a:t>) grupo disidente minoritario en las religiones o iglesias constituidas</a:t>
            </a:r>
            <a:endParaRPr lang="es-MX" b="1" dirty="0">
              <a:solidFill>
                <a:srgbClr val="0070C0"/>
              </a:solidFill>
            </a:endParaRPr>
          </a:p>
        </p:txBody>
      </p:sp>
    </p:spTree>
    <p:extLst>
      <p:ext uri="{BB962C8B-B14F-4D97-AF65-F5344CB8AC3E}">
        <p14:creationId xmlns:p14="http://schemas.microsoft.com/office/powerpoint/2010/main" val="31700037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034682"/>
          </a:xfrm>
        </p:spPr>
        <p:txBody>
          <a:bodyPr>
            <a:normAutofit/>
          </a:bodyPr>
          <a:lstStyle/>
          <a:p>
            <a:r>
              <a:rPr lang="es-MX" b="1" dirty="0" smtClean="0">
                <a:solidFill>
                  <a:schemeClr val="accent2"/>
                </a:solidFill>
              </a:rPr>
              <a:t>Cristianismo</a:t>
            </a:r>
            <a:r>
              <a:rPr lang="es-MX" dirty="0" smtClean="0"/>
              <a:t> </a:t>
            </a:r>
            <a:br>
              <a:rPr lang="es-MX" dirty="0" smtClean="0"/>
            </a:br>
            <a:r>
              <a:rPr lang="es-MX" sz="4000" b="1" dirty="0" smtClean="0">
                <a:solidFill>
                  <a:schemeClr val="tx2">
                    <a:lumMod val="60000"/>
                    <a:lumOff val="40000"/>
                  </a:schemeClr>
                </a:solidFill>
              </a:rPr>
              <a:t>Dentro del cristianismo no somos una secta por que éste fue constituido “hasta lo último de la tierra”.</a:t>
            </a:r>
            <a:br>
              <a:rPr lang="es-MX" sz="4000" b="1" dirty="0" smtClean="0">
                <a:solidFill>
                  <a:schemeClr val="tx2">
                    <a:lumMod val="60000"/>
                    <a:lumOff val="40000"/>
                  </a:schemeClr>
                </a:solidFill>
              </a:rPr>
            </a:br>
            <a:r>
              <a:rPr lang="es-MX" sz="4000" b="1" dirty="0" smtClean="0">
                <a:solidFill>
                  <a:schemeClr val="tx2">
                    <a:lumMod val="60000"/>
                    <a:lumOff val="40000"/>
                  </a:schemeClr>
                </a:solidFill>
              </a:rPr>
              <a:t>Como denominación evangélica sí somos una secta, porque formamos parte de un grupo disidente minoritario en el planeta tierra.</a:t>
            </a:r>
            <a:br>
              <a:rPr lang="es-MX" sz="4000" b="1" dirty="0" smtClean="0">
                <a:solidFill>
                  <a:schemeClr val="tx2">
                    <a:lumMod val="60000"/>
                    <a:lumOff val="40000"/>
                  </a:schemeClr>
                </a:solidFill>
              </a:rPr>
            </a:br>
            <a:r>
              <a:rPr lang="es-MX" sz="3600" dirty="0" smtClean="0"/>
              <a:t>(7000 </a:t>
            </a:r>
            <a:r>
              <a:rPr lang="es-MX" sz="3600" dirty="0" err="1" smtClean="0"/>
              <a:t>mill</a:t>
            </a:r>
            <a:r>
              <a:rPr lang="es-MX" sz="3600" dirty="0" smtClean="0"/>
              <a:t> comparado con 70 </a:t>
            </a:r>
            <a:r>
              <a:rPr lang="es-MX" sz="3600" dirty="0" err="1" smtClean="0"/>
              <a:t>mill</a:t>
            </a:r>
            <a:r>
              <a:rPr lang="es-MX" sz="3600" dirty="0" smtClean="0"/>
              <a:t> =&gt; 1%)</a:t>
            </a:r>
            <a:endParaRPr lang="es-MX" sz="3600" dirty="0"/>
          </a:p>
        </p:txBody>
      </p:sp>
    </p:spTree>
    <p:extLst>
      <p:ext uri="{BB962C8B-B14F-4D97-AF65-F5344CB8AC3E}">
        <p14:creationId xmlns:p14="http://schemas.microsoft.com/office/powerpoint/2010/main" val="28259387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solidFill>
                  <a:srgbClr val="FF0000"/>
                </a:solidFill>
              </a:rPr>
              <a:t>Autoría</a:t>
            </a:r>
            <a:endParaRPr lang="es-MX" b="1" dirty="0">
              <a:solidFill>
                <a:srgbClr val="FF0000"/>
              </a:solidFill>
            </a:endParaRPr>
          </a:p>
        </p:txBody>
      </p:sp>
      <p:sp>
        <p:nvSpPr>
          <p:cNvPr id="3" name="2 Marcador de contenido"/>
          <p:cNvSpPr>
            <a:spLocks noGrp="1"/>
          </p:cNvSpPr>
          <p:nvPr>
            <p:ph sz="half" idx="1"/>
          </p:nvPr>
        </p:nvSpPr>
        <p:spPr>
          <a:xfrm>
            <a:off x="457200" y="1600200"/>
            <a:ext cx="4038600" cy="4781128"/>
          </a:xfrm>
        </p:spPr>
        <p:txBody>
          <a:bodyPr>
            <a:normAutofit fontScale="92500"/>
          </a:bodyPr>
          <a:lstStyle/>
          <a:p>
            <a:pPr marL="0" indent="0">
              <a:buNone/>
            </a:pPr>
            <a:r>
              <a:rPr lang="es-MX" sz="3200" b="1" dirty="0" smtClean="0">
                <a:solidFill>
                  <a:schemeClr val="tx2">
                    <a:lumMod val="60000"/>
                    <a:lumOff val="40000"/>
                  </a:schemeClr>
                </a:solidFill>
              </a:rPr>
              <a:t>La mayor parte del material que reproducimos es de los señores </a:t>
            </a:r>
            <a:r>
              <a:rPr lang="es-MX" sz="3200" b="1" dirty="0" err="1" smtClean="0">
                <a:solidFill>
                  <a:schemeClr val="tx2">
                    <a:lumMod val="60000"/>
                    <a:lumOff val="40000"/>
                  </a:schemeClr>
                </a:solidFill>
              </a:rPr>
              <a:t>Josh</a:t>
            </a:r>
            <a:r>
              <a:rPr lang="es-MX" sz="3200" b="1" dirty="0" smtClean="0">
                <a:solidFill>
                  <a:schemeClr val="tx2">
                    <a:lumMod val="60000"/>
                    <a:lumOff val="40000"/>
                  </a:schemeClr>
                </a:solidFill>
              </a:rPr>
              <a:t> McDowell y Don Stewart, en su libro Estudio de la Sectas, publicado por Editorial Vida, en 1982. Otra parte ha sido bajada del Internet.</a:t>
            </a:r>
            <a:endParaRPr lang="es-MX" sz="3200" b="1" dirty="0">
              <a:solidFill>
                <a:schemeClr val="tx2">
                  <a:lumMod val="60000"/>
                  <a:lumOff val="40000"/>
                </a:schemeClr>
              </a:solidFill>
            </a:endParaRPr>
          </a:p>
        </p:txBody>
      </p:sp>
      <p:pic>
        <p:nvPicPr>
          <p:cNvPr id="5" name="4 Marcador de contenido"/>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221045" y="1600200"/>
            <a:ext cx="2892910" cy="4525963"/>
          </a:xfrm>
        </p:spPr>
      </p:pic>
    </p:spTree>
    <p:extLst>
      <p:ext uri="{BB962C8B-B14F-4D97-AF65-F5344CB8AC3E}">
        <p14:creationId xmlns:p14="http://schemas.microsoft.com/office/powerpoint/2010/main" val="379562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106690"/>
          </a:xfrm>
        </p:spPr>
        <p:txBody>
          <a:bodyPr>
            <a:normAutofit fontScale="90000"/>
          </a:bodyPr>
          <a:lstStyle/>
          <a:p>
            <a:r>
              <a:rPr lang="es-MX" b="1" dirty="0" smtClean="0">
                <a:solidFill>
                  <a:srgbClr val="FF0000"/>
                </a:solidFill>
              </a:rPr>
              <a:t>Los cristianos no estamos atacando a otras religiones no cristianas, a las religiones seculares ni a las del ocultismo –son ellas las que han atacado al cristianismo.</a:t>
            </a:r>
            <a:br>
              <a:rPr lang="es-MX" b="1" dirty="0" smtClean="0">
                <a:solidFill>
                  <a:srgbClr val="FF0000"/>
                </a:solidFill>
              </a:rPr>
            </a:br>
            <a:r>
              <a:rPr lang="es-MX" b="1" dirty="0" smtClean="0">
                <a:solidFill>
                  <a:srgbClr val="00B050"/>
                </a:solidFill>
              </a:rPr>
              <a:t>Presentamos nuestra Verdad para combatir las desviaciones que esos grupos desean imponer como doctrinas históricas del cristianismo.</a:t>
            </a:r>
            <a:endParaRPr lang="es-MX" b="1" dirty="0">
              <a:solidFill>
                <a:srgbClr val="00B050"/>
              </a:solidFill>
            </a:endParaRPr>
          </a:p>
        </p:txBody>
      </p:sp>
    </p:spTree>
    <p:extLst>
      <p:ext uri="{BB962C8B-B14F-4D97-AF65-F5344CB8AC3E}">
        <p14:creationId xmlns:p14="http://schemas.microsoft.com/office/powerpoint/2010/main" val="27138540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5962674"/>
          </a:xfrm>
        </p:spPr>
        <p:txBody>
          <a:bodyPr>
            <a:normAutofit fontScale="90000"/>
          </a:bodyPr>
          <a:lstStyle/>
          <a:p>
            <a:r>
              <a:rPr lang="es-MX" b="1" dirty="0" smtClean="0">
                <a:solidFill>
                  <a:schemeClr val="tx2">
                    <a:lumMod val="75000"/>
                  </a:schemeClr>
                </a:solidFill>
              </a:rPr>
              <a:t>La actitud correcta</a:t>
            </a:r>
            <a:r>
              <a:rPr lang="es-MX" dirty="0" smtClean="0">
                <a:solidFill>
                  <a:schemeClr val="tx2">
                    <a:lumMod val="75000"/>
                  </a:schemeClr>
                </a:solidFill>
              </a:rPr>
              <a:t/>
            </a:r>
            <a:br>
              <a:rPr lang="es-MX" dirty="0" smtClean="0">
                <a:solidFill>
                  <a:schemeClr val="tx2">
                    <a:lumMod val="75000"/>
                  </a:schemeClr>
                </a:solidFill>
              </a:rPr>
            </a:br>
            <a:r>
              <a:rPr lang="es-MX" dirty="0" smtClean="0"/>
              <a:t/>
            </a:r>
            <a:br>
              <a:rPr lang="es-MX" dirty="0" smtClean="0"/>
            </a:br>
            <a:r>
              <a:rPr lang="es-MX" dirty="0" smtClean="0"/>
              <a:t>“</a:t>
            </a:r>
            <a:r>
              <a:rPr lang="es-MX" sz="3600" b="1" dirty="0" smtClean="0">
                <a:solidFill>
                  <a:srgbClr val="FF0000"/>
                </a:solidFill>
              </a:rPr>
              <a:t>Vivimos en una sociedad donde la gente tiene libertad para seguir las creencias religiosas que prefiera. Sin embargo, cuando algunos individuos o grupos, proclaman públicamente que ellos son la verdadera obra de Dios, y que el cristianismo ortodoxo que ha existido a través de los siglos esta equivocado, pensamos que debemos responder a sus provocaciones.</a:t>
            </a:r>
            <a:endParaRPr lang="es-MX" sz="3600" b="1" dirty="0">
              <a:solidFill>
                <a:srgbClr val="FF0000"/>
              </a:solidFill>
            </a:endParaRPr>
          </a:p>
        </p:txBody>
      </p:sp>
    </p:spTree>
    <p:extLst>
      <p:ext uri="{BB962C8B-B14F-4D97-AF65-F5344CB8AC3E}">
        <p14:creationId xmlns:p14="http://schemas.microsoft.com/office/powerpoint/2010/main" val="20427132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sz="4900" b="1" dirty="0" smtClean="0"/>
              <a:t>El Señor Jesucristo</a:t>
            </a:r>
            <a:r>
              <a:rPr lang="es-MX" dirty="0" smtClean="0"/>
              <a:t/>
            </a:r>
            <a:br>
              <a:rPr lang="es-MX" dirty="0" smtClean="0"/>
            </a:br>
            <a:r>
              <a:rPr lang="es-MX" sz="4000" b="1" dirty="0" smtClean="0"/>
              <a:t>Pintura de Heinrich </a:t>
            </a:r>
            <a:r>
              <a:rPr lang="es-MX" sz="4000" b="1" dirty="0" err="1" smtClean="0"/>
              <a:t>Hofmann</a:t>
            </a:r>
            <a:endParaRPr lang="es-MX" sz="4000" b="1" dirty="0"/>
          </a:p>
        </p:txBody>
      </p:sp>
      <p:pic>
        <p:nvPicPr>
          <p:cNvPr id="4" name="3 Marcador de contenido"/>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868023" y="1600200"/>
            <a:ext cx="3407953" cy="4525963"/>
          </a:xfrm>
        </p:spPr>
      </p:pic>
    </p:spTree>
    <p:extLst>
      <p:ext uri="{BB962C8B-B14F-4D97-AF65-F5344CB8AC3E}">
        <p14:creationId xmlns:p14="http://schemas.microsoft.com/office/powerpoint/2010/main" val="2298259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5962674"/>
          </a:xfrm>
        </p:spPr>
        <p:txBody>
          <a:bodyPr/>
          <a:lstStyle/>
          <a:p>
            <a:r>
              <a:rPr lang="es-MX" b="1" dirty="0" smtClean="0"/>
              <a:t>Introducción</a:t>
            </a:r>
            <a:br>
              <a:rPr lang="es-MX" b="1" dirty="0" smtClean="0"/>
            </a:br>
            <a:r>
              <a:rPr lang="es-MX" b="1" dirty="0" smtClean="0">
                <a:solidFill>
                  <a:srgbClr val="FF0000"/>
                </a:solidFill>
              </a:rPr>
              <a:t>- </a:t>
            </a:r>
            <a:r>
              <a:rPr lang="es-MX" sz="2800" b="1" dirty="0" smtClean="0">
                <a:solidFill>
                  <a:srgbClr val="FF0000"/>
                </a:solidFill>
              </a:rPr>
              <a:t>Los mismos mormones, algunas veces, reconocen que la Iglesia Mormona es diferente de las otras iglesias que dicen ser cristianas.</a:t>
            </a:r>
            <a:br>
              <a:rPr lang="es-MX" sz="2800" b="1" dirty="0" smtClean="0">
                <a:solidFill>
                  <a:srgbClr val="FF0000"/>
                </a:solidFill>
              </a:rPr>
            </a:br>
            <a:r>
              <a:rPr lang="es-MX" sz="2800" b="1" dirty="0" smtClean="0">
                <a:solidFill>
                  <a:srgbClr val="FF0000"/>
                </a:solidFill>
              </a:rPr>
              <a:t>- Aunque el Mormonismo dice muchas cosas que las otras iglesias dicen, una discusión más detallada usualmente revela que detrás de las palabras son totalmente diferentes al Cristianismo ortodoxo.</a:t>
            </a:r>
            <a:br>
              <a:rPr lang="es-MX" sz="2800" b="1" dirty="0" smtClean="0">
                <a:solidFill>
                  <a:srgbClr val="FF0000"/>
                </a:solidFill>
              </a:rPr>
            </a:br>
            <a:r>
              <a:rPr lang="es-MX" sz="2800" b="1" dirty="0" smtClean="0">
                <a:solidFill>
                  <a:srgbClr val="FF0000"/>
                </a:solidFill>
              </a:rPr>
              <a:t>- A pesar de que los mormones muestran un trato admirable en su vida personal y familiar, las posiciones doctrinales de la iglesia misma no pueden armonizar con la enseñanza de la Biblia.</a:t>
            </a:r>
            <a:endParaRPr lang="es-MX" sz="2800" b="1" dirty="0">
              <a:solidFill>
                <a:srgbClr val="FF0000"/>
              </a:solidFill>
            </a:endParaRPr>
          </a:p>
        </p:txBody>
      </p:sp>
    </p:spTree>
    <p:extLst>
      <p:ext uri="{BB962C8B-B14F-4D97-AF65-F5344CB8AC3E}">
        <p14:creationId xmlns:p14="http://schemas.microsoft.com/office/powerpoint/2010/main" val="4006524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106690"/>
          </a:xfrm>
        </p:spPr>
        <p:txBody>
          <a:bodyPr>
            <a:normAutofit/>
          </a:bodyPr>
          <a:lstStyle/>
          <a:p>
            <a:r>
              <a:rPr lang="es-MX" sz="2800" dirty="0" smtClean="0"/>
              <a:t>Un claro ejemplo de esa clase de acusaciones lo encontramos en los escritos de la Iglesia de Jesucristo de los Santos de los Últimos Días (SUD), mejor conocidos como mormones:</a:t>
            </a:r>
            <a:br>
              <a:rPr lang="es-MX" sz="2800" dirty="0" smtClean="0"/>
            </a:br>
            <a:r>
              <a:rPr lang="es-MX" sz="2800" dirty="0" smtClean="0"/>
              <a:t/>
            </a:r>
            <a:br>
              <a:rPr lang="es-MX" sz="2800" dirty="0" smtClean="0"/>
            </a:br>
            <a:r>
              <a:rPr lang="es-MX" sz="2800" b="1" i="1" dirty="0" smtClean="0">
                <a:solidFill>
                  <a:schemeClr val="accent6">
                    <a:lumMod val="75000"/>
                  </a:schemeClr>
                </a:solidFill>
              </a:rPr>
              <a:t>“Toda persona inteligente debajo de los cielos que, una vez informada, no reconozca que José Smith, hijo, es un profeta de Dios, está en las tinieblas y se opone a nosotros, como a Jesús y a su reino sobre la tierra. ¿Qué sabe el mundo cristiano acerca de Dios? Nada… porque, en lo que respecta a las cosas de Dios, son los necios más necios de todos; no conocen a Dios ni las cosas de Dios” (</a:t>
            </a:r>
            <a:r>
              <a:rPr lang="es-MX" sz="2800" dirty="0" err="1" smtClean="0">
                <a:solidFill>
                  <a:schemeClr val="accent6">
                    <a:lumMod val="75000"/>
                  </a:schemeClr>
                </a:solidFill>
              </a:rPr>
              <a:t>Journal</a:t>
            </a:r>
            <a:r>
              <a:rPr lang="es-MX" sz="2800" dirty="0" smtClean="0">
                <a:solidFill>
                  <a:schemeClr val="accent6">
                    <a:lumMod val="75000"/>
                  </a:schemeClr>
                </a:solidFill>
              </a:rPr>
              <a:t> of </a:t>
            </a:r>
            <a:r>
              <a:rPr lang="es-MX" sz="2800" dirty="0" err="1" smtClean="0">
                <a:solidFill>
                  <a:schemeClr val="accent6">
                    <a:lumMod val="75000"/>
                  </a:schemeClr>
                </a:solidFill>
              </a:rPr>
              <a:t>Discourses</a:t>
            </a:r>
            <a:r>
              <a:rPr lang="es-MX" sz="2800" dirty="0" smtClean="0">
                <a:solidFill>
                  <a:schemeClr val="accent6">
                    <a:lumMod val="75000"/>
                  </a:schemeClr>
                </a:solidFill>
              </a:rPr>
              <a:t> 8:223</a:t>
            </a:r>
            <a:r>
              <a:rPr lang="es-MX" sz="2800" b="1" i="1" dirty="0" smtClean="0">
                <a:solidFill>
                  <a:schemeClr val="accent6">
                    <a:lumMod val="75000"/>
                  </a:schemeClr>
                </a:solidFill>
              </a:rPr>
              <a:t>)</a:t>
            </a:r>
            <a:endParaRPr lang="es-MX" sz="2800" b="1" i="1" dirty="0">
              <a:solidFill>
                <a:schemeClr val="accent6">
                  <a:lumMod val="75000"/>
                </a:schemeClr>
              </a:solidFill>
            </a:endParaRPr>
          </a:p>
        </p:txBody>
      </p:sp>
    </p:spTree>
    <p:extLst>
      <p:ext uri="{BB962C8B-B14F-4D97-AF65-F5344CB8AC3E}">
        <p14:creationId xmlns:p14="http://schemas.microsoft.com/office/powerpoint/2010/main" val="24651514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034682"/>
          </a:xfrm>
        </p:spPr>
        <p:txBody>
          <a:bodyPr>
            <a:normAutofit/>
          </a:bodyPr>
          <a:lstStyle/>
          <a:p>
            <a:r>
              <a:rPr lang="es-MX" sz="3200" b="1" dirty="0" smtClean="0">
                <a:solidFill>
                  <a:schemeClr val="accent6">
                    <a:lumMod val="75000"/>
                  </a:schemeClr>
                </a:solidFill>
              </a:rPr>
              <a:t>La iglesia de los mormones enseña que el cristianismo se mantuvo en la apostasía durante 18 siglos, hasta que Dios le reveló una nueva verdad a José Smith, hijo, y de esta forma restauró el verdadero evangelio, que se había perdido. </a:t>
            </a:r>
            <a:br>
              <a:rPr lang="es-MX" sz="3200" b="1" dirty="0" smtClean="0">
                <a:solidFill>
                  <a:schemeClr val="accent6">
                    <a:lumMod val="75000"/>
                  </a:schemeClr>
                </a:solidFill>
              </a:rPr>
            </a:br>
            <a:r>
              <a:rPr lang="es-MX" sz="3200" b="1" dirty="0" smtClean="0">
                <a:solidFill>
                  <a:schemeClr val="tx2">
                    <a:lumMod val="75000"/>
                  </a:schemeClr>
                </a:solidFill>
              </a:rPr>
              <a:t/>
            </a:r>
            <a:br>
              <a:rPr lang="es-MX" sz="3200" b="1" dirty="0" smtClean="0">
                <a:solidFill>
                  <a:schemeClr val="tx2">
                    <a:lumMod val="75000"/>
                  </a:schemeClr>
                </a:solidFill>
              </a:rPr>
            </a:br>
            <a:r>
              <a:rPr lang="es-MX" sz="3200" b="1" dirty="0" smtClean="0">
                <a:solidFill>
                  <a:schemeClr val="tx2">
                    <a:lumMod val="75000"/>
                  </a:schemeClr>
                </a:solidFill>
              </a:rPr>
              <a:t>En la actualidad, la iglesia de los mormones tiene sus profetas vivientes que reciben revelación de Dios y le presentan continuamente “nuevas” verdades al mundo.</a:t>
            </a:r>
            <a:endParaRPr lang="es-MX" sz="3200" b="1" dirty="0">
              <a:solidFill>
                <a:schemeClr val="tx2">
                  <a:lumMod val="75000"/>
                </a:schemeClr>
              </a:solidFill>
            </a:endParaRPr>
          </a:p>
        </p:txBody>
      </p:sp>
    </p:spTree>
    <p:extLst>
      <p:ext uri="{BB962C8B-B14F-4D97-AF65-F5344CB8AC3E}">
        <p14:creationId xmlns:p14="http://schemas.microsoft.com/office/powerpoint/2010/main" val="525303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178698"/>
          </a:xfrm>
        </p:spPr>
        <p:txBody>
          <a:bodyPr/>
          <a:lstStyle/>
          <a:p>
            <a:r>
              <a:rPr lang="es-MX" sz="4800" b="1" dirty="0" smtClean="0">
                <a:solidFill>
                  <a:srgbClr val="FF0000"/>
                </a:solidFill>
              </a:rPr>
              <a:t>Antecedentes</a:t>
            </a:r>
            <a:r>
              <a:rPr lang="es-MX" sz="4800" b="1" dirty="0" smtClean="0"/>
              <a:t/>
            </a:r>
            <a:br>
              <a:rPr lang="es-MX" sz="4800" b="1" dirty="0" smtClean="0"/>
            </a:br>
            <a:r>
              <a:rPr lang="es-MX" dirty="0" smtClean="0"/>
              <a:t/>
            </a:r>
            <a:br>
              <a:rPr lang="es-MX" dirty="0" smtClean="0"/>
            </a:br>
            <a:r>
              <a:rPr lang="es-MX" sz="3600" b="1" dirty="0" smtClean="0">
                <a:solidFill>
                  <a:srgbClr val="00B050"/>
                </a:solidFill>
              </a:rPr>
              <a:t>Fundador: Joseph Smith</a:t>
            </a:r>
            <a:br>
              <a:rPr lang="es-MX" sz="3600" b="1" dirty="0" smtClean="0">
                <a:solidFill>
                  <a:srgbClr val="00B050"/>
                </a:solidFill>
              </a:rPr>
            </a:br>
            <a:r>
              <a:rPr lang="es-MX" sz="3600" b="1" dirty="0" smtClean="0">
                <a:solidFill>
                  <a:srgbClr val="00B050"/>
                </a:solidFill>
              </a:rPr>
              <a:t>Nació el 23 de diciembre de 1805</a:t>
            </a:r>
            <a:br>
              <a:rPr lang="es-MX" sz="3600" b="1" dirty="0" smtClean="0">
                <a:solidFill>
                  <a:srgbClr val="00B050"/>
                </a:solidFill>
              </a:rPr>
            </a:br>
            <a:r>
              <a:rPr lang="es-MX" sz="3600" b="1" dirty="0" smtClean="0">
                <a:solidFill>
                  <a:srgbClr val="00B050"/>
                </a:solidFill>
              </a:rPr>
              <a:t>en Sharon, Vermont, EUA.</a:t>
            </a:r>
            <a:br>
              <a:rPr lang="es-MX" sz="3600" b="1" dirty="0" smtClean="0">
                <a:solidFill>
                  <a:srgbClr val="00B050"/>
                </a:solidFill>
              </a:rPr>
            </a:br>
            <a:r>
              <a:rPr lang="es-MX" sz="3600" b="1" dirty="0" smtClean="0">
                <a:solidFill>
                  <a:srgbClr val="00B050"/>
                </a:solidFill>
              </a:rPr>
              <a:t>La mayoría de los miembros de la familia se unieron a la iglesia Presbiteriana, pero él no. Decía que la contienda entre denominaciones hacía que él dudara</a:t>
            </a:r>
            <a:r>
              <a:rPr lang="es-MX" sz="3600" dirty="0" smtClean="0"/>
              <a:t>.</a:t>
            </a:r>
            <a:endParaRPr lang="es-MX" sz="3600" dirty="0"/>
          </a:p>
        </p:txBody>
      </p:sp>
    </p:spTree>
    <p:extLst>
      <p:ext uri="{BB962C8B-B14F-4D97-AF65-F5344CB8AC3E}">
        <p14:creationId xmlns:p14="http://schemas.microsoft.com/office/powerpoint/2010/main" val="37758642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178698"/>
          </a:xfrm>
        </p:spPr>
        <p:txBody>
          <a:bodyPr>
            <a:normAutofit fontScale="90000"/>
          </a:bodyPr>
          <a:lstStyle/>
          <a:p>
            <a:r>
              <a:rPr lang="es-MX" sz="4000" b="1" dirty="0" smtClean="0">
                <a:solidFill>
                  <a:srgbClr val="FF0000"/>
                </a:solidFill>
              </a:rPr>
              <a:t>Resumen de la historia del Mormonismo</a:t>
            </a:r>
            <a:r>
              <a:rPr lang="es-MX" dirty="0" smtClean="0">
                <a:solidFill>
                  <a:srgbClr val="FF0000"/>
                </a:solidFill>
              </a:rPr>
              <a:t/>
            </a:r>
            <a:br>
              <a:rPr lang="es-MX" dirty="0" smtClean="0">
                <a:solidFill>
                  <a:srgbClr val="FF0000"/>
                </a:solidFill>
              </a:rPr>
            </a:br>
            <a:r>
              <a:rPr lang="es-MX" dirty="0" smtClean="0">
                <a:solidFill>
                  <a:srgbClr val="FF0000"/>
                </a:solidFill>
              </a:rPr>
              <a:t/>
            </a:r>
            <a:br>
              <a:rPr lang="es-MX" dirty="0" smtClean="0">
                <a:solidFill>
                  <a:srgbClr val="FF0000"/>
                </a:solidFill>
              </a:rPr>
            </a:br>
            <a:r>
              <a:rPr lang="es-MX" sz="2800" b="1" dirty="0" smtClean="0">
                <a:solidFill>
                  <a:schemeClr val="accent3">
                    <a:lumMod val="75000"/>
                  </a:schemeClr>
                </a:solidFill>
              </a:rPr>
              <a:t>Alrededor del año 600 a. C. como Jerusalén estaba a punto de caer en manos de los babilonios, el Señor dirigió a un profeta llamado </a:t>
            </a:r>
            <a:r>
              <a:rPr lang="es-MX" sz="2800" b="1" dirty="0" err="1" smtClean="0">
                <a:solidFill>
                  <a:schemeClr val="accent3">
                    <a:lumMod val="75000"/>
                  </a:schemeClr>
                </a:solidFill>
              </a:rPr>
              <a:t>Lehi</a:t>
            </a:r>
            <a:r>
              <a:rPr lang="es-MX" sz="2800" b="1" dirty="0" smtClean="0">
                <a:solidFill>
                  <a:schemeClr val="accent3">
                    <a:lumMod val="75000"/>
                  </a:schemeClr>
                </a:solidFill>
              </a:rPr>
              <a:t> y a su familia para que estuvieran a salvo en América.</a:t>
            </a:r>
            <a:br>
              <a:rPr lang="es-MX" sz="2800" b="1" dirty="0" smtClean="0">
                <a:solidFill>
                  <a:schemeClr val="accent3">
                    <a:lumMod val="75000"/>
                  </a:schemeClr>
                </a:solidFill>
              </a:rPr>
            </a:br>
            <a:r>
              <a:rPr lang="es-MX" sz="2800" b="1" dirty="0" smtClean="0">
                <a:solidFill>
                  <a:schemeClr val="accent3">
                    <a:lumMod val="75000"/>
                  </a:schemeClr>
                </a:solidFill>
              </a:rPr>
              <a:t>Ellos eran israelitas y llevaron escrituras con ellos; sus profetas añadieron más de sus enseñanzas y de la historia, y los preparó para recibir a Cristo cuando El viniera a ministrar en la tierra. Se les mostró señales de Su nacimiento y muerte.</a:t>
            </a:r>
            <a:br>
              <a:rPr lang="es-MX" sz="2800" b="1" dirty="0" smtClean="0">
                <a:solidFill>
                  <a:schemeClr val="accent3">
                    <a:lumMod val="75000"/>
                  </a:schemeClr>
                </a:solidFill>
              </a:rPr>
            </a:br>
            <a:r>
              <a:rPr lang="es-MX" sz="2800" b="1" dirty="0" smtClean="0">
                <a:solidFill>
                  <a:schemeClr val="accent3">
                    <a:lumMod val="75000"/>
                  </a:schemeClr>
                </a:solidFill>
              </a:rPr>
              <a:t>Después de su resurrección, Cristo visitó a estas personas y organizó Su iglesia. </a:t>
            </a:r>
            <a:endParaRPr lang="es-MX" sz="2800" b="1" dirty="0">
              <a:solidFill>
                <a:schemeClr val="accent3">
                  <a:lumMod val="75000"/>
                </a:schemeClr>
              </a:solidFill>
            </a:endParaRPr>
          </a:p>
        </p:txBody>
      </p:sp>
    </p:spTree>
    <p:extLst>
      <p:ext uri="{BB962C8B-B14F-4D97-AF65-F5344CB8AC3E}">
        <p14:creationId xmlns:p14="http://schemas.microsoft.com/office/powerpoint/2010/main" val="3261847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sz="4900" b="1" dirty="0" err="1" smtClean="0"/>
              <a:t>Lehi</a:t>
            </a:r>
            <a:r>
              <a:rPr lang="es-MX" sz="4900" b="1" dirty="0" smtClean="0"/>
              <a:t> halla la </a:t>
            </a:r>
            <a:r>
              <a:rPr lang="es-MX" sz="4900" b="1" dirty="0" err="1" smtClean="0"/>
              <a:t>Lihona</a:t>
            </a:r>
            <a:r>
              <a:rPr lang="es-MX" sz="4900" b="1" dirty="0" smtClean="0"/>
              <a:t/>
            </a:r>
            <a:br>
              <a:rPr lang="es-MX" sz="4900" b="1" dirty="0" smtClean="0"/>
            </a:br>
            <a:r>
              <a:rPr lang="es-MX" sz="4000" b="1" dirty="0" smtClean="0"/>
              <a:t>Pintura de </a:t>
            </a:r>
            <a:r>
              <a:rPr lang="es-MX" sz="4000" b="1" dirty="0" err="1" smtClean="0"/>
              <a:t>Arnold</a:t>
            </a:r>
            <a:r>
              <a:rPr lang="es-MX" sz="4000" b="1" dirty="0" smtClean="0"/>
              <a:t> </a:t>
            </a:r>
            <a:r>
              <a:rPr lang="es-MX" sz="4000" b="1" dirty="0" err="1" smtClean="0"/>
              <a:t>Froberg</a:t>
            </a:r>
            <a:endParaRPr lang="es-MX" sz="4000" b="1" dirty="0"/>
          </a:p>
        </p:txBody>
      </p:sp>
      <p:pic>
        <p:nvPicPr>
          <p:cNvPr id="4" name="3 Marcador de contenido"/>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59632" y="1530686"/>
            <a:ext cx="6336704" cy="4887132"/>
          </a:xfrm>
        </p:spPr>
      </p:pic>
    </p:spTree>
    <p:extLst>
      <p:ext uri="{BB962C8B-B14F-4D97-AF65-F5344CB8AC3E}">
        <p14:creationId xmlns:p14="http://schemas.microsoft.com/office/powerpoint/2010/main" val="10667938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034682"/>
          </a:xfrm>
        </p:spPr>
        <p:txBody>
          <a:bodyPr>
            <a:normAutofit/>
          </a:bodyPr>
          <a:lstStyle/>
          <a:p>
            <a:r>
              <a:rPr lang="es-MX" sz="2800" b="1" dirty="0">
                <a:solidFill>
                  <a:schemeClr val="accent3">
                    <a:lumMod val="75000"/>
                  </a:schemeClr>
                </a:solidFill>
              </a:rPr>
              <a:t>Su registro de las escrituras fue compilado y resumido especialmente para los que vivimos en los últimos días antes de la segunda venida de Cristo</a:t>
            </a:r>
            <a:r>
              <a:rPr lang="es-MX" sz="2800" b="1" dirty="0" smtClean="0">
                <a:solidFill>
                  <a:schemeClr val="accent3">
                    <a:lumMod val="75000"/>
                  </a:schemeClr>
                </a:solidFill>
              </a:rPr>
              <a:t>.</a:t>
            </a:r>
            <a:br>
              <a:rPr lang="es-MX" sz="2800" b="1" dirty="0" smtClean="0">
                <a:solidFill>
                  <a:schemeClr val="accent3">
                    <a:lumMod val="75000"/>
                  </a:schemeClr>
                </a:solidFill>
              </a:rPr>
            </a:br>
            <a:r>
              <a:rPr lang="es-MX" sz="2800" b="1" dirty="0" smtClean="0">
                <a:solidFill>
                  <a:schemeClr val="accent3">
                    <a:lumMod val="75000"/>
                  </a:schemeClr>
                </a:solidFill>
              </a:rPr>
              <a:t/>
            </a:r>
            <a:br>
              <a:rPr lang="es-MX" sz="2800" b="1" dirty="0" smtClean="0">
                <a:solidFill>
                  <a:schemeClr val="accent3">
                    <a:lumMod val="75000"/>
                  </a:schemeClr>
                </a:solidFill>
              </a:rPr>
            </a:br>
            <a:r>
              <a:rPr lang="es-MX" sz="2800" b="1" dirty="0" smtClean="0">
                <a:solidFill>
                  <a:schemeClr val="accent3">
                    <a:lumMod val="75000"/>
                  </a:schemeClr>
                </a:solidFill>
              </a:rPr>
              <a:t>El antiguo profeta que hizo esto se llamaba Mormón y el registro de las Escrituras es llamado el Libro de Mormón.</a:t>
            </a:r>
            <a:br>
              <a:rPr lang="es-MX" sz="2800" b="1" dirty="0" smtClean="0">
                <a:solidFill>
                  <a:schemeClr val="accent3">
                    <a:lumMod val="75000"/>
                  </a:schemeClr>
                </a:solidFill>
              </a:rPr>
            </a:br>
            <a:r>
              <a:rPr lang="es-MX" sz="2800" b="1" dirty="0" smtClean="0">
                <a:solidFill>
                  <a:schemeClr val="accent3">
                    <a:lumMod val="75000"/>
                  </a:schemeClr>
                </a:solidFill>
              </a:rPr>
              <a:t/>
            </a:r>
            <a:br>
              <a:rPr lang="es-MX" sz="2800" b="1" dirty="0" smtClean="0">
                <a:solidFill>
                  <a:schemeClr val="accent3">
                    <a:lumMod val="75000"/>
                  </a:schemeClr>
                </a:solidFill>
              </a:rPr>
            </a:br>
            <a:r>
              <a:rPr lang="es-MX" sz="2800" b="1" dirty="0" smtClean="0">
                <a:solidFill>
                  <a:schemeClr val="accent3">
                    <a:lumMod val="75000"/>
                  </a:schemeClr>
                </a:solidFill>
              </a:rPr>
              <a:t>De aquí nace el apodo: la Iglesia Mormona. </a:t>
            </a:r>
            <a:br>
              <a:rPr lang="es-MX" sz="2800" b="1" dirty="0" smtClean="0">
                <a:solidFill>
                  <a:schemeClr val="accent3">
                    <a:lumMod val="75000"/>
                  </a:schemeClr>
                </a:solidFill>
              </a:rPr>
            </a:br>
            <a:r>
              <a:rPr lang="es-MX" sz="2800" b="1" dirty="0" smtClean="0">
                <a:solidFill>
                  <a:schemeClr val="accent3">
                    <a:lumMod val="75000"/>
                  </a:schemeClr>
                </a:solidFill>
              </a:rPr>
              <a:t>El Libro de Mormón es un segundo testigo de Cristo y apoya y defiende la Santa Biblia como la palabra de Dios</a:t>
            </a:r>
            <a:endParaRPr lang="es-MX" sz="2800" b="1" dirty="0">
              <a:solidFill>
                <a:schemeClr val="accent3">
                  <a:lumMod val="75000"/>
                </a:schemeClr>
              </a:solidFill>
            </a:endParaRPr>
          </a:p>
        </p:txBody>
      </p:sp>
    </p:spTree>
    <p:extLst>
      <p:ext uri="{BB962C8B-B14F-4D97-AF65-F5344CB8AC3E}">
        <p14:creationId xmlns:p14="http://schemas.microsoft.com/office/powerpoint/2010/main" val="21962601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Pintura de Tom </a:t>
            </a:r>
            <a:r>
              <a:rPr lang="es-MX" dirty="0" err="1" smtClean="0"/>
              <a:t>Lovell</a:t>
            </a:r>
            <a:r>
              <a:rPr lang="es-MX" dirty="0" smtClean="0"/>
              <a:t/>
            </a:r>
            <a:br>
              <a:rPr lang="es-MX" dirty="0" smtClean="0"/>
            </a:br>
            <a:endParaRPr lang="es-MX" dirty="0"/>
          </a:p>
        </p:txBody>
      </p:sp>
      <p:pic>
        <p:nvPicPr>
          <p:cNvPr id="5" name="4 Marcador de contenido"/>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91247" y="273050"/>
            <a:ext cx="4279356" cy="5853113"/>
          </a:xfrm>
        </p:spPr>
      </p:pic>
      <p:sp>
        <p:nvSpPr>
          <p:cNvPr id="4" name="3 Marcador de texto"/>
          <p:cNvSpPr>
            <a:spLocks noGrp="1"/>
          </p:cNvSpPr>
          <p:nvPr>
            <p:ph type="body" sz="half" idx="2"/>
          </p:nvPr>
        </p:nvSpPr>
        <p:spPr/>
        <p:txBody>
          <a:bodyPr>
            <a:normAutofit lnSpcReduction="10000"/>
          </a:bodyPr>
          <a:lstStyle/>
          <a:p>
            <a:pPr algn="ctr"/>
            <a:r>
              <a:rPr lang="es-MX" sz="4800" b="1" dirty="0" smtClean="0"/>
              <a:t>Moroni</a:t>
            </a:r>
          </a:p>
          <a:p>
            <a:pPr algn="ctr"/>
            <a:r>
              <a:rPr lang="es-MX" sz="3000" b="1" dirty="0" smtClean="0"/>
              <a:t>(hijo de Mormón) </a:t>
            </a:r>
          </a:p>
          <a:p>
            <a:pPr algn="ctr"/>
            <a:r>
              <a:rPr lang="es-MX" sz="4800" b="1" dirty="0" smtClean="0"/>
              <a:t>entierra </a:t>
            </a:r>
          </a:p>
          <a:p>
            <a:pPr algn="ctr"/>
            <a:r>
              <a:rPr lang="es-MX" sz="4800" b="1" dirty="0"/>
              <a:t>e</a:t>
            </a:r>
            <a:r>
              <a:rPr lang="es-MX" sz="4800" b="1" dirty="0" smtClean="0"/>
              <a:t>l </a:t>
            </a:r>
          </a:p>
          <a:p>
            <a:pPr algn="ctr"/>
            <a:r>
              <a:rPr lang="es-MX" sz="4800" b="1" dirty="0" smtClean="0"/>
              <a:t>registro</a:t>
            </a:r>
          </a:p>
          <a:p>
            <a:pPr algn="ctr"/>
            <a:r>
              <a:rPr lang="es-MX" sz="4800" b="1" dirty="0" err="1" smtClean="0"/>
              <a:t>nefita</a:t>
            </a:r>
            <a:endParaRPr lang="es-MX" sz="4800" b="1" dirty="0"/>
          </a:p>
        </p:txBody>
      </p:sp>
    </p:spTree>
    <p:extLst>
      <p:ext uri="{BB962C8B-B14F-4D97-AF65-F5344CB8AC3E}">
        <p14:creationId xmlns:p14="http://schemas.microsoft.com/office/powerpoint/2010/main" val="28491076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034682"/>
          </a:xfrm>
        </p:spPr>
        <p:txBody>
          <a:bodyPr>
            <a:normAutofit fontScale="90000"/>
          </a:bodyPr>
          <a:lstStyle/>
          <a:p>
            <a:r>
              <a:rPr lang="es-MX" dirty="0" smtClean="0"/>
              <a:t> </a:t>
            </a:r>
            <a:r>
              <a:rPr lang="es-MX" b="1" dirty="0" smtClean="0">
                <a:solidFill>
                  <a:srgbClr val="FF0000"/>
                </a:solidFill>
              </a:rPr>
              <a:t>Primera Visión</a:t>
            </a:r>
            <a:br>
              <a:rPr lang="es-MX" b="1" dirty="0" smtClean="0">
                <a:solidFill>
                  <a:srgbClr val="FF0000"/>
                </a:solidFill>
              </a:rPr>
            </a:br>
            <a:r>
              <a:rPr lang="es-MX" dirty="0">
                <a:solidFill>
                  <a:srgbClr val="FF0000"/>
                </a:solidFill>
              </a:rPr>
              <a:t/>
            </a:r>
            <a:br>
              <a:rPr lang="es-MX" dirty="0">
                <a:solidFill>
                  <a:srgbClr val="FF0000"/>
                </a:solidFill>
              </a:rPr>
            </a:br>
            <a:r>
              <a:rPr lang="es-MX" sz="3600" b="1" dirty="0" smtClean="0">
                <a:solidFill>
                  <a:srgbClr val="00B050"/>
                </a:solidFill>
              </a:rPr>
              <a:t>Joseph dice que tuvo dos visiones.</a:t>
            </a:r>
            <a:br>
              <a:rPr lang="es-MX" sz="3600" b="1" dirty="0" smtClean="0">
                <a:solidFill>
                  <a:srgbClr val="00B050"/>
                </a:solidFill>
              </a:rPr>
            </a:br>
            <a:r>
              <a:rPr lang="es-MX" sz="3600" b="1" dirty="0" smtClean="0">
                <a:solidFill>
                  <a:srgbClr val="00B050"/>
                </a:solidFill>
              </a:rPr>
              <a:t>La primera, en 1820, que se convirtió en la base para la fundación de la iglesia de los mormones. En ese año hubo un avivamiento religioso en Palmira, Nueva York, unos luchaban a favor de los metodistas, otros a favor de los presbiterianos y otros a favor de los bautistas. A el se le dijo que no debería unirse a ninguna</a:t>
            </a:r>
            <a:endParaRPr lang="es-MX" sz="3600" b="1" dirty="0">
              <a:solidFill>
                <a:srgbClr val="00B050"/>
              </a:solidFill>
            </a:endParaRPr>
          </a:p>
        </p:txBody>
      </p:sp>
    </p:spTree>
    <p:extLst>
      <p:ext uri="{BB962C8B-B14F-4D97-AF65-F5344CB8AC3E}">
        <p14:creationId xmlns:p14="http://schemas.microsoft.com/office/powerpoint/2010/main" val="17864136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106690"/>
          </a:xfrm>
        </p:spPr>
        <p:txBody>
          <a:bodyPr>
            <a:normAutofit fontScale="90000"/>
          </a:bodyPr>
          <a:lstStyle/>
          <a:p>
            <a:r>
              <a:rPr lang="es-MX" sz="5300" b="1" dirty="0" smtClean="0">
                <a:solidFill>
                  <a:srgbClr val="FF0000"/>
                </a:solidFill>
              </a:rPr>
              <a:t>Segunda visión</a:t>
            </a:r>
            <a:r>
              <a:rPr lang="es-MX" dirty="0" smtClean="0">
                <a:solidFill>
                  <a:srgbClr val="FF0000"/>
                </a:solidFill>
              </a:rPr>
              <a:t/>
            </a:r>
            <a:br>
              <a:rPr lang="es-MX" dirty="0" smtClean="0">
                <a:solidFill>
                  <a:srgbClr val="FF0000"/>
                </a:solidFill>
              </a:rPr>
            </a:br>
            <a:r>
              <a:rPr lang="es-MX" dirty="0"/>
              <a:t/>
            </a:r>
            <a:br>
              <a:rPr lang="es-MX" dirty="0"/>
            </a:br>
            <a:r>
              <a:rPr lang="es-MX" b="1" dirty="0" smtClean="0">
                <a:solidFill>
                  <a:srgbClr val="00B050"/>
                </a:solidFill>
              </a:rPr>
              <a:t>En Septiembre de 1823; “un personaje indescriptiblemente glorioso”, que se llamaba Moroni le dijo que Dios tenía una obra para el, y que su nombre sería tenido por bien o por mal entre todas las naciones, tribus y lenguas.</a:t>
            </a:r>
            <a:br>
              <a:rPr lang="es-MX" b="1" dirty="0" smtClean="0">
                <a:solidFill>
                  <a:srgbClr val="00B050"/>
                </a:solidFill>
              </a:rPr>
            </a:br>
            <a:endParaRPr lang="es-MX" b="1" dirty="0">
              <a:solidFill>
                <a:srgbClr val="00B050"/>
              </a:solidFill>
            </a:endParaRPr>
          </a:p>
        </p:txBody>
      </p:sp>
    </p:spTree>
    <p:extLst>
      <p:ext uri="{BB962C8B-B14F-4D97-AF65-F5344CB8AC3E}">
        <p14:creationId xmlns:p14="http://schemas.microsoft.com/office/powerpoint/2010/main" val="27402411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106690"/>
          </a:xfrm>
        </p:spPr>
        <p:txBody>
          <a:bodyPr>
            <a:normAutofit fontScale="90000"/>
          </a:bodyPr>
          <a:lstStyle/>
          <a:p>
            <a:r>
              <a:rPr lang="es-MX" sz="4900" b="1" dirty="0" smtClean="0">
                <a:solidFill>
                  <a:schemeClr val="accent2"/>
                </a:solidFill>
              </a:rPr>
              <a:t>Afirmaciones del mormonismo</a:t>
            </a:r>
            <a:r>
              <a:rPr lang="es-MX" dirty="0" smtClean="0"/>
              <a:t/>
            </a:r>
            <a:br>
              <a:rPr lang="es-MX" dirty="0" smtClean="0"/>
            </a:br>
            <a:r>
              <a:rPr lang="es-MX" dirty="0"/>
              <a:t/>
            </a:r>
            <a:br>
              <a:rPr lang="es-MX" dirty="0"/>
            </a:br>
            <a:r>
              <a:rPr lang="es-MX" sz="4000" b="1" dirty="0" smtClean="0">
                <a:solidFill>
                  <a:schemeClr val="accent6">
                    <a:lumMod val="75000"/>
                  </a:schemeClr>
                </a:solidFill>
              </a:rPr>
              <a:t>Ellos son la restauración de la verdadera iglesia establecida por Jesucristo.</a:t>
            </a:r>
            <a:br>
              <a:rPr lang="es-MX" sz="4000" b="1" dirty="0" smtClean="0">
                <a:solidFill>
                  <a:schemeClr val="accent6">
                    <a:lumMod val="75000"/>
                  </a:schemeClr>
                </a:solidFill>
              </a:rPr>
            </a:br>
            <a:r>
              <a:rPr lang="es-MX" sz="4000" b="1" dirty="0" smtClean="0">
                <a:solidFill>
                  <a:schemeClr val="accent6">
                    <a:lumMod val="75000"/>
                  </a:schemeClr>
                </a:solidFill>
              </a:rPr>
              <a:t>No es una iglesia protestante ni católica, sino que se considera la única verdadera.</a:t>
            </a:r>
            <a:br>
              <a:rPr lang="es-MX" sz="4000" b="1" dirty="0" smtClean="0">
                <a:solidFill>
                  <a:schemeClr val="accent6">
                    <a:lumMod val="75000"/>
                  </a:schemeClr>
                </a:solidFill>
              </a:rPr>
            </a:br>
            <a:r>
              <a:rPr lang="es-MX" sz="4000" b="1" dirty="0" smtClean="0">
                <a:solidFill>
                  <a:schemeClr val="accent6">
                    <a:lumMod val="75000"/>
                  </a:schemeClr>
                </a:solidFill>
              </a:rPr>
              <a:t>“De no haber sido por Joseph Smith y la restauración, no habría salvación fuera de la IJSUD”</a:t>
            </a:r>
            <a:endParaRPr lang="es-MX" sz="4000" b="1" dirty="0">
              <a:solidFill>
                <a:schemeClr val="accent6">
                  <a:lumMod val="75000"/>
                </a:schemeClr>
              </a:solidFill>
            </a:endParaRPr>
          </a:p>
        </p:txBody>
      </p:sp>
    </p:spTree>
    <p:extLst>
      <p:ext uri="{BB962C8B-B14F-4D97-AF65-F5344CB8AC3E}">
        <p14:creationId xmlns:p14="http://schemas.microsoft.com/office/powerpoint/2010/main" val="20612228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034682"/>
          </a:xfrm>
        </p:spPr>
        <p:txBody>
          <a:bodyPr>
            <a:normAutofit fontScale="90000"/>
          </a:bodyPr>
          <a:lstStyle/>
          <a:p>
            <a:r>
              <a:rPr lang="es-MX" dirty="0" smtClean="0"/>
              <a:t/>
            </a:r>
            <a:br>
              <a:rPr lang="es-MX" dirty="0" smtClean="0"/>
            </a:br>
            <a:r>
              <a:rPr lang="es-MX" sz="4900" b="1" dirty="0" smtClean="0">
                <a:solidFill>
                  <a:srgbClr val="C00000"/>
                </a:solidFill>
              </a:rPr>
              <a:t>Contesta el Dr. Walter Martin:</a:t>
            </a:r>
            <a:br>
              <a:rPr lang="es-MX" sz="4900" b="1" dirty="0" smtClean="0">
                <a:solidFill>
                  <a:srgbClr val="C00000"/>
                </a:solidFill>
              </a:rPr>
            </a:br>
            <a:r>
              <a:rPr lang="es-MX" sz="3100" b="1" dirty="0" smtClean="0">
                <a:solidFill>
                  <a:srgbClr val="C00000"/>
                </a:solidFill>
              </a:rPr>
              <a:t>(teólogo) </a:t>
            </a:r>
            <a:r>
              <a:rPr lang="es-MX" dirty="0" smtClean="0"/>
              <a:t/>
            </a:r>
            <a:br>
              <a:rPr lang="es-MX" dirty="0" smtClean="0"/>
            </a:br>
            <a:r>
              <a:rPr lang="es-MX" dirty="0"/>
              <a:t/>
            </a:r>
            <a:br>
              <a:rPr lang="es-MX" dirty="0"/>
            </a:br>
            <a:r>
              <a:rPr lang="es-MX" sz="3600" b="1" dirty="0" smtClean="0">
                <a:solidFill>
                  <a:schemeClr val="accent6">
                    <a:lumMod val="75000"/>
                  </a:schemeClr>
                </a:solidFill>
              </a:rPr>
              <a:t>“¡Con una “revelación especial”, la iglesia de los mormones espera que aquellos a los que quiere convertir acepten el testimonio de un muchacho de 15 años de edad, carente de todo apoyo, según el cual nadie jamás predicó el evangelio de Jesucristo desde que terminó la era apostólica hasta que comenzó “la restauración” en 1820 con Joseph Smith, hijo!</a:t>
            </a:r>
            <a:br>
              <a:rPr lang="es-MX" sz="3600" b="1" dirty="0" smtClean="0">
                <a:solidFill>
                  <a:schemeClr val="accent6">
                    <a:lumMod val="75000"/>
                  </a:schemeClr>
                </a:solidFill>
              </a:rPr>
            </a:br>
            <a:r>
              <a:rPr lang="es-MX" dirty="0" smtClean="0">
                <a:solidFill>
                  <a:schemeClr val="accent6">
                    <a:lumMod val="75000"/>
                  </a:schemeClr>
                </a:solidFill>
              </a:rPr>
              <a:t/>
            </a:r>
            <a:br>
              <a:rPr lang="es-MX" dirty="0" smtClean="0">
                <a:solidFill>
                  <a:schemeClr val="accent6">
                    <a:lumMod val="75000"/>
                  </a:schemeClr>
                </a:solidFill>
              </a:rPr>
            </a:br>
            <a:endParaRPr lang="es-MX" dirty="0">
              <a:solidFill>
                <a:schemeClr val="accent6">
                  <a:lumMod val="75000"/>
                </a:schemeClr>
              </a:solidFill>
            </a:endParaRPr>
          </a:p>
        </p:txBody>
      </p:sp>
    </p:spTree>
    <p:extLst>
      <p:ext uri="{BB962C8B-B14F-4D97-AF65-F5344CB8AC3E}">
        <p14:creationId xmlns:p14="http://schemas.microsoft.com/office/powerpoint/2010/main" val="39315718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106690"/>
          </a:xfrm>
        </p:spPr>
        <p:txBody>
          <a:bodyPr>
            <a:normAutofit fontScale="90000"/>
          </a:bodyPr>
          <a:lstStyle/>
          <a:p>
            <a:r>
              <a:rPr lang="es-MX" sz="3600" b="1" dirty="0" smtClean="0">
                <a:solidFill>
                  <a:schemeClr val="accent6"/>
                </a:solidFill>
              </a:rPr>
              <a:t>… Se nos pide que creamos que los Padres de la Iglesia de los cinco primeros siglos no proclamaron el verdadero evangelio; </a:t>
            </a:r>
            <a:br>
              <a:rPr lang="es-MX" sz="3600" b="1" dirty="0" smtClean="0">
                <a:solidFill>
                  <a:schemeClr val="accent6"/>
                </a:solidFill>
              </a:rPr>
            </a:br>
            <a:r>
              <a:rPr lang="es-MX" sz="3600" b="1" dirty="0" smtClean="0">
                <a:solidFill>
                  <a:schemeClr val="accent6"/>
                </a:solidFill>
              </a:rPr>
              <a:t>¡que Orígenes, Justino, Irineo, Jerónimo, Eusebio, Atanasio, Juan Crisóstomo, y más tarde Tomás de Aquino, </a:t>
            </a:r>
            <a:r>
              <a:rPr lang="es-MX" sz="3600" b="1" dirty="0" err="1" smtClean="0">
                <a:solidFill>
                  <a:schemeClr val="accent6"/>
                </a:solidFill>
              </a:rPr>
              <a:t>Huss</a:t>
            </a:r>
            <a:r>
              <a:rPr lang="es-MX" sz="3600" b="1" dirty="0" smtClean="0">
                <a:solidFill>
                  <a:schemeClr val="accent6"/>
                </a:solidFill>
              </a:rPr>
              <a:t>, Lutero, Calvino, </a:t>
            </a:r>
            <a:r>
              <a:rPr lang="es-MX" sz="3600" b="1" dirty="0" err="1" smtClean="0">
                <a:solidFill>
                  <a:schemeClr val="accent6"/>
                </a:solidFill>
              </a:rPr>
              <a:t>Zwinglio</a:t>
            </a:r>
            <a:r>
              <a:rPr lang="es-MX" sz="3600" b="1" dirty="0" smtClean="0">
                <a:solidFill>
                  <a:schemeClr val="accent6"/>
                </a:solidFill>
              </a:rPr>
              <a:t>, </a:t>
            </a:r>
            <a:r>
              <a:rPr lang="es-MX" sz="3600" b="1" dirty="0" err="1" smtClean="0">
                <a:solidFill>
                  <a:schemeClr val="accent6"/>
                </a:solidFill>
              </a:rPr>
              <a:t>Tyndale</a:t>
            </a:r>
            <a:r>
              <a:rPr lang="es-MX" sz="3600" b="1" dirty="0" smtClean="0">
                <a:solidFill>
                  <a:schemeClr val="accent6"/>
                </a:solidFill>
              </a:rPr>
              <a:t>, </a:t>
            </a:r>
            <a:r>
              <a:rPr lang="es-MX" sz="3600" b="1" dirty="0" err="1" smtClean="0">
                <a:solidFill>
                  <a:schemeClr val="accent6"/>
                </a:solidFill>
              </a:rPr>
              <a:t>Wycliffe</a:t>
            </a:r>
            <a:r>
              <a:rPr lang="es-MX" sz="3600" b="1" dirty="0" smtClean="0">
                <a:solidFill>
                  <a:schemeClr val="accent6"/>
                </a:solidFill>
              </a:rPr>
              <a:t>, Knox, Wesley, </a:t>
            </a:r>
            <a:r>
              <a:rPr lang="es-MX" sz="3600" b="1" dirty="0" err="1" smtClean="0">
                <a:solidFill>
                  <a:schemeClr val="accent6"/>
                </a:solidFill>
              </a:rPr>
              <a:t>Whitelfield</a:t>
            </a:r>
            <a:r>
              <a:rPr lang="es-MX" sz="3600" b="1" dirty="0" smtClean="0">
                <a:solidFill>
                  <a:schemeClr val="accent6"/>
                </a:solidFill>
              </a:rPr>
              <a:t> y un vasto ejército de fieles siervos de Jesucristo, todos, fracasaron donde Joseph Smith habría de triunfar!</a:t>
            </a:r>
            <a:endParaRPr lang="es-MX" sz="3600" b="1" dirty="0">
              <a:solidFill>
                <a:schemeClr val="accent6"/>
              </a:solidFill>
            </a:endParaRPr>
          </a:p>
        </p:txBody>
      </p:sp>
    </p:spTree>
    <p:extLst>
      <p:ext uri="{BB962C8B-B14F-4D97-AF65-F5344CB8AC3E}">
        <p14:creationId xmlns:p14="http://schemas.microsoft.com/office/powerpoint/2010/main" val="14043128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5962674"/>
          </a:xfrm>
        </p:spPr>
        <p:txBody>
          <a:bodyPr>
            <a:normAutofit/>
          </a:bodyPr>
          <a:lstStyle/>
          <a:p>
            <a:r>
              <a:rPr lang="es-MX" sz="4000" b="1" dirty="0" smtClean="0">
                <a:solidFill>
                  <a:schemeClr val="accent6"/>
                </a:solidFill>
              </a:rPr>
              <a:t>… Con una sola afirmación de tipo dogmático, Joseph declaró equivocados a todos los demás, abominación a toda la teología cristiana y corrompidos a todos los que profesaban el cristianismo, </a:t>
            </a:r>
            <a:br>
              <a:rPr lang="es-MX" sz="4000" b="1" dirty="0" smtClean="0">
                <a:solidFill>
                  <a:schemeClr val="accent6"/>
                </a:solidFill>
              </a:rPr>
            </a:br>
            <a:r>
              <a:rPr lang="es-MX" sz="4000" b="1" dirty="0" smtClean="0">
                <a:solidFill>
                  <a:schemeClr val="accent6"/>
                </a:solidFill>
              </a:rPr>
              <a:t>¡y todo en el nombre de Dios!</a:t>
            </a:r>
            <a:endParaRPr lang="es-MX" sz="4000" b="1" dirty="0">
              <a:solidFill>
                <a:schemeClr val="accent6"/>
              </a:solidFill>
            </a:endParaRPr>
          </a:p>
        </p:txBody>
      </p:sp>
    </p:spTree>
    <p:extLst>
      <p:ext uri="{BB962C8B-B14F-4D97-AF65-F5344CB8AC3E}">
        <p14:creationId xmlns:p14="http://schemas.microsoft.com/office/powerpoint/2010/main" val="19373967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034682"/>
          </a:xfrm>
        </p:spPr>
        <p:txBody>
          <a:bodyPr>
            <a:normAutofit/>
          </a:bodyPr>
          <a:lstStyle/>
          <a:p>
            <a:r>
              <a:rPr lang="es-MX" sz="3600" b="1" dirty="0" smtClean="0">
                <a:solidFill>
                  <a:schemeClr val="accent6"/>
                </a:solidFill>
              </a:rPr>
              <a:t>¡Qué extraño que esto se presente como el cristianismo restaurado, cuando Jesucristo prometió específicamente que </a:t>
            </a:r>
            <a:r>
              <a:rPr lang="es-MX" sz="3600" b="1" i="1" dirty="0" smtClean="0">
                <a:solidFill>
                  <a:schemeClr val="accent6">
                    <a:lumMod val="75000"/>
                  </a:schemeClr>
                </a:solidFill>
              </a:rPr>
              <a:t>“las puertas del Hades no prevalecerían contra la Iglesia” (Mateo 16:18). </a:t>
            </a:r>
            <a:r>
              <a:rPr lang="es-MX" sz="3600" b="1" dirty="0" smtClean="0">
                <a:solidFill>
                  <a:schemeClr val="accent6"/>
                </a:solidFill>
              </a:rPr>
              <a:t/>
            </a:r>
            <a:br>
              <a:rPr lang="es-MX" sz="3600" b="1" dirty="0" smtClean="0">
                <a:solidFill>
                  <a:schemeClr val="accent6"/>
                </a:solidFill>
              </a:rPr>
            </a:br>
            <a:r>
              <a:rPr lang="es-MX" sz="3600" b="1" dirty="0" smtClean="0">
                <a:solidFill>
                  <a:schemeClr val="accent6"/>
                </a:solidFill>
              </a:rPr>
              <a:t>En el mormonismo encontramos al mismo Dios contradiciendo esta declaración en una visión que tuvo Joseph Smith, 18 siglos más tarde”.</a:t>
            </a:r>
            <a:endParaRPr lang="es-MX" sz="3600" b="1" dirty="0">
              <a:solidFill>
                <a:schemeClr val="accent6"/>
              </a:solidFill>
            </a:endParaRPr>
          </a:p>
        </p:txBody>
      </p:sp>
    </p:spTree>
    <p:extLst>
      <p:ext uri="{BB962C8B-B14F-4D97-AF65-F5344CB8AC3E}">
        <p14:creationId xmlns:p14="http://schemas.microsoft.com/office/powerpoint/2010/main" val="20436413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5">
              <a:lumMod val="60000"/>
              <a:lumOff val="40000"/>
            </a:schemeClr>
          </a:solidFill>
        </p:spPr>
        <p:txBody>
          <a:bodyPr/>
          <a:lstStyle/>
          <a:p>
            <a:r>
              <a:rPr lang="es-MX" dirty="0" smtClean="0">
                <a:solidFill>
                  <a:srgbClr val="FF0000"/>
                </a:solidFill>
              </a:rPr>
              <a:t>El libro de Mormón</a:t>
            </a:r>
            <a:endParaRPr lang="es-MX" dirty="0">
              <a:solidFill>
                <a:srgbClr val="FF0000"/>
              </a:solidFill>
            </a:endParaRPr>
          </a:p>
        </p:txBody>
      </p:sp>
      <p:pic>
        <p:nvPicPr>
          <p:cNvPr id="5" name="4 Marcador de contenido"/>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539552" y="1772816"/>
            <a:ext cx="2830784" cy="4525963"/>
          </a:xfrm>
        </p:spPr>
      </p:pic>
      <p:sp>
        <p:nvSpPr>
          <p:cNvPr id="4" name="3 Marcador de contenido"/>
          <p:cNvSpPr>
            <a:spLocks noGrp="1"/>
          </p:cNvSpPr>
          <p:nvPr>
            <p:ph sz="half" idx="2"/>
          </p:nvPr>
        </p:nvSpPr>
        <p:spPr>
          <a:xfrm>
            <a:off x="3779912" y="1600200"/>
            <a:ext cx="4906888" cy="4525963"/>
          </a:xfrm>
        </p:spPr>
        <p:txBody>
          <a:bodyPr>
            <a:noAutofit/>
          </a:bodyPr>
          <a:lstStyle/>
          <a:p>
            <a:pPr marL="0" indent="0">
              <a:buNone/>
            </a:pPr>
            <a:r>
              <a:rPr lang="es-MX" sz="3200" b="1" dirty="0" smtClean="0"/>
              <a:t>Otro testamento de Jesucristo</a:t>
            </a:r>
          </a:p>
          <a:p>
            <a:pPr marL="0" indent="0">
              <a:buNone/>
            </a:pPr>
            <a:endParaRPr lang="es-MX" sz="1600" dirty="0"/>
          </a:p>
          <a:p>
            <a:pPr marL="0" indent="0">
              <a:buNone/>
            </a:pPr>
            <a:r>
              <a:rPr lang="es-MX" sz="3200" dirty="0" smtClean="0"/>
              <a:t>Traducción original de las planchas al idioma inglés por José Smith, hijo.</a:t>
            </a:r>
          </a:p>
          <a:p>
            <a:pPr marL="0" indent="0">
              <a:buNone/>
            </a:pPr>
            <a:endParaRPr lang="es-MX" sz="1200" dirty="0"/>
          </a:p>
          <a:p>
            <a:pPr marL="0" indent="0">
              <a:buNone/>
            </a:pPr>
            <a:r>
              <a:rPr lang="es-MX" sz="3200" dirty="0" smtClean="0"/>
              <a:t>La primera edición en inglés se publicó en 1830, en Palmira, N. Y., EUA</a:t>
            </a:r>
            <a:endParaRPr lang="es-MX" sz="3200" dirty="0"/>
          </a:p>
        </p:txBody>
      </p:sp>
    </p:spTree>
    <p:extLst>
      <p:ext uri="{BB962C8B-B14F-4D97-AF65-F5344CB8AC3E}">
        <p14:creationId xmlns:p14="http://schemas.microsoft.com/office/powerpoint/2010/main" val="6289528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7200" y="274638"/>
            <a:ext cx="8229600" cy="6106690"/>
          </a:xfrm>
        </p:spPr>
        <p:txBody>
          <a:bodyPr/>
          <a:lstStyle/>
          <a:p>
            <a:r>
              <a:rPr lang="es-MX" sz="4800" b="1" dirty="0" smtClean="0">
                <a:solidFill>
                  <a:srgbClr val="FF0000"/>
                </a:solidFill>
              </a:rPr>
              <a:t>Fuentes de autoridad</a:t>
            </a:r>
            <a:br>
              <a:rPr lang="es-MX" sz="4800" b="1" dirty="0" smtClean="0">
                <a:solidFill>
                  <a:srgbClr val="FF0000"/>
                </a:solidFill>
              </a:rPr>
            </a:br>
            <a:r>
              <a:rPr lang="es-MX" dirty="0"/>
              <a:t/>
            </a:r>
            <a:br>
              <a:rPr lang="es-MX" dirty="0"/>
            </a:br>
            <a:r>
              <a:rPr lang="es-MX" sz="3600" b="1" dirty="0" smtClean="0">
                <a:solidFill>
                  <a:schemeClr val="tx2">
                    <a:lumMod val="75000"/>
                  </a:schemeClr>
                </a:solidFill>
              </a:rPr>
              <a:t>La iglesia de los mormones acepta como sagrados cuatro libros:</a:t>
            </a:r>
            <a:br>
              <a:rPr lang="es-MX" sz="3600" b="1" dirty="0" smtClean="0">
                <a:solidFill>
                  <a:schemeClr val="tx2">
                    <a:lumMod val="75000"/>
                  </a:schemeClr>
                </a:solidFill>
              </a:rPr>
            </a:br>
            <a:r>
              <a:rPr lang="es-MX" sz="3600" b="1" dirty="0" smtClean="0">
                <a:solidFill>
                  <a:schemeClr val="tx2">
                    <a:lumMod val="75000"/>
                  </a:schemeClr>
                </a:solidFill>
              </a:rPr>
              <a:t/>
            </a:r>
            <a:br>
              <a:rPr lang="es-MX" sz="3600" b="1" dirty="0" smtClean="0">
                <a:solidFill>
                  <a:schemeClr val="tx2">
                    <a:lumMod val="75000"/>
                  </a:schemeClr>
                </a:solidFill>
              </a:rPr>
            </a:br>
            <a:r>
              <a:rPr lang="es-MX" sz="3600" b="1" dirty="0" smtClean="0">
                <a:solidFill>
                  <a:schemeClr val="tx2">
                    <a:lumMod val="75000"/>
                  </a:schemeClr>
                </a:solidFill>
              </a:rPr>
              <a:t>La Biblia</a:t>
            </a:r>
            <a:br>
              <a:rPr lang="es-MX" sz="3600" b="1" dirty="0" smtClean="0">
                <a:solidFill>
                  <a:schemeClr val="tx2">
                    <a:lumMod val="75000"/>
                  </a:schemeClr>
                </a:solidFill>
              </a:rPr>
            </a:br>
            <a:r>
              <a:rPr lang="es-MX" sz="3600" b="1" dirty="0" smtClean="0">
                <a:solidFill>
                  <a:schemeClr val="tx2">
                    <a:lumMod val="75000"/>
                  </a:schemeClr>
                </a:solidFill>
              </a:rPr>
              <a:t>El libro de Mormón</a:t>
            </a:r>
            <a:br>
              <a:rPr lang="es-MX" sz="3600" b="1" dirty="0" smtClean="0">
                <a:solidFill>
                  <a:schemeClr val="tx2">
                    <a:lumMod val="75000"/>
                  </a:schemeClr>
                </a:solidFill>
              </a:rPr>
            </a:br>
            <a:r>
              <a:rPr lang="es-MX" sz="3600" b="1" dirty="0" smtClean="0">
                <a:solidFill>
                  <a:schemeClr val="tx2">
                    <a:lumMod val="75000"/>
                  </a:schemeClr>
                </a:solidFill>
              </a:rPr>
              <a:t>Doctrinas y convenios, y </a:t>
            </a:r>
            <a:br>
              <a:rPr lang="es-MX" sz="3600" b="1" dirty="0" smtClean="0">
                <a:solidFill>
                  <a:schemeClr val="tx2">
                    <a:lumMod val="75000"/>
                  </a:schemeClr>
                </a:solidFill>
              </a:rPr>
            </a:br>
            <a:r>
              <a:rPr lang="es-MX" sz="3600" b="1" dirty="0" smtClean="0">
                <a:solidFill>
                  <a:schemeClr val="tx2">
                    <a:lumMod val="75000"/>
                  </a:schemeClr>
                </a:solidFill>
              </a:rPr>
              <a:t>La Perla de gran precio</a:t>
            </a:r>
            <a:endParaRPr lang="es-MX" sz="3600" b="1" dirty="0">
              <a:solidFill>
                <a:schemeClr val="tx2">
                  <a:lumMod val="75000"/>
                </a:schemeClr>
              </a:solidFill>
            </a:endParaRPr>
          </a:p>
        </p:txBody>
      </p:sp>
    </p:spTree>
    <p:extLst>
      <p:ext uri="{BB962C8B-B14F-4D97-AF65-F5344CB8AC3E}">
        <p14:creationId xmlns:p14="http://schemas.microsoft.com/office/powerpoint/2010/main" val="8807982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106690"/>
          </a:xfrm>
        </p:spPr>
        <p:txBody>
          <a:bodyPr>
            <a:normAutofit fontScale="90000"/>
          </a:bodyPr>
          <a:lstStyle/>
          <a:p>
            <a:r>
              <a:rPr lang="es-MX" sz="4900" b="1" dirty="0" smtClean="0">
                <a:solidFill>
                  <a:srgbClr val="FF0000"/>
                </a:solidFill>
              </a:rPr>
              <a:t>La Biblia</a:t>
            </a:r>
            <a:r>
              <a:rPr lang="es-MX" dirty="0"/>
              <a:t/>
            </a:r>
            <a:br>
              <a:rPr lang="es-MX" dirty="0"/>
            </a:br>
            <a:r>
              <a:rPr lang="es-MX" sz="3100" dirty="0" smtClean="0">
                <a:solidFill>
                  <a:schemeClr val="tx2">
                    <a:lumMod val="60000"/>
                    <a:lumOff val="40000"/>
                  </a:schemeClr>
                </a:solidFill>
              </a:rPr>
              <a:t>El artículo 8 de los Artículos de la Iglesia de los SUD dice:</a:t>
            </a:r>
            <a:br>
              <a:rPr lang="es-MX" sz="3100" dirty="0" smtClean="0">
                <a:solidFill>
                  <a:schemeClr val="tx2">
                    <a:lumMod val="60000"/>
                    <a:lumOff val="40000"/>
                  </a:schemeClr>
                </a:solidFill>
              </a:rPr>
            </a:br>
            <a:r>
              <a:rPr lang="es-MX" sz="3100" dirty="0" smtClean="0">
                <a:solidFill>
                  <a:schemeClr val="tx2">
                    <a:lumMod val="60000"/>
                    <a:lumOff val="40000"/>
                  </a:schemeClr>
                </a:solidFill>
              </a:rPr>
              <a:t/>
            </a:r>
            <a:br>
              <a:rPr lang="es-MX" sz="3100" dirty="0" smtClean="0">
                <a:solidFill>
                  <a:schemeClr val="tx2">
                    <a:lumMod val="60000"/>
                    <a:lumOff val="40000"/>
                  </a:schemeClr>
                </a:solidFill>
              </a:rPr>
            </a:br>
            <a:r>
              <a:rPr lang="es-MX" sz="3100" b="1" dirty="0" smtClean="0">
                <a:solidFill>
                  <a:schemeClr val="accent1">
                    <a:lumMod val="75000"/>
                  </a:schemeClr>
                </a:solidFill>
              </a:rPr>
              <a:t>“Creemos que la Biblia es la Palabra de Dios, siempre que esté traducida correctamente…”</a:t>
            </a:r>
            <a:br>
              <a:rPr lang="es-MX" sz="3100" b="1" dirty="0" smtClean="0">
                <a:solidFill>
                  <a:schemeClr val="accent1">
                    <a:lumMod val="75000"/>
                  </a:schemeClr>
                </a:solidFill>
              </a:rPr>
            </a:br>
            <a:r>
              <a:rPr lang="es-MX" sz="3100" b="1" dirty="0" smtClean="0">
                <a:solidFill>
                  <a:schemeClr val="accent1">
                    <a:lumMod val="75000"/>
                  </a:schemeClr>
                </a:solidFill>
              </a:rPr>
              <a:t>Afirman que es imposible conseguir una traducción correcta, debido a que la Iglesia Católica le ha quitado a la Palabra de Dios “muchas partes que son claras y sumamente preciosas, y también le ha quitado muchas de las alianzas del Señor. Todo esto han quitado, y todo lo han hecho para pervertir las rectas vías del Señor” (1 </a:t>
            </a:r>
            <a:r>
              <a:rPr lang="es-MX" sz="3100" b="1" dirty="0" err="1" smtClean="0">
                <a:solidFill>
                  <a:schemeClr val="accent1">
                    <a:lumMod val="75000"/>
                  </a:schemeClr>
                </a:solidFill>
              </a:rPr>
              <a:t>Nefi</a:t>
            </a:r>
            <a:r>
              <a:rPr lang="es-MX" sz="3100" b="1" dirty="0" smtClean="0">
                <a:solidFill>
                  <a:schemeClr val="accent1">
                    <a:lumMod val="75000"/>
                  </a:schemeClr>
                </a:solidFill>
              </a:rPr>
              <a:t> 13:26b, 27)</a:t>
            </a:r>
            <a:r>
              <a:rPr lang="es-MX" sz="3600" dirty="0" smtClean="0">
                <a:solidFill>
                  <a:schemeClr val="accent1">
                    <a:lumMod val="75000"/>
                  </a:schemeClr>
                </a:solidFill>
              </a:rPr>
              <a:t/>
            </a:r>
            <a:br>
              <a:rPr lang="es-MX" sz="3600" dirty="0" smtClean="0">
                <a:solidFill>
                  <a:schemeClr val="accent1">
                    <a:lumMod val="75000"/>
                  </a:schemeClr>
                </a:solidFill>
              </a:rPr>
            </a:br>
            <a:endParaRPr lang="es-MX" sz="3600" dirty="0">
              <a:solidFill>
                <a:schemeClr val="accent1">
                  <a:lumMod val="75000"/>
                </a:schemeClr>
              </a:solidFill>
            </a:endParaRPr>
          </a:p>
        </p:txBody>
      </p:sp>
    </p:spTree>
    <p:extLst>
      <p:ext uri="{BB962C8B-B14F-4D97-AF65-F5344CB8AC3E}">
        <p14:creationId xmlns:p14="http://schemas.microsoft.com/office/powerpoint/2010/main" val="20335108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034682"/>
          </a:xfrm>
        </p:spPr>
        <p:txBody>
          <a:bodyPr>
            <a:normAutofit fontScale="90000"/>
          </a:bodyPr>
          <a:lstStyle/>
          <a:p>
            <a:r>
              <a:rPr lang="es-MX" b="1" dirty="0" smtClean="0">
                <a:solidFill>
                  <a:srgbClr val="FF0000"/>
                </a:solidFill>
              </a:rPr>
              <a:t>El </a:t>
            </a:r>
            <a:r>
              <a:rPr lang="es-MX" b="1" dirty="0">
                <a:solidFill>
                  <a:srgbClr val="FF0000"/>
                </a:solidFill>
              </a:rPr>
              <a:t>L</a:t>
            </a:r>
            <a:r>
              <a:rPr lang="es-MX" b="1" dirty="0" smtClean="0">
                <a:solidFill>
                  <a:srgbClr val="FF0000"/>
                </a:solidFill>
              </a:rPr>
              <a:t>ibro de Mormón</a:t>
            </a:r>
            <a:br>
              <a:rPr lang="es-MX" b="1" dirty="0" smtClean="0">
                <a:solidFill>
                  <a:srgbClr val="FF0000"/>
                </a:solidFill>
              </a:rPr>
            </a:br>
            <a:r>
              <a:rPr lang="es-MX" dirty="0"/>
              <a:t/>
            </a:r>
            <a:br>
              <a:rPr lang="es-MX" dirty="0"/>
            </a:br>
            <a:r>
              <a:rPr lang="es-MX" sz="4000" b="1" dirty="0" smtClean="0">
                <a:solidFill>
                  <a:schemeClr val="accent1">
                    <a:lumMod val="75000"/>
                  </a:schemeClr>
                </a:solidFill>
              </a:rPr>
              <a:t>También consideran inspirado el Libro de Mormón: “Creemos asimismo que el Libro de Mormón es la Palabra de Dios (Artículos de fe, sección 8). </a:t>
            </a:r>
            <a:br>
              <a:rPr lang="es-MX" sz="4000" b="1" dirty="0" smtClean="0">
                <a:solidFill>
                  <a:schemeClr val="accent1">
                    <a:lumMod val="75000"/>
                  </a:schemeClr>
                </a:solidFill>
              </a:rPr>
            </a:br>
            <a:r>
              <a:rPr lang="es-MX" sz="4000" b="1" dirty="0" smtClean="0">
                <a:solidFill>
                  <a:schemeClr val="accent1">
                    <a:lumMod val="75000"/>
                  </a:schemeClr>
                </a:solidFill>
              </a:rPr>
              <a:t>El libro es un supuesto relato sobre los habitantes primitivos del continente americano, a quienes Cristo se apareció después de su resurrección.</a:t>
            </a:r>
            <a:endParaRPr lang="es-MX" sz="4000" b="1" dirty="0">
              <a:solidFill>
                <a:schemeClr val="accent1">
                  <a:lumMod val="75000"/>
                </a:schemeClr>
              </a:solidFill>
            </a:endParaRPr>
          </a:p>
        </p:txBody>
      </p:sp>
    </p:spTree>
    <p:extLst>
      <p:ext uri="{BB962C8B-B14F-4D97-AF65-F5344CB8AC3E}">
        <p14:creationId xmlns:p14="http://schemas.microsoft.com/office/powerpoint/2010/main" val="3973029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Primer libro de </a:t>
            </a:r>
            <a:r>
              <a:rPr lang="es-MX" dirty="0" err="1" smtClean="0"/>
              <a:t>Nefi</a:t>
            </a:r>
            <a:r>
              <a:rPr lang="es-MX" dirty="0" smtClean="0"/>
              <a:t>, pág.1</a:t>
            </a:r>
            <a:br>
              <a:rPr lang="es-MX" dirty="0" smtClean="0"/>
            </a:br>
            <a:endParaRPr lang="es-MX" dirty="0"/>
          </a:p>
        </p:txBody>
      </p:sp>
      <p:pic>
        <p:nvPicPr>
          <p:cNvPr id="5" name="4 Marcador de contenido"/>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923928" y="-45171"/>
            <a:ext cx="4176463" cy="6880895"/>
          </a:xfrm>
        </p:spPr>
      </p:pic>
      <p:sp>
        <p:nvSpPr>
          <p:cNvPr id="4" name="3 Marcador de texto"/>
          <p:cNvSpPr>
            <a:spLocks noGrp="1"/>
          </p:cNvSpPr>
          <p:nvPr>
            <p:ph type="body" sz="half" idx="2"/>
          </p:nvPr>
        </p:nvSpPr>
        <p:spPr/>
        <p:txBody>
          <a:bodyPr>
            <a:normAutofit lnSpcReduction="10000"/>
          </a:bodyPr>
          <a:lstStyle/>
          <a:p>
            <a:pPr algn="ctr"/>
            <a:endParaRPr lang="es-MX" sz="5400" b="1" dirty="0" smtClean="0"/>
          </a:p>
          <a:p>
            <a:pPr algn="ctr"/>
            <a:r>
              <a:rPr lang="es-MX" sz="5400" b="1" dirty="0" smtClean="0"/>
              <a:t>El</a:t>
            </a:r>
          </a:p>
          <a:p>
            <a:pPr algn="ctr"/>
            <a:r>
              <a:rPr lang="es-MX" sz="5400" b="1" dirty="0" smtClean="0"/>
              <a:t>Libro </a:t>
            </a:r>
          </a:p>
          <a:p>
            <a:pPr algn="ctr"/>
            <a:r>
              <a:rPr lang="es-MX" sz="5400" b="1" dirty="0"/>
              <a:t>d</a:t>
            </a:r>
            <a:r>
              <a:rPr lang="es-MX" sz="5400" b="1" dirty="0" smtClean="0"/>
              <a:t>e Mormón</a:t>
            </a:r>
            <a:endParaRPr lang="es-MX" sz="5400" b="1" dirty="0"/>
          </a:p>
        </p:txBody>
      </p:sp>
    </p:spTree>
    <p:extLst>
      <p:ext uri="{BB962C8B-B14F-4D97-AF65-F5344CB8AC3E}">
        <p14:creationId xmlns:p14="http://schemas.microsoft.com/office/powerpoint/2010/main" val="39022788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MX" dirty="0" smtClean="0"/>
              <a:t>Edición 1992</a:t>
            </a:r>
            <a:br>
              <a:rPr lang="es-MX" dirty="0" smtClean="0"/>
            </a:br>
            <a:endParaRPr lang="es-MX" dirty="0"/>
          </a:p>
        </p:txBody>
      </p:sp>
      <p:pic>
        <p:nvPicPr>
          <p:cNvPr id="5" name="4 Marcador de contenido"/>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291324" y="273050"/>
            <a:ext cx="4025092" cy="6403379"/>
          </a:xfrm>
        </p:spPr>
      </p:pic>
      <p:sp>
        <p:nvSpPr>
          <p:cNvPr id="4" name="3 Marcador de texto"/>
          <p:cNvSpPr>
            <a:spLocks noGrp="1"/>
          </p:cNvSpPr>
          <p:nvPr>
            <p:ph type="body" sz="half" idx="2"/>
          </p:nvPr>
        </p:nvSpPr>
        <p:spPr/>
        <p:txBody>
          <a:bodyPr>
            <a:normAutofit/>
          </a:bodyPr>
          <a:lstStyle/>
          <a:p>
            <a:endParaRPr lang="es-MX" sz="4800" b="1" dirty="0" smtClean="0"/>
          </a:p>
          <a:p>
            <a:pPr algn="ctr"/>
            <a:r>
              <a:rPr lang="es-MX" sz="4800" b="1" dirty="0" smtClean="0"/>
              <a:t>Contenido</a:t>
            </a:r>
          </a:p>
          <a:p>
            <a:pPr algn="ctr"/>
            <a:r>
              <a:rPr lang="es-MX" sz="4800" b="1" dirty="0"/>
              <a:t>d</a:t>
            </a:r>
            <a:r>
              <a:rPr lang="es-MX" sz="4800" b="1" dirty="0" smtClean="0"/>
              <a:t>el Libro de</a:t>
            </a:r>
          </a:p>
          <a:p>
            <a:pPr algn="ctr"/>
            <a:r>
              <a:rPr lang="es-MX" sz="4800" b="1" dirty="0" smtClean="0"/>
              <a:t>Mormón</a:t>
            </a:r>
            <a:endParaRPr lang="es-MX" sz="4800" b="1" dirty="0"/>
          </a:p>
        </p:txBody>
      </p:sp>
    </p:spTree>
    <p:extLst>
      <p:ext uri="{BB962C8B-B14F-4D97-AF65-F5344CB8AC3E}">
        <p14:creationId xmlns:p14="http://schemas.microsoft.com/office/powerpoint/2010/main" val="33668010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034682"/>
          </a:xfrm>
        </p:spPr>
        <p:txBody>
          <a:bodyPr/>
          <a:lstStyle/>
          <a:p>
            <a:r>
              <a:rPr lang="es-MX" b="1" dirty="0" smtClean="0">
                <a:solidFill>
                  <a:srgbClr val="FF0000"/>
                </a:solidFill>
              </a:rPr>
              <a:t>Doctrinas y convenios</a:t>
            </a:r>
            <a:r>
              <a:rPr lang="es-MX" dirty="0" smtClean="0"/>
              <a:t/>
            </a:r>
            <a:br>
              <a:rPr lang="es-MX" dirty="0" smtClean="0"/>
            </a:br>
            <a:r>
              <a:rPr lang="es-MX" dirty="0" smtClean="0"/>
              <a:t/>
            </a:r>
            <a:br>
              <a:rPr lang="es-MX" dirty="0" smtClean="0"/>
            </a:br>
            <a:r>
              <a:rPr lang="es-MX" sz="3600" b="1" dirty="0" smtClean="0">
                <a:solidFill>
                  <a:schemeClr val="accent1">
                    <a:lumMod val="75000"/>
                  </a:schemeClr>
                </a:solidFill>
              </a:rPr>
              <a:t>Este libro recoge 136 revelaciones en las cuales se presentan algunas de las doctrinas características de los mormones, como el bautismo por los muertos y el matrimonio celestial</a:t>
            </a:r>
            <a:endParaRPr lang="es-MX" sz="3600" b="1" dirty="0">
              <a:solidFill>
                <a:schemeClr val="accent1">
                  <a:lumMod val="75000"/>
                </a:schemeClr>
              </a:solidFill>
            </a:endParaRPr>
          </a:p>
        </p:txBody>
      </p:sp>
    </p:spTree>
    <p:extLst>
      <p:ext uri="{BB962C8B-B14F-4D97-AF65-F5344CB8AC3E}">
        <p14:creationId xmlns:p14="http://schemas.microsoft.com/office/powerpoint/2010/main" val="26982567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106690"/>
          </a:xfrm>
        </p:spPr>
        <p:txBody>
          <a:bodyPr>
            <a:normAutofit/>
          </a:bodyPr>
          <a:lstStyle/>
          <a:p>
            <a:r>
              <a:rPr lang="es-MX" b="1" dirty="0" smtClean="0">
                <a:solidFill>
                  <a:srgbClr val="FF0000"/>
                </a:solidFill>
              </a:rPr>
              <a:t>La perla de gran precio</a:t>
            </a:r>
            <a:br>
              <a:rPr lang="es-MX" b="1" dirty="0" smtClean="0">
                <a:solidFill>
                  <a:srgbClr val="FF0000"/>
                </a:solidFill>
              </a:rPr>
            </a:br>
            <a:r>
              <a:rPr lang="es-MX" dirty="0" smtClean="0"/>
              <a:t/>
            </a:r>
            <a:br>
              <a:rPr lang="es-MX" dirty="0" smtClean="0"/>
            </a:br>
            <a:r>
              <a:rPr lang="es-MX" sz="3600" b="1" dirty="0" smtClean="0">
                <a:solidFill>
                  <a:schemeClr val="accent1">
                    <a:lumMod val="75000"/>
                  </a:schemeClr>
                </a:solidFill>
              </a:rPr>
              <a:t>Este libro contiene el libro de Moisés, el cual equivale en términos generales a los 6 primeros capítulos del Génesis, y el libro de Abraham, supuesta traducción de un papiro egipcio del que más tarde se demostró que era fraudulento</a:t>
            </a:r>
            <a:endParaRPr lang="es-MX" sz="3600" b="1" dirty="0">
              <a:solidFill>
                <a:schemeClr val="accent1">
                  <a:lumMod val="75000"/>
                </a:schemeClr>
              </a:solidFill>
            </a:endParaRPr>
          </a:p>
        </p:txBody>
      </p:sp>
    </p:spTree>
    <p:extLst>
      <p:ext uri="{BB962C8B-B14F-4D97-AF65-F5344CB8AC3E}">
        <p14:creationId xmlns:p14="http://schemas.microsoft.com/office/powerpoint/2010/main" val="10748161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106690"/>
          </a:xfrm>
        </p:spPr>
        <p:txBody>
          <a:bodyPr/>
          <a:lstStyle/>
          <a:p>
            <a:r>
              <a:rPr lang="es-MX" b="1" dirty="0" smtClean="0">
                <a:solidFill>
                  <a:schemeClr val="accent1">
                    <a:lumMod val="75000"/>
                  </a:schemeClr>
                </a:solidFill>
              </a:rPr>
              <a:t>… También contiene un extracto de la traducción que Joseph Smith hizo de la Biblia;</a:t>
            </a:r>
            <a:br>
              <a:rPr lang="es-MX" b="1" dirty="0" smtClean="0">
                <a:solidFill>
                  <a:schemeClr val="accent1">
                    <a:lumMod val="75000"/>
                  </a:schemeClr>
                </a:solidFill>
              </a:rPr>
            </a:br>
            <a:r>
              <a:rPr lang="es-MX" b="1" dirty="0" smtClean="0">
                <a:solidFill>
                  <a:schemeClr val="accent1">
                    <a:lumMod val="75000"/>
                  </a:schemeClr>
                </a:solidFill>
              </a:rPr>
              <a:t>un bosquejo de la historia de Joseph Smith, que es su autobiografía, y</a:t>
            </a:r>
            <a:br>
              <a:rPr lang="es-MX" b="1" dirty="0" smtClean="0">
                <a:solidFill>
                  <a:schemeClr val="accent1">
                    <a:lumMod val="75000"/>
                  </a:schemeClr>
                </a:solidFill>
              </a:rPr>
            </a:br>
            <a:r>
              <a:rPr lang="es-MX" b="1" dirty="0" smtClean="0">
                <a:solidFill>
                  <a:schemeClr val="accent1">
                    <a:lumMod val="75000"/>
                  </a:schemeClr>
                </a:solidFill>
              </a:rPr>
              <a:t>los artículos de fe.</a:t>
            </a:r>
            <a:endParaRPr lang="es-MX" b="1" dirty="0">
              <a:solidFill>
                <a:schemeClr val="accent1">
                  <a:lumMod val="75000"/>
                </a:schemeClr>
              </a:solidFill>
            </a:endParaRPr>
          </a:p>
        </p:txBody>
      </p:sp>
    </p:spTree>
    <p:extLst>
      <p:ext uri="{BB962C8B-B14F-4D97-AF65-F5344CB8AC3E}">
        <p14:creationId xmlns:p14="http://schemas.microsoft.com/office/powerpoint/2010/main" val="14522949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034682"/>
          </a:xfrm>
        </p:spPr>
        <p:txBody>
          <a:bodyPr>
            <a:normAutofit fontScale="90000"/>
          </a:bodyPr>
          <a:lstStyle/>
          <a:p>
            <a:r>
              <a:rPr lang="es-MX" b="1" dirty="0" smtClean="0">
                <a:solidFill>
                  <a:srgbClr val="FF0000"/>
                </a:solidFill>
              </a:rPr>
              <a:t>Los profetas vivientes</a:t>
            </a:r>
            <a:r>
              <a:rPr lang="es-MX" dirty="0" smtClean="0"/>
              <a:t/>
            </a:r>
            <a:br>
              <a:rPr lang="es-MX" dirty="0" smtClean="0"/>
            </a:br>
            <a:r>
              <a:rPr lang="es-MX" dirty="0" smtClean="0"/>
              <a:t/>
            </a:r>
            <a:br>
              <a:rPr lang="es-MX" dirty="0" smtClean="0"/>
            </a:br>
            <a:r>
              <a:rPr lang="es-MX" sz="4000" b="1" dirty="0" err="1" smtClean="0">
                <a:solidFill>
                  <a:schemeClr val="tx2">
                    <a:lumMod val="75000"/>
                  </a:schemeClr>
                </a:solidFill>
              </a:rPr>
              <a:t>Ezra</a:t>
            </a:r>
            <a:r>
              <a:rPr lang="es-MX" sz="4000" b="1" dirty="0" smtClean="0">
                <a:solidFill>
                  <a:schemeClr val="tx2">
                    <a:lumMod val="75000"/>
                  </a:schemeClr>
                </a:solidFill>
              </a:rPr>
              <a:t> </a:t>
            </a:r>
            <a:r>
              <a:rPr lang="es-MX" sz="4000" b="1" dirty="0" err="1" smtClean="0">
                <a:solidFill>
                  <a:schemeClr val="tx2">
                    <a:lumMod val="75000"/>
                  </a:schemeClr>
                </a:solidFill>
              </a:rPr>
              <a:t>Taft</a:t>
            </a:r>
            <a:r>
              <a:rPr lang="es-MX" sz="4000" b="1" dirty="0" smtClean="0">
                <a:solidFill>
                  <a:schemeClr val="tx2">
                    <a:lumMod val="75000"/>
                  </a:schemeClr>
                </a:solidFill>
              </a:rPr>
              <a:t> </a:t>
            </a:r>
            <a:r>
              <a:rPr lang="es-MX" sz="4000" b="1" dirty="0" err="1" smtClean="0">
                <a:solidFill>
                  <a:schemeClr val="tx2">
                    <a:lumMod val="75000"/>
                  </a:schemeClr>
                </a:solidFill>
              </a:rPr>
              <a:t>Benson</a:t>
            </a:r>
            <a:r>
              <a:rPr lang="es-MX" sz="4000" b="1" dirty="0" smtClean="0">
                <a:solidFill>
                  <a:schemeClr val="tx2">
                    <a:lumMod val="75000"/>
                  </a:schemeClr>
                </a:solidFill>
              </a:rPr>
              <a:t>, presidente ya fallecido del Concilio de los 12 apóstoles, dijo en un discurso en la Universidad de </a:t>
            </a:r>
            <a:r>
              <a:rPr lang="es-MX" sz="4000" b="1" dirty="0" err="1" smtClean="0">
                <a:solidFill>
                  <a:schemeClr val="tx2">
                    <a:lumMod val="75000"/>
                  </a:schemeClr>
                </a:solidFill>
              </a:rPr>
              <a:t>Brigman</a:t>
            </a:r>
            <a:r>
              <a:rPr lang="es-MX" sz="4000" b="1" dirty="0" smtClean="0">
                <a:solidFill>
                  <a:schemeClr val="tx2">
                    <a:lumMod val="75000"/>
                  </a:schemeClr>
                </a:solidFill>
              </a:rPr>
              <a:t> Young, en 1980 acerca del profeta viviente (cabeza de la iglesia): “Es más vital para nosotros que las obras normativas”.</a:t>
            </a:r>
            <a:endParaRPr lang="es-MX" sz="4000" b="1" dirty="0">
              <a:solidFill>
                <a:schemeClr val="tx2">
                  <a:lumMod val="75000"/>
                </a:schemeClr>
              </a:solidFill>
            </a:endParaRPr>
          </a:p>
        </p:txBody>
      </p:sp>
    </p:spTree>
    <p:extLst>
      <p:ext uri="{BB962C8B-B14F-4D97-AF65-F5344CB8AC3E}">
        <p14:creationId xmlns:p14="http://schemas.microsoft.com/office/powerpoint/2010/main" val="325975913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106690"/>
          </a:xfrm>
        </p:spPr>
        <p:txBody>
          <a:bodyPr>
            <a:normAutofit/>
          </a:bodyPr>
          <a:lstStyle/>
          <a:p>
            <a:r>
              <a:rPr lang="es-MX" sz="3600" b="1" dirty="0" smtClean="0">
                <a:solidFill>
                  <a:schemeClr val="tx2">
                    <a:lumMod val="75000"/>
                  </a:schemeClr>
                </a:solidFill>
              </a:rPr>
              <a:t>… “Todo santo de los últimos días que critique, ya sea de manera activa o de cualquier otro modo, cualquier plan o doctrina que sostengan los profetas, videntes y reveladores de la iglesia, o se opongan a ellos, está cultivando el espíritu de apostasía… Lucifer… gana una gran victoria cuando logra que los miembros de la iglesia hablen en contra de sus líderes y piensen por su cuenta…</a:t>
            </a:r>
            <a:endParaRPr lang="es-MX" sz="3600" b="1" dirty="0">
              <a:solidFill>
                <a:schemeClr val="tx2">
                  <a:lumMod val="75000"/>
                </a:schemeClr>
              </a:solidFill>
            </a:endParaRPr>
          </a:p>
        </p:txBody>
      </p:sp>
    </p:spTree>
    <p:extLst>
      <p:ext uri="{BB962C8B-B14F-4D97-AF65-F5344CB8AC3E}">
        <p14:creationId xmlns:p14="http://schemas.microsoft.com/office/powerpoint/2010/main" val="15515367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034682"/>
          </a:xfrm>
        </p:spPr>
        <p:txBody>
          <a:bodyPr>
            <a:normAutofit/>
          </a:bodyPr>
          <a:lstStyle/>
          <a:p>
            <a:r>
              <a:rPr lang="es-MX" sz="3600" b="1" dirty="0" smtClean="0">
                <a:solidFill>
                  <a:schemeClr val="tx2">
                    <a:lumMod val="75000"/>
                  </a:schemeClr>
                </a:solidFill>
              </a:rPr>
              <a:t>… Cuando nuestros líderes hablan, ya no hay que seguir pensando. Cuando ellos proponen un plan, ese plan es el de Dios. Cuando señalan un camino, no hay otro camino seguro. Las instrucciones que den deben poner fin a las controversias”.</a:t>
            </a:r>
            <a:endParaRPr lang="es-MX" sz="3600" b="1" dirty="0">
              <a:solidFill>
                <a:schemeClr val="tx2">
                  <a:lumMod val="75000"/>
                </a:schemeClr>
              </a:solidFill>
            </a:endParaRPr>
          </a:p>
        </p:txBody>
      </p:sp>
    </p:spTree>
    <p:extLst>
      <p:ext uri="{BB962C8B-B14F-4D97-AF65-F5344CB8AC3E}">
        <p14:creationId xmlns:p14="http://schemas.microsoft.com/office/powerpoint/2010/main" val="124490738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sz="3100" dirty="0" smtClean="0"/>
              <a:t/>
            </a:r>
            <a:br>
              <a:rPr lang="es-MX" sz="3100" dirty="0" smtClean="0"/>
            </a:br>
            <a:r>
              <a:rPr lang="es-MX" sz="3100" dirty="0" smtClean="0"/>
              <a:t/>
            </a:r>
            <a:br>
              <a:rPr lang="es-MX" sz="3100" dirty="0" smtClean="0"/>
            </a:br>
            <a:r>
              <a:rPr lang="es-MX" dirty="0" smtClean="0"/>
              <a:t/>
            </a:r>
            <a:br>
              <a:rPr lang="es-MX" dirty="0" smtClean="0"/>
            </a:br>
            <a:r>
              <a:rPr lang="es-MX" sz="3100" dirty="0">
                <a:solidFill>
                  <a:srgbClr val="FFC000"/>
                </a:solidFill>
              </a:rPr>
              <a:t>Pintura de </a:t>
            </a:r>
            <a:r>
              <a:rPr lang="es-MX" sz="3100" dirty="0" err="1">
                <a:solidFill>
                  <a:srgbClr val="FFC000"/>
                </a:solidFill>
              </a:rPr>
              <a:t>Arnold</a:t>
            </a:r>
            <a:r>
              <a:rPr lang="es-MX" sz="3100" dirty="0">
                <a:solidFill>
                  <a:srgbClr val="FFC000"/>
                </a:solidFill>
              </a:rPr>
              <a:t> </a:t>
            </a:r>
            <a:r>
              <a:rPr lang="es-MX" sz="3100" dirty="0" err="1">
                <a:solidFill>
                  <a:srgbClr val="FFC000"/>
                </a:solidFill>
              </a:rPr>
              <a:t>Friberg</a:t>
            </a:r>
            <a:r>
              <a:rPr lang="es-MX" dirty="0">
                <a:solidFill>
                  <a:srgbClr val="FFC000"/>
                </a:solidFill>
              </a:rPr>
              <a:t/>
            </a:r>
            <a:br>
              <a:rPr lang="es-MX" dirty="0">
                <a:solidFill>
                  <a:srgbClr val="FFC000"/>
                </a:solidFill>
              </a:rPr>
            </a:br>
            <a:endParaRPr lang="es-MX" dirty="0">
              <a:solidFill>
                <a:srgbClr val="FFC000"/>
              </a:solidFill>
            </a:endParaRPr>
          </a:p>
        </p:txBody>
      </p:sp>
      <p:pic>
        <p:nvPicPr>
          <p:cNvPr id="5" name="4 Marcador de contenido"/>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71239" y="396970"/>
            <a:ext cx="4119372" cy="5605272"/>
          </a:xfrm>
        </p:spPr>
      </p:pic>
      <p:sp>
        <p:nvSpPr>
          <p:cNvPr id="4" name="3 Marcador de texto"/>
          <p:cNvSpPr>
            <a:spLocks noGrp="1"/>
          </p:cNvSpPr>
          <p:nvPr>
            <p:ph type="body" sz="half" idx="2"/>
          </p:nvPr>
        </p:nvSpPr>
        <p:spPr/>
        <p:txBody>
          <a:bodyPr>
            <a:normAutofit/>
          </a:bodyPr>
          <a:lstStyle/>
          <a:p>
            <a:pPr algn="ctr"/>
            <a:endParaRPr lang="es-MX" sz="4000" b="1" dirty="0" smtClean="0"/>
          </a:p>
          <a:p>
            <a:pPr algn="ctr"/>
            <a:r>
              <a:rPr lang="es-MX" sz="4000" b="1" dirty="0" err="1" smtClean="0">
                <a:solidFill>
                  <a:schemeClr val="tx2">
                    <a:lumMod val="60000"/>
                    <a:lumOff val="40000"/>
                  </a:schemeClr>
                </a:solidFill>
              </a:rPr>
              <a:t>Lehi</a:t>
            </a:r>
            <a:r>
              <a:rPr lang="es-MX" sz="4000" b="1" dirty="0" smtClean="0">
                <a:solidFill>
                  <a:schemeClr val="tx2">
                    <a:lumMod val="60000"/>
                    <a:lumOff val="40000"/>
                  </a:schemeClr>
                </a:solidFill>
              </a:rPr>
              <a:t> y su gente</a:t>
            </a:r>
          </a:p>
          <a:p>
            <a:pPr algn="ctr"/>
            <a:r>
              <a:rPr lang="es-MX" sz="4000" b="1" dirty="0">
                <a:solidFill>
                  <a:schemeClr val="tx2">
                    <a:lumMod val="60000"/>
                    <a:lumOff val="40000"/>
                  </a:schemeClr>
                </a:solidFill>
              </a:rPr>
              <a:t>l</a:t>
            </a:r>
            <a:r>
              <a:rPr lang="es-MX" sz="4000" b="1" dirty="0" smtClean="0">
                <a:solidFill>
                  <a:schemeClr val="tx2">
                    <a:lumMod val="60000"/>
                    <a:lumOff val="40000"/>
                  </a:schemeClr>
                </a:solidFill>
              </a:rPr>
              <a:t>legan  a </a:t>
            </a:r>
          </a:p>
          <a:p>
            <a:pPr algn="ctr"/>
            <a:r>
              <a:rPr lang="es-MX" sz="4000" b="1" dirty="0">
                <a:solidFill>
                  <a:schemeClr val="tx2">
                    <a:lumMod val="60000"/>
                    <a:lumOff val="40000"/>
                  </a:schemeClr>
                </a:solidFill>
              </a:rPr>
              <a:t>l</a:t>
            </a:r>
            <a:r>
              <a:rPr lang="es-MX" sz="4000" b="1" dirty="0" smtClean="0">
                <a:solidFill>
                  <a:schemeClr val="tx2">
                    <a:lumMod val="60000"/>
                    <a:lumOff val="40000"/>
                  </a:schemeClr>
                </a:solidFill>
              </a:rPr>
              <a:t>a tierra</a:t>
            </a:r>
          </a:p>
          <a:p>
            <a:pPr algn="ctr"/>
            <a:r>
              <a:rPr lang="es-MX" sz="4000" b="1" dirty="0" smtClean="0">
                <a:solidFill>
                  <a:schemeClr val="tx2">
                    <a:lumMod val="60000"/>
                    <a:lumOff val="40000"/>
                  </a:schemeClr>
                </a:solidFill>
              </a:rPr>
              <a:t>prometida</a:t>
            </a:r>
            <a:endParaRPr lang="es-MX" sz="4000" b="1" dirty="0">
              <a:solidFill>
                <a:schemeClr val="tx2">
                  <a:lumMod val="60000"/>
                  <a:lumOff val="40000"/>
                </a:schemeClr>
              </a:solidFill>
            </a:endParaRPr>
          </a:p>
        </p:txBody>
      </p:sp>
    </p:spTree>
    <p:extLst>
      <p:ext uri="{BB962C8B-B14F-4D97-AF65-F5344CB8AC3E}">
        <p14:creationId xmlns:p14="http://schemas.microsoft.com/office/powerpoint/2010/main" val="33538353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5962674"/>
          </a:xfrm>
        </p:spPr>
        <p:txBody>
          <a:bodyPr>
            <a:normAutofit fontScale="90000"/>
          </a:bodyPr>
          <a:lstStyle/>
          <a:p>
            <a:r>
              <a:rPr lang="es-MX" b="1" dirty="0" smtClean="0">
                <a:solidFill>
                  <a:srgbClr val="FF0000"/>
                </a:solidFill>
              </a:rPr>
              <a:t>¿Qué dice nuestra Biblia?</a:t>
            </a:r>
            <a:br>
              <a:rPr lang="es-MX" b="1" dirty="0" smtClean="0">
                <a:solidFill>
                  <a:srgbClr val="FF0000"/>
                </a:solidFill>
              </a:rPr>
            </a:br>
            <a:r>
              <a:rPr lang="es-MX" dirty="0" smtClean="0"/>
              <a:t/>
            </a:r>
            <a:br>
              <a:rPr lang="es-MX" dirty="0" smtClean="0"/>
            </a:br>
            <a:r>
              <a:rPr lang="es-MX" sz="3600" b="1" dirty="0" smtClean="0">
                <a:solidFill>
                  <a:schemeClr val="tx2">
                    <a:lumMod val="75000"/>
                  </a:schemeClr>
                </a:solidFill>
              </a:rPr>
              <a:t>La Biblia se opone a la confianza que los mormones ponen en numerosas revelaciones contradictorias entre sí. Mientras que los distintos libros sagrados del mormonismo se contradicen entre sí, y contradicen a la Biblia, ésta nunca se contradice a sí misma, ni lo hace el Dios de la Biblia. En Hebreos 1:1-3 se nos dice de qué fuente procede nuestro conocimiento de Dios:</a:t>
            </a:r>
            <a:endParaRPr lang="es-MX" sz="3600" b="1" dirty="0">
              <a:solidFill>
                <a:schemeClr val="tx2">
                  <a:lumMod val="75000"/>
                </a:schemeClr>
              </a:solidFill>
            </a:endParaRPr>
          </a:p>
        </p:txBody>
      </p:sp>
    </p:spTree>
    <p:extLst>
      <p:ext uri="{BB962C8B-B14F-4D97-AF65-F5344CB8AC3E}">
        <p14:creationId xmlns:p14="http://schemas.microsoft.com/office/powerpoint/2010/main" val="266701489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034682"/>
          </a:xfrm>
        </p:spPr>
        <p:txBody>
          <a:bodyPr>
            <a:normAutofit fontScale="90000"/>
          </a:bodyPr>
          <a:lstStyle/>
          <a:p>
            <a:r>
              <a:rPr lang="es-MX" sz="3100" b="1" dirty="0" smtClean="0"/>
              <a:t/>
            </a:r>
            <a:br>
              <a:rPr lang="es-MX" sz="3100" b="1" dirty="0" smtClean="0"/>
            </a:br>
            <a:r>
              <a:rPr lang="es-MX" sz="3100" b="1" dirty="0" smtClean="0">
                <a:solidFill>
                  <a:schemeClr val="tx2">
                    <a:lumMod val="75000"/>
                  </a:schemeClr>
                </a:solidFill>
              </a:rPr>
              <a:t>1:1 </a:t>
            </a:r>
            <a:r>
              <a:rPr lang="es-MX" sz="3100" b="1" dirty="0">
                <a:solidFill>
                  <a:schemeClr val="tx2">
                    <a:lumMod val="75000"/>
                  </a:schemeClr>
                </a:solidFill>
              </a:rPr>
              <a:t>Dios, habiendo hablado muchas veces y de muchas maneras en otro tiempo a los padres por los profetas, </a:t>
            </a:r>
            <a:br>
              <a:rPr lang="es-MX" sz="3100" b="1" dirty="0">
                <a:solidFill>
                  <a:schemeClr val="tx2">
                    <a:lumMod val="75000"/>
                  </a:schemeClr>
                </a:solidFill>
              </a:rPr>
            </a:br>
            <a:r>
              <a:rPr lang="es-MX" sz="3100" b="1" dirty="0">
                <a:solidFill>
                  <a:schemeClr val="tx2">
                    <a:lumMod val="75000"/>
                  </a:schemeClr>
                </a:solidFill>
              </a:rPr>
              <a:t>1:2 en estos postreros días nos ha hablado por el Hijo, a quien constituyó heredero de todo, y por quien asimismo hizo el universo; </a:t>
            </a:r>
            <a:br>
              <a:rPr lang="es-MX" sz="3100" b="1" dirty="0">
                <a:solidFill>
                  <a:schemeClr val="tx2">
                    <a:lumMod val="75000"/>
                  </a:schemeClr>
                </a:solidFill>
              </a:rPr>
            </a:br>
            <a:r>
              <a:rPr lang="es-MX" sz="3100" b="1" dirty="0">
                <a:solidFill>
                  <a:schemeClr val="tx2">
                    <a:lumMod val="75000"/>
                  </a:schemeClr>
                </a:solidFill>
              </a:rPr>
              <a:t>1:3 el cual, siendo el resplandor de su gloria, y la imagen misma de su sustancia, y quien sustenta todas las cosas con la palabra de su poder, habiendo efectuado la purificación de nuestros pecados por medio de sí mismo, se sentó a la diestra de la Majestad en las alturas, </a:t>
            </a:r>
            <a:r>
              <a:rPr lang="es-MX" dirty="0"/>
              <a:t/>
            </a:r>
            <a:br>
              <a:rPr lang="es-MX" dirty="0"/>
            </a:br>
            <a:endParaRPr lang="es-MX" dirty="0"/>
          </a:p>
        </p:txBody>
      </p:sp>
    </p:spTree>
    <p:extLst>
      <p:ext uri="{BB962C8B-B14F-4D97-AF65-F5344CB8AC3E}">
        <p14:creationId xmlns:p14="http://schemas.microsoft.com/office/powerpoint/2010/main" val="35206579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034682"/>
          </a:xfrm>
        </p:spPr>
        <p:txBody>
          <a:bodyPr>
            <a:normAutofit/>
          </a:bodyPr>
          <a:lstStyle/>
          <a:p>
            <a:r>
              <a:rPr lang="es-MX" sz="3600" b="1" dirty="0" smtClean="0">
                <a:solidFill>
                  <a:schemeClr val="accent2">
                    <a:lumMod val="75000"/>
                  </a:schemeClr>
                </a:solidFill>
              </a:rPr>
              <a:t>Todo mensaje que afirme proceder de Dios tiene que estar de acuerdo con el mensaje que trajo Jesucristo como cumplimiento del A. T. (Lucas 24:27)</a:t>
            </a:r>
            <a:br>
              <a:rPr lang="es-MX" sz="3600" b="1" dirty="0" smtClean="0">
                <a:solidFill>
                  <a:schemeClr val="accent2">
                    <a:lumMod val="75000"/>
                  </a:schemeClr>
                </a:solidFill>
              </a:rPr>
            </a:br>
            <a:r>
              <a:rPr lang="es-MX" sz="3600" b="1" dirty="0" smtClean="0">
                <a:solidFill>
                  <a:schemeClr val="accent2">
                    <a:lumMod val="75000"/>
                  </a:schemeClr>
                </a:solidFill>
              </a:rPr>
              <a:t/>
            </a:r>
            <a:br>
              <a:rPr lang="es-MX" sz="3600" b="1" dirty="0" smtClean="0">
                <a:solidFill>
                  <a:schemeClr val="accent2">
                    <a:lumMod val="75000"/>
                  </a:schemeClr>
                </a:solidFill>
              </a:rPr>
            </a:br>
            <a:r>
              <a:rPr lang="es-MX" sz="3600" b="1" dirty="0" smtClean="0">
                <a:solidFill>
                  <a:schemeClr val="accent2">
                    <a:lumMod val="75000"/>
                  </a:schemeClr>
                </a:solidFill>
              </a:rPr>
              <a:t>La vida eterna procede de las obras y el don de Jesucristo; no de Joseph Smith, ni de Young o alguno otro de sus profetas (Juan 20:31)</a:t>
            </a:r>
            <a:endParaRPr lang="es-MX" sz="3600" b="1" dirty="0">
              <a:solidFill>
                <a:schemeClr val="accent2">
                  <a:lumMod val="75000"/>
                </a:schemeClr>
              </a:solidFill>
            </a:endParaRPr>
          </a:p>
        </p:txBody>
      </p:sp>
    </p:spTree>
    <p:extLst>
      <p:ext uri="{BB962C8B-B14F-4D97-AF65-F5344CB8AC3E}">
        <p14:creationId xmlns:p14="http://schemas.microsoft.com/office/powerpoint/2010/main" val="428724988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106690"/>
          </a:xfrm>
        </p:spPr>
        <p:txBody>
          <a:bodyPr>
            <a:normAutofit/>
          </a:bodyPr>
          <a:lstStyle/>
          <a:p>
            <a:r>
              <a:rPr lang="es-MX" sz="3600" b="1" dirty="0" smtClean="0">
                <a:solidFill>
                  <a:schemeClr val="accent2">
                    <a:lumMod val="75000"/>
                  </a:schemeClr>
                </a:solidFill>
              </a:rPr>
              <a:t>Proverbios 30:5 se nos advierte con respecto a los que tratan de añadir algo a la Palabra de Dios. Allí leemos:</a:t>
            </a:r>
            <a:br>
              <a:rPr lang="es-MX" sz="3600" b="1" dirty="0" smtClean="0">
                <a:solidFill>
                  <a:schemeClr val="accent2">
                    <a:lumMod val="75000"/>
                  </a:schemeClr>
                </a:solidFill>
              </a:rPr>
            </a:br>
            <a:r>
              <a:rPr lang="es-MX" sz="3600" b="1" dirty="0">
                <a:solidFill>
                  <a:schemeClr val="accent2">
                    <a:lumMod val="75000"/>
                  </a:schemeClr>
                </a:solidFill>
              </a:rPr>
              <a:t/>
            </a:r>
            <a:br>
              <a:rPr lang="es-MX" sz="3600" b="1" dirty="0">
                <a:solidFill>
                  <a:schemeClr val="accent2">
                    <a:lumMod val="75000"/>
                  </a:schemeClr>
                </a:solidFill>
              </a:rPr>
            </a:br>
            <a:r>
              <a:rPr lang="es-MX" sz="3600" b="1" dirty="0" smtClean="0">
                <a:solidFill>
                  <a:schemeClr val="accent2">
                    <a:lumMod val="75000"/>
                  </a:schemeClr>
                </a:solidFill>
              </a:rPr>
              <a:t> </a:t>
            </a:r>
            <a:r>
              <a:rPr lang="es-MX" sz="3600" b="1" i="1" dirty="0" smtClean="0">
                <a:solidFill>
                  <a:schemeClr val="accent2">
                    <a:lumMod val="75000"/>
                  </a:schemeClr>
                </a:solidFill>
              </a:rPr>
              <a:t>“Toda palabra de Dios es limpia; él es escudo a los que en él esperan. No añadas a sus palabras, para que no te reprenda, y seas hallado mentiroso”</a:t>
            </a:r>
            <a:endParaRPr lang="es-MX" sz="3600" b="1" i="1" dirty="0">
              <a:solidFill>
                <a:schemeClr val="accent2">
                  <a:lumMod val="75000"/>
                </a:schemeClr>
              </a:solidFill>
            </a:endParaRPr>
          </a:p>
        </p:txBody>
      </p:sp>
    </p:spTree>
    <p:extLst>
      <p:ext uri="{BB962C8B-B14F-4D97-AF65-F5344CB8AC3E}">
        <p14:creationId xmlns:p14="http://schemas.microsoft.com/office/powerpoint/2010/main" val="423018559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250706"/>
          </a:xfrm>
        </p:spPr>
        <p:txBody>
          <a:bodyPr>
            <a:normAutofit fontScale="90000"/>
          </a:bodyPr>
          <a:lstStyle/>
          <a:p>
            <a:r>
              <a:rPr lang="es-MX" b="1" dirty="0" smtClean="0">
                <a:solidFill>
                  <a:srgbClr val="FF0000"/>
                </a:solidFill>
              </a:rPr>
              <a:t>Algunas fechas en su cronología</a:t>
            </a:r>
            <a:br>
              <a:rPr lang="es-MX" b="1" dirty="0" smtClean="0">
                <a:solidFill>
                  <a:srgbClr val="FF0000"/>
                </a:solidFill>
              </a:rPr>
            </a:br>
            <a:r>
              <a:rPr lang="es-MX" sz="1800" b="1" dirty="0" smtClean="0">
                <a:solidFill>
                  <a:srgbClr val="FF0000"/>
                </a:solidFill>
              </a:rPr>
              <a:t>A</a:t>
            </a:r>
            <a:r>
              <a:rPr lang="es-MX" b="1" dirty="0" smtClean="0">
                <a:solidFill>
                  <a:srgbClr val="FF0000"/>
                </a:solidFill>
              </a:rPr>
              <a:t/>
            </a:r>
            <a:br>
              <a:rPr lang="es-MX" b="1" dirty="0" smtClean="0">
                <a:solidFill>
                  <a:srgbClr val="FF0000"/>
                </a:solidFill>
              </a:rPr>
            </a:br>
            <a:r>
              <a:rPr lang="es-MX" sz="2400" b="1" dirty="0" smtClean="0">
                <a:solidFill>
                  <a:schemeClr val="accent2">
                    <a:lumMod val="50000"/>
                  </a:schemeClr>
                </a:solidFill>
              </a:rPr>
              <a:t>1838, </a:t>
            </a:r>
            <a:r>
              <a:rPr lang="es-MX" sz="2400" dirty="0" smtClean="0">
                <a:solidFill>
                  <a:schemeClr val="accent2">
                    <a:lumMod val="50000"/>
                  </a:schemeClr>
                </a:solidFill>
              </a:rPr>
              <a:t>se produce la excomulgación de miembros y enfrentamientos donde mueren unos 40 mormones. Smith se rinde a las topas del gobierno y es sentenciado a muerte, pero ésta no se lleva a cabo.</a:t>
            </a:r>
            <a:br>
              <a:rPr lang="es-MX" sz="2400" dirty="0" smtClean="0">
                <a:solidFill>
                  <a:schemeClr val="accent2">
                    <a:lumMod val="50000"/>
                  </a:schemeClr>
                </a:solidFill>
              </a:rPr>
            </a:br>
            <a:r>
              <a:rPr lang="es-MX" sz="2400" b="1" dirty="0" smtClean="0">
                <a:solidFill>
                  <a:schemeClr val="accent2">
                    <a:lumMod val="50000"/>
                  </a:schemeClr>
                </a:solidFill>
              </a:rPr>
              <a:t>1840, </a:t>
            </a:r>
            <a:r>
              <a:rPr lang="es-MX" sz="2400" dirty="0" smtClean="0">
                <a:solidFill>
                  <a:schemeClr val="accent2">
                    <a:lumMod val="50000"/>
                  </a:schemeClr>
                </a:solidFill>
              </a:rPr>
              <a:t>se congregan en Illinois y fundan una ciudad. Smith se nombra General en jefe de la Legión de </a:t>
            </a:r>
            <a:r>
              <a:rPr lang="es-MX" sz="2400" dirty="0" err="1" smtClean="0">
                <a:solidFill>
                  <a:schemeClr val="accent2">
                    <a:lumMod val="50000"/>
                  </a:schemeClr>
                </a:solidFill>
              </a:rPr>
              <a:t>Nauvoo</a:t>
            </a:r>
            <a:r>
              <a:rPr lang="es-MX" sz="2400" dirty="0" smtClean="0">
                <a:solidFill>
                  <a:schemeClr val="accent2">
                    <a:lumMod val="50000"/>
                  </a:schemeClr>
                </a:solidFill>
              </a:rPr>
              <a:t>, con 4 mil soldados a su cargo y es acusado de adulterio.</a:t>
            </a:r>
            <a:br>
              <a:rPr lang="es-MX" sz="2400" dirty="0" smtClean="0">
                <a:solidFill>
                  <a:schemeClr val="accent2">
                    <a:lumMod val="50000"/>
                  </a:schemeClr>
                </a:solidFill>
              </a:rPr>
            </a:br>
            <a:r>
              <a:rPr lang="es-MX" sz="2400" b="1" dirty="0" smtClean="0">
                <a:solidFill>
                  <a:schemeClr val="accent2">
                    <a:lumMod val="50000"/>
                  </a:schemeClr>
                </a:solidFill>
              </a:rPr>
              <a:t>1842, </a:t>
            </a:r>
            <a:r>
              <a:rPr lang="es-MX" sz="2400" dirty="0" smtClean="0">
                <a:solidFill>
                  <a:schemeClr val="accent2">
                    <a:lumMod val="50000"/>
                  </a:schemeClr>
                </a:solidFill>
              </a:rPr>
              <a:t>es retenido por tentativa de muerte del Gobernados de </a:t>
            </a:r>
            <a:r>
              <a:rPr lang="es-MX" sz="2400" dirty="0" err="1" smtClean="0">
                <a:solidFill>
                  <a:schemeClr val="accent2">
                    <a:lumMod val="50000"/>
                  </a:schemeClr>
                </a:solidFill>
              </a:rPr>
              <a:t>Mississipi</a:t>
            </a:r>
            <a:r>
              <a:rPr lang="es-MX" sz="2400" dirty="0" smtClean="0">
                <a:solidFill>
                  <a:schemeClr val="accent2">
                    <a:lumMod val="50000"/>
                  </a:schemeClr>
                </a:solidFill>
              </a:rPr>
              <a:t>,  forma una guardia personal y comienza a simpatizar con la masonería.</a:t>
            </a:r>
            <a:br>
              <a:rPr lang="es-MX" sz="2400" dirty="0" smtClean="0">
                <a:solidFill>
                  <a:schemeClr val="accent2">
                    <a:lumMod val="50000"/>
                  </a:schemeClr>
                </a:solidFill>
              </a:rPr>
            </a:br>
            <a:r>
              <a:rPr lang="es-MX" sz="2400" b="1" dirty="0" smtClean="0">
                <a:solidFill>
                  <a:schemeClr val="accent2">
                    <a:lumMod val="50000"/>
                  </a:schemeClr>
                </a:solidFill>
              </a:rPr>
              <a:t>1844, </a:t>
            </a:r>
            <a:r>
              <a:rPr lang="es-MX" sz="2400" dirty="0" smtClean="0">
                <a:solidFill>
                  <a:schemeClr val="accent2">
                    <a:lumMod val="50000"/>
                  </a:schemeClr>
                </a:solidFill>
              </a:rPr>
              <a:t>pretende la postulación a la presidencia de los EU. Sus hombres atacan la imprenta de un periódico que publica noticias en su contra. Son encarcelados y mueren cuando pueblerinos asaltan la cárcel.</a:t>
            </a:r>
            <a:br>
              <a:rPr lang="es-MX" sz="2400" dirty="0" smtClean="0">
                <a:solidFill>
                  <a:schemeClr val="accent2">
                    <a:lumMod val="50000"/>
                  </a:schemeClr>
                </a:solidFill>
              </a:rPr>
            </a:br>
            <a:r>
              <a:rPr lang="es-MX" sz="2400" b="1" dirty="0" smtClean="0">
                <a:solidFill>
                  <a:schemeClr val="accent2">
                    <a:lumMod val="50000"/>
                  </a:schemeClr>
                </a:solidFill>
              </a:rPr>
              <a:t>1854, </a:t>
            </a:r>
            <a:r>
              <a:rPr lang="es-MX" sz="2400" dirty="0" smtClean="0">
                <a:solidFill>
                  <a:schemeClr val="accent2">
                    <a:lumMod val="50000"/>
                  </a:schemeClr>
                </a:solidFill>
              </a:rPr>
              <a:t>sufren inconvenientes por la poligamia.</a:t>
            </a:r>
            <a:br>
              <a:rPr lang="es-MX" sz="2400" dirty="0" smtClean="0">
                <a:solidFill>
                  <a:schemeClr val="accent2">
                    <a:lumMod val="50000"/>
                  </a:schemeClr>
                </a:solidFill>
              </a:rPr>
            </a:br>
            <a:r>
              <a:rPr lang="es-MX" sz="2400" b="1" dirty="0" smtClean="0">
                <a:solidFill>
                  <a:schemeClr val="accent2">
                    <a:lumMod val="50000"/>
                  </a:schemeClr>
                </a:solidFill>
              </a:rPr>
              <a:t>1890</a:t>
            </a:r>
            <a:r>
              <a:rPr lang="es-MX" sz="2400" dirty="0" smtClean="0">
                <a:solidFill>
                  <a:schemeClr val="accent2">
                    <a:lumMod val="50000"/>
                  </a:schemeClr>
                </a:solidFill>
              </a:rPr>
              <a:t>, establecen el fin de la poligamia.</a:t>
            </a:r>
            <a:br>
              <a:rPr lang="es-MX" sz="2400" dirty="0" smtClean="0">
                <a:solidFill>
                  <a:schemeClr val="accent2">
                    <a:lumMod val="50000"/>
                  </a:schemeClr>
                </a:solidFill>
              </a:rPr>
            </a:br>
            <a:endParaRPr lang="es-MX" sz="2400" dirty="0">
              <a:solidFill>
                <a:schemeClr val="accent2">
                  <a:lumMod val="50000"/>
                </a:schemeClr>
              </a:solidFill>
            </a:endParaRPr>
          </a:p>
        </p:txBody>
      </p:sp>
    </p:spTree>
    <p:extLst>
      <p:ext uri="{BB962C8B-B14F-4D97-AF65-F5344CB8AC3E}">
        <p14:creationId xmlns:p14="http://schemas.microsoft.com/office/powerpoint/2010/main" val="38816658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250706"/>
          </a:xfrm>
        </p:spPr>
        <p:txBody>
          <a:bodyPr>
            <a:normAutofit/>
          </a:bodyPr>
          <a:lstStyle/>
          <a:p>
            <a:r>
              <a:rPr lang="es-MX" b="1" dirty="0" smtClean="0">
                <a:solidFill>
                  <a:srgbClr val="00B050"/>
                </a:solidFill>
              </a:rPr>
              <a:t>Similitudes entre los SUD y la masonería</a:t>
            </a:r>
            <a:br>
              <a:rPr lang="es-MX" b="1" dirty="0" smtClean="0">
                <a:solidFill>
                  <a:srgbClr val="00B050"/>
                </a:solidFill>
              </a:rPr>
            </a:br>
            <a:r>
              <a:rPr lang="es-MX" b="1" dirty="0" smtClean="0"/>
              <a:t/>
            </a:r>
            <a:br>
              <a:rPr lang="es-MX" b="1" dirty="0" smtClean="0"/>
            </a:br>
            <a:r>
              <a:rPr lang="es-MX" sz="3200" b="1" dirty="0" smtClean="0">
                <a:solidFill>
                  <a:srgbClr val="0070C0"/>
                </a:solidFill>
              </a:rPr>
              <a:t>Ritos, intento de imponer un idioma, color del templo, vestiduras, apretón especial de manos, requisitos para ingresar, tipo de preguntas al solicitante, lavamiento y ungimiento, el uso de términos gentil y profano, el uso de un nuevo nombre, y otras.</a:t>
            </a:r>
            <a:endParaRPr lang="es-MX" sz="3200" b="1" dirty="0">
              <a:solidFill>
                <a:srgbClr val="0070C0"/>
              </a:solidFill>
            </a:endParaRPr>
          </a:p>
        </p:txBody>
      </p:sp>
    </p:spTree>
    <p:extLst>
      <p:ext uri="{BB962C8B-B14F-4D97-AF65-F5344CB8AC3E}">
        <p14:creationId xmlns:p14="http://schemas.microsoft.com/office/powerpoint/2010/main" val="15078660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b="1" dirty="0" smtClean="0"/>
              <a:t>Alma bautiza en las aguas de Mormón</a:t>
            </a:r>
            <a:br>
              <a:rPr lang="es-MX" b="1" dirty="0" smtClean="0"/>
            </a:br>
            <a:r>
              <a:rPr lang="es-MX" sz="3100" b="1" dirty="0" smtClean="0"/>
              <a:t>Pintura de </a:t>
            </a:r>
            <a:r>
              <a:rPr lang="es-MX" sz="3100" b="1" dirty="0" err="1" smtClean="0"/>
              <a:t>Arnold</a:t>
            </a:r>
            <a:r>
              <a:rPr lang="es-MX" sz="3100" b="1" dirty="0" smtClean="0"/>
              <a:t> </a:t>
            </a:r>
            <a:r>
              <a:rPr lang="es-MX" sz="3100" b="1" dirty="0" err="1" smtClean="0"/>
              <a:t>Friberg</a:t>
            </a:r>
            <a:endParaRPr lang="es-MX" sz="3100" b="1" dirty="0"/>
          </a:p>
        </p:txBody>
      </p:sp>
      <p:pic>
        <p:nvPicPr>
          <p:cNvPr id="4" name="3 Marcador de contenido"/>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446539" y="1600200"/>
            <a:ext cx="6250921" cy="4525963"/>
          </a:xfrm>
        </p:spPr>
      </p:pic>
    </p:spTree>
    <p:extLst>
      <p:ext uri="{BB962C8B-B14F-4D97-AF65-F5344CB8AC3E}">
        <p14:creationId xmlns:p14="http://schemas.microsoft.com/office/powerpoint/2010/main" val="26570073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034682"/>
          </a:xfrm>
        </p:spPr>
        <p:txBody>
          <a:bodyPr>
            <a:normAutofit fontScale="90000"/>
          </a:bodyPr>
          <a:lstStyle/>
          <a:p>
            <a:pPr algn="l"/>
            <a:r>
              <a:rPr lang="es-MX" dirty="0" smtClean="0"/>
              <a:t/>
            </a:r>
            <a:br>
              <a:rPr lang="es-MX" dirty="0" smtClean="0"/>
            </a:br>
            <a:r>
              <a:rPr lang="es-MX" dirty="0" smtClean="0"/>
              <a:t>    </a:t>
            </a:r>
            <a:r>
              <a:rPr lang="es-MX" b="1" dirty="0" smtClean="0">
                <a:solidFill>
                  <a:srgbClr val="FF0000"/>
                </a:solidFill>
              </a:rPr>
              <a:t>Algunas palabras de su Glosario</a:t>
            </a:r>
            <a:r>
              <a:rPr lang="es-MX" dirty="0" smtClean="0"/>
              <a:t/>
            </a:r>
            <a:br>
              <a:rPr lang="es-MX" dirty="0" smtClean="0"/>
            </a:br>
            <a:r>
              <a:rPr lang="es-MX" dirty="0" smtClean="0"/>
              <a:t/>
            </a:r>
            <a:br>
              <a:rPr lang="es-MX" dirty="0" smtClean="0"/>
            </a:br>
            <a:r>
              <a:rPr lang="es-MX" sz="2200" b="1" dirty="0" smtClean="0">
                <a:solidFill>
                  <a:srgbClr val="7030A0"/>
                </a:solidFill>
              </a:rPr>
              <a:t>Adán</a:t>
            </a:r>
            <a:r>
              <a:rPr lang="es-MX" sz="2200" dirty="0" smtClean="0">
                <a:solidFill>
                  <a:srgbClr val="7030A0"/>
                </a:solidFill>
              </a:rPr>
              <a:t> .- Dios. Considerado el dios de esta tierra. Esto, que fue enseñado por su 2º presidente, </a:t>
            </a:r>
            <a:r>
              <a:rPr lang="es-MX" sz="2200" dirty="0" err="1" smtClean="0">
                <a:solidFill>
                  <a:srgbClr val="7030A0"/>
                </a:solidFill>
              </a:rPr>
              <a:t>Brigham</a:t>
            </a:r>
            <a:r>
              <a:rPr lang="es-MX" sz="2200" dirty="0" smtClean="0">
                <a:solidFill>
                  <a:srgbClr val="7030A0"/>
                </a:solidFill>
              </a:rPr>
              <a:t> Young, ahora es rechazado por la ISUD.</a:t>
            </a:r>
            <a:br>
              <a:rPr lang="es-MX" sz="2200" dirty="0" smtClean="0">
                <a:solidFill>
                  <a:srgbClr val="7030A0"/>
                </a:solidFill>
              </a:rPr>
            </a:br>
            <a:r>
              <a:rPr lang="es-MX" sz="2200" b="1" dirty="0" smtClean="0">
                <a:solidFill>
                  <a:srgbClr val="7030A0"/>
                </a:solidFill>
              </a:rPr>
              <a:t>Bautismo por los muertos</a:t>
            </a:r>
            <a:r>
              <a:rPr lang="es-MX" sz="2200" dirty="0" smtClean="0">
                <a:solidFill>
                  <a:srgbClr val="7030A0"/>
                </a:solidFill>
              </a:rPr>
              <a:t>.- Como la Iglesia cree en el bautismo es necesario para la salvación, aún los muertos tienen que ser bautizados por poder, por lo que son representados por sus parientes vivos.</a:t>
            </a:r>
            <a:br>
              <a:rPr lang="es-MX" sz="2200" dirty="0" smtClean="0">
                <a:solidFill>
                  <a:srgbClr val="7030A0"/>
                </a:solidFill>
              </a:rPr>
            </a:br>
            <a:r>
              <a:rPr lang="es-MX" sz="2200" b="1" dirty="0" smtClean="0">
                <a:solidFill>
                  <a:srgbClr val="7030A0"/>
                </a:solidFill>
              </a:rPr>
              <a:t>Expiación</a:t>
            </a:r>
            <a:r>
              <a:rPr lang="es-MX" sz="2200" dirty="0" smtClean="0">
                <a:solidFill>
                  <a:srgbClr val="7030A0"/>
                </a:solidFill>
              </a:rPr>
              <a:t>.- La expiación de Jesucristo no es suficiente para limpiar todos los pecados. Algunos pecados tienen que ser expiados por el propio individuo.</a:t>
            </a:r>
            <a:br>
              <a:rPr lang="es-MX" sz="2200" dirty="0" smtClean="0">
                <a:solidFill>
                  <a:srgbClr val="7030A0"/>
                </a:solidFill>
              </a:rPr>
            </a:br>
            <a:r>
              <a:rPr lang="es-MX" sz="2200" b="1" dirty="0" smtClean="0">
                <a:solidFill>
                  <a:srgbClr val="7030A0"/>
                </a:solidFill>
              </a:rPr>
              <a:t>Lucifer</a:t>
            </a:r>
            <a:r>
              <a:rPr lang="es-MX" sz="2200" dirty="0" smtClean="0">
                <a:solidFill>
                  <a:srgbClr val="7030A0"/>
                </a:solidFill>
              </a:rPr>
              <a:t>.- Es el espíritu hermano de Jesús. Lucifer es la segunda criatura nacida de Dios, después de Jesús.</a:t>
            </a:r>
            <a:br>
              <a:rPr lang="es-MX" sz="2200" dirty="0" smtClean="0">
                <a:solidFill>
                  <a:srgbClr val="7030A0"/>
                </a:solidFill>
              </a:rPr>
            </a:br>
            <a:r>
              <a:rPr lang="es-MX" sz="2200" b="1" dirty="0" smtClean="0">
                <a:solidFill>
                  <a:srgbClr val="7030A0"/>
                </a:solidFill>
              </a:rPr>
              <a:t>Reino celestial.- </a:t>
            </a:r>
            <a:r>
              <a:rPr lang="es-MX" sz="2200" dirty="0" smtClean="0">
                <a:solidFill>
                  <a:srgbClr val="7030A0"/>
                </a:solidFill>
              </a:rPr>
              <a:t>El más alto de los tres cielos.</a:t>
            </a:r>
            <a:br>
              <a:rPr lang="es-MX" sz="2200" dirty="0" smtClean="0">
                <a:solidFill>
                  <a:srgbClr val="7030A0"/>
                </a:solidFill>
              </a:rPr>
            </a:br>
            <a:r>
              <a:rPr lang="es-MX" sz="2200" b="1" dirty="0" smtClean="0">
                <a:solidFill>
                  <a:srgbClr val="7030A0"/>
                </a:solidFill>
              </a:rPr>
              <a:t>Reino </a:t>
            </a:r>
            <a:r>
              <a:rPr lang="es-MX" sz="2200" b="1" dirty="0" err="1" smtClean="0">
                <a:solidFill>
                  <a:srgbClr val="7030A0"/>
                </a:solidFill>
              </a:rPr>
              <a:t>telestial</a:t>
            </a:r>
            <a:r>
              <a:rPr lang="es-MX" sz="2200" b="1" dirty="0" smtClean="0">
                <a:solidFill>
                  <a:srgbClr val="7030A0"/>
                </a:solidFill>
              </a:rPr>
              <a:t>.- </a:t>
            </a:r>
            <a:r>
              <a:rPr lang="es-MX" sz="2200" dirty="0" smtClean="0">
                <a:solidFill>
                  <a:srgbClr val="7030A0"/>
                </a:solidFill>
              </a:rPr>
              <a:t>La división más baja de la gloria (en el cielo), reservada para los que no creen en Cristo ni en el evangelio.</a:t>
            </a:r>
            <a:br>
              <a:rPr lang="es-MX" sz="2200" dirty="0" smtClean="0">
                <a:solidFill>
                  <a:srgbClr val="7030A0"/>
                </a:solidFill>
              </a:rPr>
            </a:br>
            <a:r>
              <a:rPr lang="es-MX" sz="2200" b="1" dirty="0" smtClean="0">
                <a:solidFill>
                  <a:srgbClr val="7030A0"/>
                </a:solidFill>
              </a:rPr>
              <a:t>Reino terrenal</a:t>
            </a:r>
            <a:r>
              <a:rPr lang="es-MX" sz="2200" dirty="0" smtClean="0">
                <a:solidFill>
                  <a:srgbClr val="7030A0"/>
                </a:solidFill>
              </a:rPr>
              <a:t>.- Grado secundario de gloria (en el cielo) reservado para los que, aunque sean honorables, no cumplieron con los requisitos necesarios para ser exaltados a la divinidad.</a:t>
            </a:r>
            <a:br>
              <a:rPr lang="es-MX" sz="2200" dirty="0" smtClean="0">
                <a:solidFill>
                  <a:srgbClr val="7030A0"/>
                </a:solidFill>
              </a:rPr>
            </a:br>
            <a:r>
              <a:rPr lang="es-MX" sz="2400" dirty="0" smtClean="0"/>
              <a:t/>
            </a:r>
            <a:br>
              <a:rPr lang="es-MX" sz="2400" dirty="0" smtClean="0"/>
            </a:br>
            <a:endParaRPr lang="es-MX" sz="2400" dirty="0"/>
          </a:p>
        </p:txBody>
      </p:sp>
    </p:spTree>
    <p:extLst>
      <p:ext uri="{BB962C8B-B14F-4D97-AF65-F5344CB8AC3E}">
        <p14:creationId xmlns:p14="http://schemas.microsoft.com/office/powerpoint/2010/main" val="3049766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Pintura de </a:t>
            </a:r>
            <a:r>
              <a:rPr lang="es-MX" dirty="0" err="1" smtClean="0"/>
              <a:t>Arnold</a:t>
            </a:r>
            <a:r>
              <a:rPr lang="es-MX" dirty="0" smtClean="0"/>
              <a:t> </a:t>
            </a:r>
            <a:r>
              <a:rPr lang="es-MX" dirty="0" err="1" smtClean="0"/>
              <a:t>Friberg</a:t>
            </a:r>
            <a:r>
              <a:rPr lang="es-MX" dirty="0" smtClean="0"/>
              <a:t/>
            </a:r>
            <a:br>
              <a:rPr lang="es-MX" dirty="0" smtClean="0"/>
            </a:br>
            <a:endParaRPr lang="es-MX" dirty="0"/>
          </a:p>
        </p:txBody>
      </p:sp>
      <p:sp>
        <p:nvSpPr>
          <p:cNvPr id="4" name="3 Marcador de texto"/>
          <p:cNvSpPr>
            <a:spLocks noGrp="1"/>
          </p:cNvSpPr>
          <p:nvPr>
            <p:ph type="body" sz="half" idx="2"/>
          </p:nvPr>
        </p:nvSpPr>
        <p:spPr/>
        <p:txBody>
          <a:bodyPr>
            <a:normAutofit/>
          </a:bodyPr>
          <a:lstStyle/>
          <a:p>
            <a:pPr algn="ctr"/>
            <a:r>
              <a:rPr lang="es-MX" sz="1600" b="1" dirty="0" smtClean="0"/>
              <a:t>a</a:t>
            </a:r>
          </a:p>
          <a:p>
            <a:pPr algn="ctr"/>
            <a:r>
              <a:rPr lang="es-MX" sz="4800" b="1" dirty="0" smtClean="0"/>
              <a:t>Samuel</a:t>
            </a:r>
          </a:p>
          <a:p>
            <a:pPr algn="ctr"/>
            <a:r>
              <a:rPr lang="es-MX" sz="4800" b="1" dirty="0"/>
              <a:t>e</a:t>
            </a:r>
            <a:r>
              <a:rPr lang="es-MX" sz="4800" b="1" dirty="0" smtClean="0"/>
              <a:t>l </a:t>
            </a:r>
          </a:p>
          <a:p>
            <a:pPr algn="ctr"/>
            <a:r>
              <a:rPr lang="es-MX" sz="4800" b="1" dirty="0" err="1"/>
              <a:t>l</a:t>
            </a:r>
            <a:r>
              <a:rPr lang="es-MX" sz="4800" b="1" dirty="0" err="1" smtClean="0"/>
              <a:t>amanita</a:t>
            </a:r>
            <a:endParaRPr lang="es-MX" sz="4800" b="1" dirty="0" smtClean="0"/>
          </a:p>
          <a:p>
            <a:pPr algn="ctr"/>
            <a:r>
              <a:rPr lang="es-MX" sz="4800" b="1" dirty="0" smtClean="0"/>
              <a:t>profetiza</a:t>
            </a:r>
            <a:endParaRPr lang="es-MX" sz="4800" b="1" dirty="0"/>
          </a:p>
        </p:txBody>
      </p:sp>
      <p:pic>
        <p:nvPicPr>
          <p:cNvPr id="1026" name="Picture 2" descr="C:\Users\usuario\Documents\mormonismo\fotos mormonismo\mormonismo0004.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988943" y="289528"/>
            <a:ext cx="4283964" cy="5820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20568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178698"/>
          </a:xfrm>
        </p:spPr>
        <p:txBody>
          <a:bodyPr/>
          <a:lstStyle/>
          <a:p>
            <a:r>
              <a:rPr lang="es-MX" b="1" dirty="0" smtClean="0">
                <a:solidFill>
                  <a:schemeClr val="tx2">
                    <a:lumMod val="50000"/>
                  </a:schemeClr>
                </a:solidFill>
              </a:rPr>
              <a:t>Algunas diferencias que hay</a:t>
            </a:r>
            <a:r>
              <a:rPr lang="es-MX" b="1" dirty="0" smtClean="0">
                <a:solidFill>
                  <a:srgbClr val="FF0000"/>
                </a:solidFill>
              </a:rPr>
              <a:t/>
            </a:r>
            <a:br>
              <a:rPr lang="es-MX" b="1" dirty="0" smtClean="0">
                <a:solidFill>
                  <a:srgbClr val="FF0000"/>
                </a:solidFill>
              </a:rPr>
            </a:br>
            <a:r>
              <a:rPr lang="es-MX" b="1" dirty="0" smtClean="0">
                <a:solidFill>
                  <a:srgbClr val="FF0000"/>
                </a:solidFill>
              </a:rPr>
              <a:t/>
            </a:r>
            <a:br>
              <a:rPr lang="es-MX" b="1" dirty="0" smtClean="0">
                <a:solidFill>
                  <a:srgbClr val="FF0000"/>
                </a:solidFill>
              </a:rPr>
            </a:br>
            <a:r>
              <a:rPr lang="es-MX" b="1" dirty="0" smtClean="0">
                <a:solidFill>
                  <a:srgbClr val="FF0000"/>
                </a:solidFill>
              </a:rPr>
              <a:t>DIOS</a:t>
            </a:r>
            <a:r>
              <a:rPr lang="es-MX" b="1" dirty="0" smtClean="0"/>
              <a:t/>
            </a:r>
            <a:br>
              <a:rPr lang="es-MX" b="1" dirty="0" smtClean="0"/>
            </a:br>
            <a:r>
              <a:rPr lang="es-MX" b="1" dirty="0" smtClean="0"/>
              <a:t/>
            </a:r>
            <a:br>
              <a:rPr lang="es-MX" b="1" dirty="0" smtClean="0"/>
            </a:br>
            <a:r>
              <a:rPr lang="es-MX" sz="3600" b="1" dirty="0" smtClean="0">
                <a:solidFill>
                  <a:schemeClr val="accent2">
                    <a:lumMod val="50000"/>
                  </a:schemeClr>
                </a:solidFill>
              </a:rPr>
              <a:t>El mormonismo dice que Dios es el Ser Supremo del universo, pero no siempre ha tenido esa posición;  obtuvo gradualmente la divinidad viviendo una vida perfectamente recta.</a:t>
            </a:r>
            <a:endParaRPr lang="es-MX" sz="3600" b="1" dirty="0">
              <a:solidFill>
                <a:schemeClr val="accent2">
                  <a:lumMod val="50000"/>
                </a:schemeClr>
              </a:solidFill>
            </a:endParaRPr>
          </a:p>
        </p:txBody>
      </p:sp>
    </p:spTree>
    <p:extLst>
      <p:ext uri="{BB962C8B-B14F-4D97-AF65-F5344CB8AC3E}">
        <p14:creationId xmlns:p14="http://schemas.microsoft.com/office/powerpoint/2010/main" val="33736095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106690"/>
          </a:xfrm>
        </p:spPr>
        <p:txBody>
          <a:bodyPr>
            <a:normAutofit fontScale="90000"/>
          </a:bodyPr>
          <a:lstStyle/>
          <a:p>
            <a:r>
              <a:rPr lang="es-MX" b="1" dirty="0" smtClean="0">
                <a:solidFill>
                  <a:schemeClr val="accent1">
                    <a:lumMod val="75000"/>
                  </a:schemeClr>
                </a:solidFill>
              </a:rPr>
              <a:t>Artículos de religión de la IMM</a:t>
            </a:r>
            <a:br>
              <a:rPr lang="es-MX" b="1" dirty="0" smtClean="0">
                <a:solidFill>
                  <a:schemeClr val="accent1">
                    <a:lumMod val="75000"/>
                  </a:schemeClr>
                </a:solidFill>
              </a:rPr>
            </a:br>
            <a:r>
              <a:rPr lang="es-MX" sz="3200" b="1" dirty="0" smtClean="0">
                <a:solidFill>
                  <a:schemeClr val="accent1">
                    <a:lumMod val="75000"/>
                  </a:schemeClr>
                </a:solidFill>
              </a:rPr>
              <a:t>Art.</a:t>
            </a:r>
            <a:r>
              <a:rPr lang="es-MX" b="1" dirty="0" smtClean="0">
                <a:solidFill>
                  <a:schemeClr val="accent1">
                    <a:lumMod val="75000"/>
                  </a:schemeClr>
                </a:solidFill>
              </a:rPr>
              <a:t> </a:t>
            </a:r>
            <a:r>
              <a:rPr lang="es-MX" sz="3200" b="1" dirty="0" smtClean="0">
                <a:solidFill>
                  <a:schemeClr val="accent1">
                    <a:lumMod val="75000"/>
                  </a:schemeClr>
                </a:solidFill>
              </a:rPr>
              <a:t>No. 1.- </a:t>
            </a:r>
            <a:r>
              <a:rPr lang="es-MX" sz="3200" b="1" dirty="0">
                <a:solidFill>
                  <a:schemeClr val="accent1">
                    <a:lumMod val="75000"/>
                  </a:schemeClr>
                </a:solidFill>
              </a:rPr>
              <a:t>DE LA FE EN LA SANTISIMA </a:t>
            </a:r>
            <a:r>
              <a:rPr lang="es-MX" sz="3200" b="1" dirty="0" smtClean="0">
                <a:solidFill>
                  <a:schemeClr val="accent1">
                    <a:lumMod val="75000"/>
                  </a:schemeClr>
                </a:solidFill>
              </a:rPr>
              <a:t>TRINIDAD</a:t>
            </a:r>
            <a:br>
              <a:rPr lang="es-MX" sz="3200" b="1" dirty="0" smtClean="0">
                <a:solidFill>
                  <a:schemeClr val="accent1">
                    <a:lumMod val="75000"/>
                  </a:schemeClr>
                </a:solidFill>
              </a:rPr>
            </a:br>
            <a:r>
              <a:rPr lang="es-MX" sz="3200" b="1" dirty="0">
                <a:solidFill>
                  <a:schemeClr val="accent1">
                    <a:lumMod val="75000"/>
                  </a:schemeClr>
                </a:solidFill>
              </a:rPr>
              <a:t/>
            </a:r>
            <a:br>
              <a:rPr lang="es-MX" sz="3200" b="1" dirty="0">
                <a:solidFill>
                  <a:schemeClr val="accent1">
                    <a:lumMod val="75000"/>
                  </a:schemeClr>
                </a:solidFill>
              </a:rPr>
            </a:br>
            <a:r>
              <a:rPr lang="es-MX" sz="3200" b="1" dirty="0">
                <a:solidFill>
                  <a:srgbClr val="FF0000"/>
                </a:solidFill>
              </a:rPr>
              <a:t>“Hay un solo Dios vivo y verdadero, el cual es eterno, sin cuerpo ni partes, e infinito en poder, sabiduría y bondad, creador y conservador de todas las cosas, así las visibles como las invisibles. Y en la unidad de esta deidad hay tres personas de una misma substancia, poder y eternidad, el Padre, el hijo y el Espíritu Santo”</a:t>
            </a:r>
            <a:br>
              <a:rPr lang="es-MX" sz="3200" b="1" dirty="0">
                <a:solidFill>
                  <a:srgbClr val="FF0000"/>
                </a:solidFill>
              </a:rPr>
            </a:br>
            <a:r>
              <a:rPr lang="es-MX" sz="3200" b="1" dirty="0">
                <a:solidFill>
                  <a:srgbClr val="FF0000"/>
                </a:solidFill>
              </a:rPr>
              <a:t/>
            </a:r>
            <a:br>
              <a:rPr lang="es-MX" sz="3200" b="1" dirty="0">
                <a:solidFill>
                  <a:srgbClr val="FF0000"/>
                </a:solidFill>
              </a:rPr>
            </a:br>
            <a:endParaRPr lang="es-MX" sz="3200" b="1" dirty="0">
              <a:solidFill>
                <a:srgbClr val="FF0000"/>
              </a:solidFill>
            </a:endParaRPr>
          </a:p>
        </p:txBody>
      </p:sp>
    </p:spTree>
    <p:extLst>
      <p:ext uri="{BB962C8B-B14F-4D97-AF65-F5344CB8AC3E}">
        <p14:creationId xmlns:p14="http://schemas.microsoft.com/office/powerpoint/2010/main" val="29503760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106690"/>
          </a:xfrm>
        </p:spPr>
        <p:txBody>
          <a:bodyPr/>
          <a:lstStyle/>
          <a:p>
            <a:r>
              <a:rPr lang="es-MX" b="1" dirty="0" smtClean="0">
                <a:solidFill>
                  <a:srgbClr val="FF0000"/>
                </a:solidFill>
              </a:rPr>
              <a:t>JESUCRISTO</a:t>
            </a:r>
            <a:r>
              <a:rPr lang="es-MX" b="1" dirty="0" smtClean="0"/>
              <a:t/>
            </a:r>
            <a:br>
              <a:rPr lang="es-MX" b="1" dirty="0" smtClean="0"/>
            </a:br>
            <a:r>
              <a:rPr lang="es-MX" b="1" dirty="0" smtClean="0"/>
              <a:t/>
            </a:r>
            <a:br>
              <a:rPr lang="es-MX" b="1" dirty="0" smtClean="0"/>
            </a:br>
            <a:r>
              <a:rPr lang="es-MX" sz="3600" b="1" dirty="0" smtClean="0">
                <a:solidFill>
                  <a:schemeClr val="tx2">
                    <a:lumMod val="50000"/>
                  </a:schemeClr>
                </a:solidFill>
              </a:rPr>
              <a:t>Mormonismo: Jesús y Satanás, como el resto de nosotros, eran espíritus hermanos e hijos de Dios antes de que al espíritu de Jesús le fuera dado un cuerpo por María en Belén.</a:t>
            </a:r>
            <a:endParaRPr lang="es-MX" sz="3600" b="1" dirty="0">
              <a:solidFill>
                <a:schemeClr val="tx2">
                  <a:lumMod val="50000"/>
                </a:schemeClr>
              </a:solidFill>
            </a:endParaRPr>
          </a:p>
        </p:txBody>
      </p:sp>
    </p:spTree>
    <p:extLst>
      <p:ext uri="{BB962C8B-B14F-4D97-AF65-F5344CB8AC3E}">
        <p14:creationId xmlns:p14="http://schemas.microsoft.com/office/powerpoint/2010/main" val="35630954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5962674"/>
          </a:xfrm>
        </p:spPr>
        <p:txBody>
          <a:bodyPr>
            <a:normAutofit fontScale="90000"/>
          </a:bodyPr>
          <a:lstStyle/>
          <a:p>
            <a:r>
              <a:rPr lang="es-MX" b="1" dirty="0" smtClean="0">
                <a:solidFill>
                  <a:srgbClr val="FF0000"/>
                </a:solidFill>
              </a:rPr>
              <a:t>HOMBRE</a:t>
            </a:r>
            <a:r>
              <a:rPr lang="es-MX" b="1" dirty="0" smtClean="0"/>
              <a:t/>
            </a:r>
            <a:br>
              <a:rPr lang="es-MX" b="1" dirty="0" smtClean="0"/>
            </a:br>
            <a:r>
              <a:rPr lang="es-MX" b="1" dirty="0" smtClean="0"/>
              <a:t/>
            </a:r>
            <a:br>
              <a:rPr lang="es-MX" b="1" dirty="0" smtClean="0"/>
            </a:br>
            <a:r>
              <a:rPr lang="es-MX" sz="2800" b="1" i="1" dirty="0" smtClean="0">
                <a:solidFill>
                  <a:schemeClr val="tx2">
                    <a:lumMod val="50000"/>
                  </a:schemeClr>
                </a:solidFill>
              </a:rPr>
              <a:t>Mormonismo</a:t>
            </a:r>
            <a:r>
              <a:rPr lang="es-MX" sz="2800" b="1" dirty="0" smtClean="0">
                <a:solidFill>
                  <a:schemeClr val="tx2">
                    <a:lumMod val="50000"/>
                  </a:schemeClr>
                </a:solidFill>
              </a:rPr>
              <a:t>: Todos los seres y espíritus, incluyendo a Jesús y Satanás, existieron como seres espirituales antes de nacer. El nacimiento físico les da cuerpos a estos espíritus y la oportunidad de elegir lo bueno o lo malo.</a:t>
            </a:r>
            <a:br>
              <a:rPr lang="es-MX" sz="2800" b="1" dirty="0" smtClean="0">
                <a:solidFill>
                  <a:schemeClr val="tx2">
                    <a:lumMod val="50000"/>
                  </a:schemeClr>
                </a:solidFill>
              </a:rPr>
            </a:br>
            <a:r>
              <a:rPr lang="es-MX" sz="2800" b="1" dirty="0" smtClean="0">
                <a:solidFill>
                  <a:schemeClr val="tx2">
                    <a:lumMod val="50000"/>
                  </a:schemeClr>
                </a:solidFill>
              </a:rPr>
              <a:t>Por lo tanto la vida presente es un período de prueba. La forma de vivir en esta vida determina el estatus que tendrán las personas en la vida después de la resurrección. </a:t>
            </a:r>
            <a:br>
              <a:rPr lang="es-MX" sz="2800" b="1" dirty="0" smtClean="0">
                <a:solidFill>
                  <a:schemeClr val="tx2">
                    <a:lumMod val="50000"/>
                  </a:schemeClr>
                </a:solidFill>
              </a:rPr>
            </a:br>
            <a:r>
              <a:rPr lang="es-MX" sz="2800" b="1" dirty="0" smtClean="0">
                <a:solidFill>
                  <a:schemeClr val="tx2">
                    <a:lumMod val="50000"/>
                  </a:schemeClr>
                </a:solidFill>
              </a:rPr>
              <a:t>Si los hechos son satisfactorios y las obligaciones del templo cumplidas, el individuo se convierte en un dios y es considerado apto para procrear hijos espirituales y popular un mundo propio , tal como Adán y Eva lo hicieron.</a:t>
            </a:r>
            <a:endParaRPr lang="es-MX" sz="2800" b="1" dirty="0">
              <a:solidFill>
                <a:schemeClr val="tx2">
                  <a:lumMod val="50000"/>
                </a:schemeClr>
              </a:solidFill>
            </a:endParaRPr>
          </a:p>
        </p:txBody>
      </p:sp>
    </p:spTree>
    <p:extLst>
      <p:ext uri="{BB962C8B-B14F-4D97-AF65-F5344CB8AC3E}">
        <p14:creationId xmlns:p14="http://schemas.microsoft.com/office/powerpoint/2010/main" val="20596044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034682"/>
          </a:xfrm>
        </p:spPr>
        <p:txBody>
          <a:bodyPr>
            <a:normAutofit fontScale="90000"/>
          </a:bodyPr>
          <a:lstStyle/>
          <a:p>
            <a:r>
              <a:rPr lang="es-MX" b="1" dirty="0" smtClean="0">
                <a:solidFill>
                  <a:schemeClr val="accent1">
                    <a:lumMod val="75000"/>
                  </a:schemeClr>
                </a:solidFill>
              </a:rPr>
              <a:t>Artículo No. 2, de la </a:t>
            </a:r>
            <a:r>
              <a:rPr lang="es-MX" b="1" dirty="0">
                <a:solidFill>
                  <a:schemeClr val="accent1">
                    <a:lumMod val="75000"/>
                  </a:schemeClr>
                </a:solidFill>
              </a:rPr>
              <a:t>IMM</a:t>
            </a:r>
            <a:br>
              <a:rPr lang="es-MX" b="1" dirty="0">
                <a:solidFill>
                  <a:schemeClr val="accent1">
                    <a:lumMod val="75000"/>
                  </a:schemeClr>
                </a:solidFill>
              </a:rPr>
            </a:br>
            <a:r>
              <a:rPr lang="es-MX" sz="2700" b="1" dirty="0">
                <a:solidFill>
                  <a:schemeClr val="accent1">
                    <a:lumMod val="75000"/>
                  </a:schemeClr>
                </a:solidFill>
              </a:rPr>
              <a:t>Del Verbo o Hijo de Dios, que fue hecho verdaderamente hombre</a:t>
            </a:r>
            <a:r>
              <a:rPr lang="es-MX" sz="2700" b="1" dirty="0" smtClean="0">
                <a:solidFill>
                  <a:schemeClr val="accent1">
                    <a:lumMod val="75000"/>
                  </a:schemeClr>
                </a:solidFill>
              </a:rPr>
              <a:t>.</a:t>
            </a:r>
            <a:br>
              <a:rPr lang="es-MX" sz="2700" b="1" dirty="0" smtClean="0">
                <a:solidFill>
                  <a:schemeClr val="accent1">
                    <a:lumMod val="75000"/>
                  </a:schemeClr>
                </a:solidFill>
              </a:rPr>
            </a:br>
            <a:r>
              <a:rPr lang="es-MX" sz="2700" b="1" dirty="0">
                <a:solidFill>
                  <a:schemeClr val="accent1">
                    <a:lumMod val="75000"/>
                  </a:schemeClr>
                </a:solidFill>
              </a:rPr>
              <a:t/>
            </a:r>
            <a:br>
              <a:rPr lang="es-MX" sz="2700" b="1" dirty="0">
                <a:solidFill>
                  <a:schemeClr val="accent1">
                    <a:lumMod val="75000"/>
                  </a:schemeClr>
                </a:solidFill>
              </a:rPr>
            </a:br>
            <a:r>
              <a:rPr lang="es-MX" sz="2700" b="1" dirty="0">
                <a:solidFill>
                  <a:srgbClr val="FF0000"/>
                </a:solidFill>
              </a:rPr>
              <a:t>El Hijo, que es el Verbo del Padre, verdadero y eterno Dios, y de una misma substancia con el Padre, tomó la naturaleza humana en el seno de la bienaventurada virgen; de manera que dos naturalezas enteras y perfectas, a saber, la divina y humana, se unieron en una sola persona, para jamás ser separadas; de lo cual es un solo Cristo, verdadero Dios y verdadero hombre, el cual verdaderamente padeció, fue crucificado, muerto y sepultado, para reconciliar a su padre con nosotros, y para ser sacrificio, no solamente por la culpa original, sino también por los pecados personales de los hombres.</a:t>
            </a:r>
            <a:r>
              <a:rPr lang="es-MX" b="1" dirty="0">
                <a:solidFill>
                  <a:schemeClr val="accent1">
                    <a:lumMod val="75000"/>
                  </a:schemeClr>
                </a:solidFill>
              </a:rPr>
              <a:t/>
            </a:r>
            <a:br>
              <a:rPr lang="es-MX" b="1" dirty="0">
                <a:solidFill>
                  <a:schemeClr val="accent1">
                    <a:lumMod val="75000"/>
                  </a:schemeClr>
                </a:solidFill>
              </a:rPr>
            </a:br>
            <a:endParaRPr lang="es-MX" b="1" dirty="0">
              <a:solidFill>
                <a:schemeClr val="accent1">
                  <a:lumMod val="75000"/>
                </a:schemeClr>
              </a:solidFill>
            </a:endParaRPr>
          </a:p>
        </p:txBody>
      </p:sp>
    </p:spTree>
    <p:extLst>
      <p:ext uri="{BB962C8B-B14F-4D97-AF65-F5344CB8AC3E}">
        <p14:creationId xmlns:p14="http://schemas.microsoft.com/office/powerpoint/2010/main" val="35925031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034682"/>
          </a:xfrm>
        </p:spPr>
        <p:txBody>
          <a:bodyPr/>
          <a:lstStyle/>
          <a:p>
            <a:r>
              <a:rPr lang="es-MX" b="1" dirty="0" smtClean="0">
                <a:solidFill>
                  <a:srgbClr val="FF0000"/>
                </a:solidFill>
              </a:rPr>
              <a:t>FUENTES DE AUTORIDAD</a:t>
            </a:r>
            <a:br>
              <a:rPr lang="es-MX" b="1" dirty="0" smtClean="0">
                <a:solidFill>
                  <a:srgbClr val="FF0000"/>
                </a:solidFill>
              </a:rPr>
            </a:br>
            <a:r>
              <a:rPr lang="es-MX" b="1" dirty="0" smtClean="0"/>
              <a:t/>
            </a:r>
            <a:br>
              <a:rPr lang="es-MX" b="1" dirty="0" smtClean="0"/>
            </a:br>
            <a:r>
              <a:rPr lang="es-MX" sz="3200" b="1" i="1" dirty="0" smtClean="0">
                <a:solidFill>
                  <a:schemeClr val="tx2">
                    <a:lumMod val="50000"/>
                  </a:schemeClr>
                </a:solidFill>
              </a:rPr>
              <a:t>Mormonismo</a:t>
            </a:r>
            <a:r>
              <a:rPr lang="es-MX" sz="3200" b="1" dirty="0" smtClean="0">
                <a:solidFill>
                  <a:schemeClr val="tx2">
                    <a:lumMod val="50000"/>
                  </a:schemeClr>
                </a:solidFill>
              </a:rPr>
              <a:t>: Los SUD utilizan la Biblia y el libro de Mormón como autoridad principal, añadiendo Doctrina y Pactos y La Perla de Gran Precio.</a:t>
            </a:r>
            <a:br>
              <a:rPr lang="es-MX" sz="3200" b="1" dirty="0" smtClean="0">
                <a:solidFill>
                  <a:schemeClr val="tx2">
                    <a:lumMod val="50000"/>
                  </a:schemeClr>
                </a:solidFill>
              </a:rPr>
            </a:br>
            <a:r>
              <a:rPr lang="es-MX" sz="3200" b="1" dirty="0" smtClean="0">
                <a:solidFill>
                  <a:schemeClr val="tx2">
                    <a:lumMod val="50000"/>
                  </a:schemeClr>
                </a:solidFill>
              </a:rPr>
              <a:t>“Creemos que la Biblia es la palabra de Dios, siempre que esté traducida correctamente; también creemos que el Libro de Mormón es la palabra de Dios” </a:t>
            </a:r>
            <a:br>
              <a:rPr lang="es-MX" sz="3200" b="1" dirty="0" smtClean="0">
                <a:solidFill>
                  <a:schemeClr val="tx2">
                    <a:lumMod val="50000"/>
                  </a:schemeClr>
                </a:solidFill>
              </a:rPr>
            </a:br>
            <a:r>
              <a:rPr lang="es-MX" sz="3200" b="1" dirty="0" smtClean="0">
                <a:solidFill>
                  <a:schemeClr val="tx2">
                    <a:lumMod val="50000"/>
                  </a:schemeClr>
                </a:solidFill>
              </a:rPr>
              <a:t>(Art. de Fe 8)</a:t>
            </a:r>
            <a:endParaRPr lang="es-MX" sz="3200" b="1" dirty="0">
              <a:solidFill>
                <a:schemeClr val="tx2">
                  <a:lumMod val="50000"/>
                </a:schemeClr>
              </a:solidFill>
            </a:endParaRPr>
          </a:p>
        </p:txBody>
      </p:sp>
    </p:spTree>
    <p:extLst>
      <p:ext uri="{BB962C8B-B14F-4D97-AF65-F5344CB8AC3E}">
        <p14:creationId xmlns:p14="http://schemas.microsoft.com/office/powerpoint/2010/main" val="25275118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106690"/>
          </a:xfrm>
        </p:spPr>
        <p:txBody>
          <a:bodyPr>
            <a:normAutofit fontScale="90000"/>
          </a:bodyPr>
          <a:lstStyle/>
          <a:p>
            <a:r>
              <a:rPr lang="es-MX" b="1" dirty="0" smtClean="0">
                <a:solidFill>
                  <a:schemeClr val="tx2">
                    <a:lumMod val="60000"/>
                    <a:lumOff val="40000"/>
                  </a:schemeClr>
                </a:solidFill>
              </a:rPr>
              <a:t/>
            </a:r>
            <a:br>
              <a:rPr lang="es-MX" b="1" dirty="0" smtClean="0">
                <a:solidFill>
                  <a:schemeClr val="tx2">
                    <a:lumMod val="60000"/>
                    <a:lumOff val="40000"/>
                  </a:schemeClr>
                </a:solidFill>
              </a:rPr>
            </a:br>
            <a:r>
              <a:rPr lang="es-MX" b="1" dirty="0" smtClean="0">
                <a:solidFill>
                  <a:schemeClr val="tx2">
                    <a:lumMod val="60000"/>
                    <a:lumOff val="40000"/>
                  </a:schemeClr>
                </a:solidFill>
              </a:rPr>
              <a:t>Artículo </a:t>
            </a:r>
            <a:r>
              <a:rPr lang="es-MX" b="1" dirty="0">
                <a:solidFill>
                  <a:schemeClr val="tx2">
                    <a:lumMod val="60000"/>
                    <a:lumOff val="40000"/>
                  </a:schemeClr>
                </a:solidFill>
              </a:rPr>
              <a:t>No. 5</a:t>
            </a:r>
            <a:r>
              <a:rPr lang="es-MX" b="1" dirty="0" smtClean="0">
                <a:solidFill>
                  <a:schemeClr val="tx2">
                    <a:lumMod val="60000"/>
                    <a:lumOff val="40000"/>
                  </a:schemeClr>
                </a:solidFill>
              </a:rPr>
              <a:t>, </a:t>
            </a:r>
            <a:r>
              <a:rPr lang="es-MX" b="1" dirty="0">
                <a:solidFill>
                  <a:schemeClr val="tx2">
                    <a:lumMod val="60000"/>
                    <a:lumOff val="40000"/>
                  </a:schemeClr>
                </a:solidFill>
              </a:rPr>
              <a:t>de la </a:t>
            </a:r>
            <a:r>
              <a:rPr lang="es-MX" b="1" dirty="0" smtClean="0">
                <a:solidFill>
                  <a:schemeClr val="tx2">
                    <a:lumMod val="60000"/>
                    <a:lumOff val="40000"/>
                  </a:schemeClr>
                </a:solidFill>
              </a:rPr>
              <a:t>IMM</a:t>
            </a:r>
            <a:r>
              <a:rPr lang="es-MX" b="1" dirty="0" smtClean="0">
                <a:solidFill>
                  <a:schemeClr val="tx2">
                    <a:lumMod val="60000"/>
                    <a:lumOff val="40000"/>
                  </a:schemeClr>
                </a:solidFill>
              </a:rPr>
              <a:t/>
            </a:r>
            <a:br>
              <a:rPr lang="es-MX" b="1" dirty="0" smtClean="0">
                <a:solidFill>
                  <a:schemeClr val="tx2">
                    <a:lumMod val="60000"/>
                    <a:lumOff val="40000"/>
                  </a:schemeClr>
                </a:solidFill>
              </a:rPr>
            </a:br>
            <a:r>
              <a:rPr lang="es-MX" b="1" dirty="0" smtClean="0">
                <a:solidFill>
                  <a:schemeClr val="tx2">
                    <a:lumMod val="60000"/>
                    <a:lumOff val="40000"/>
                  </a:schemeClr>
                </a:solidFill>
              </a:rPr>
              <a:t/>
            </a:r>
            <a:br>
              <a:rPr lang="es-MX" b="1" dirty="0" smtClean="0">
                <a:solidFill>
                  <a:schemeClr val="tx2">
                    <a:lumMod val="60000"/>
                    <a:lumOff val="40000"/>
                  </a:schemeClr>
                </a:solidFill>
              </a:rPr>
            </a:br>
            <a:r>
              <a:rPr lang="es-MX" sz="3100" b="1" dirty="0" smtClean="0">
                <a:solidFill>
                  <a:schemeClr val="tx2">
                    <a:lumMod val="60000"/>
                    <a:lumOff val="40000"/>
                  </a:schemeClr>
                </a:solidFill>
              </a:rPr>
              <a:t>De </a:t>
            </a:r>
            <a:r>
              <a:rPr lang="es-MX" sz="3100" b="1" dirty="0">
                <a:solidFill>
                  <a:schemeClr val="tx2">
                    <a:lumMod val="60000"/>
                    <a:lumOff val="40000"/>
                  </a:schemeClr>
                </a:solidFill>
              </a:rPr>
              <a:t>la suficiencia de las Sagradas Escrituras para la Salvación.</a:t>
            </a:r>
            <a:br>
              <a:rPr lang="es-MX" sz="3100" b="1" dirty="0">
                <a:solidFill>
                  <a:schemeClr val="tx2">
                    <a:lumMod val="60000"/>
                    <a:lumOff val="40000"/>
                  </a:schemeClr>
                </a:solidFill>
              </a:rPr>
            </a:br>
            <a:r>
              <a:rPr lang="es-MX" sz="2700" b="1" dirty="0">
                <a:solidFill>
                  <a:srgbClr val="FF0000"/>
                </a:solidFill>
              </a:rPr>
              <a:t>“Las Sagradas Escrituras contienen todas las cosas necesarias para la salvación, de manera que no se debe exigir que ningún hombre reciba por artículo de fe, ni considere que es requisito necesario para la salvación nada que en ella no se lea, o que no se pueda probar con ellas. Con el nombre de las Sagradas Escrituras entendemos que se trata de aquellos libros del Antiguo y del Nuevo Testamento de cuya autoridad nunca hubo duda en la Iglesia</a:t>
            </a:r>
            <a:r>
              <a:rPr lang="es-MX" sz="2700" b="1" dirty="0" smtClean="0">
                <a:solidFill>
                  <a:srgbClr val="FF0000"/>
                </a:solidFill>
              </a:rPr>
              <a:t>.</a:t>
            </a:r>
            <a:r>
              <a:rPr lang="es-MX" b="1" dirty="0"/>
              <a:t/>
            </a:r>
            <a:br>
              <a:rPr lang="es-MX" b="1" dirty="0"/>
            </a:br>
            <a:r>
              <a:rPr lang="es-MX" sz="2800" b="1" dirty="0" smtClean="0"/>
              <a:t>La Biblia sola es la autoridad, y José Smith no es reconocido como profeta.</a:t>
            </a:r>
            <a:endParaRPr lang="es-MX" sz="2800" b="1" dirty="0"/>
          </a:p>
        </p:txBody>
      </p:sp>
    </p:spTree>
    <p:extLst>
      <p:ext uri="{BB962C8B-B14F-4D97-AF65-F5344CB8AC3E}">
        <p14:creationId xmlns:p14="http://schemas.microsoft.com/office/powerpoint/2010/main" val="15523024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b="1" dirty="0" smtClean="0">
                <a:solidFill>
                  <a:srgbClr val="FF0000"/>
                </a:solidFill>
              </a:rPr>
              <a:t>Jesucristo visita las américas</a:t>
            </a:r>
            <a:r>
              <a:rPr lang="es-MX" b="1" dirty="0" smtClean="0"/>
              <a:t/>
            </a:r>
            <a:br>
              <a:rPr lang="es-MX" b="1" dirty="0" smtClean="0"/>
            </a:br>
            <a:r>
              <a:rPr lang="es-MX" sz="3100" b="1" dirty="0" smtClean="0">
                <a:solidFill>
                  <a:schemeClr val="accent3">
                    <a:lumMod val="50000"/>
                  </a:schemeClr>
                </a:solidFill>
              </a:rPr>
              <a:t>Pintura de John Scott</a:t>
            </a:r>
            <a:endParaRPr lang="es-MX" sz="3100" b="1" dirty="0">
              <a:solidFill>
                <a:schemeClr val="accent3">
                  <a:lumMod val="50000"/>
                </a:schemeClr>
              </a:solidFill>
            </a:endParaRPr>
          </a:p>
        </p:txBody>
      </p:sp>
      <p:pic>
        <p:nvPicPr>
          <p:cNvPr id="4" name="3 Marcador de contenido"/>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8248" y="1628800"/>
            <a:ext cx="8575560" cy="4536504"/>
          </a:xfrm>
        </p:spPr>
      </p:pic>
    </p:spTree>
    <p:extLst>
      <p:ext uri="{BB962C8B-B14F-4D97-AF65-F5344CB8AC3E}">
        <p14:creationId xmlns:p14="http://schemas.microsoft.com/office/powerpoint/2010/main" val="35777827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034682"/>
          </a:xfrm>
        </p:spPr>
        <p:txBody>
          <a:bodyPr/>
          <a:lstStyle/>
          <a:p>
            <a:r>
              <a:rPr lang="es-MX" b="1" dirty="0" smtClean="0">
                <a:solidFill>
                  <a:srgbClr val="FF0000"/>
                </a:solidFill>
              </a:rPr>
              <a:t>SALVACION</a:t>
            </a:r>
            <a:r>
              <a:rPr lang="es-MX" b="1" dirty="0" smtClean="0"/>
              <a:t/>
            </a:r>
            <a:br>
              <a:rPr lang="es-MX" b="1" dirty="0" smtClean="0"/>
            </a:br>
            <a:r>
              <a:rPr lang="es-MX" b="1" dirty="0"/>
              <a:t/>
            </a:r>
            <a:br>
              <a:rPr lang="es-MX" b="1" dirty="0"/>
            </a:br>
            <a:r>
              <a:rPr lang="es-MX" sz="2800" b="1" i="1" dirty="0" smtClean="0">
                <a:solidFill>
                  <a:schemeClr val="tx2">
                    <a:lumMod val="50000"/>
                  </a:schemeClr>
                </a:solidFill>
              </a:rPr>
              <a:t>Mormonismo</a:t>
            </a:r>
            <a:r>
              <a:rPr lang="es-MX" sz="2800" b="1" dirty="0" smtClean="0">
                <a:solidFill>
                  <a:schemeClr val="tx2">
                    <a:lumMod val="50000"/>
                  </a:schemeClr>
                </a:solidFill>
              </a:rPr>
              <a:t>: Cristo se sobrepuso a la muerte física y garantiza la resurrección física a toda la humanidad. Pero la muerte espiritual solo puede ser evitada por la obediencia individual de los mandamientos de Dios… El perdón de pecados requiere del bautismo por un sacerdote Mormón aprobado. </a:t>
            </a:r>
            <a:br>
              <a:rPr lang="es-MX" sz="2800" b="1" dirty="0" smtClean="0">
                <a:solidFill>
                  <a:schemeClr val="tx2">
                    <a:lumMod val="50000"/>
                  </a:schemeClr>
                </a:solidFill>
              </a:rPr>
            </a:br>
            <a:r>
              <a:rPr lang="es-MX" sz="2800" b="1" dirty="0" smtClean="0">
                <a:solidFill>
                  <a:schemeClr val="tx2">
                    <a:lumMod val="50000"/>
                  </a:schemeClr>
                </a:solidFill>
              </a:rPr>
              <a:t>La práctica del bautismo a los muertos es una extensión de esta creencia, en la que los mormones son bautizados en poder por aquellos que han muerto sin el bautismo apropiado.</a:t>
            </a:r>
            <a:endParaRPr lang="es-MX" sz="2800" b="1" dirty="0">
              <a:solidFill>
                <a:schemeClr val="tx2">
                  <a:lumMod val="50000"/>
                </a:schemeClr>
              </a:solidFill>
            </a:endParaRPr>
          </a:p>
        </p:txBody>
      </p:sp>
    </p:spTree>
    <p:extLst>
      <p:ext uri="{BB962C8B-B14F-4D97-AF65-F5344CB8AC3E}">
        <p14:creationId xmlns:p14="http://schemas.microsoft.com/office/powerpoint/2010/main" val="11571943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034682"/>
          </a:xfrm>
        </p:spPr>
        <p:txBody>
          <a:bodyPr>
            <a:normAutofit fontScale="90000"/>
          </a:bodyPr>
          <a:lstStyle/>
          <a:p>
            <a:r>
              <a:rPr lang="es-MX" b="1" dirty="0" smtClean="0">
                <a:solidFill>
                  <a:schemeClr val="tx2"/>
                </a:solidFill>
              </a:rPr>
              <a:t>Artículos No. 7 y 9, </a:t>
            </a:r>
            <a:r>
              <a:rPr lang="es-MX" b="1" dirty="0">
                <a:solidFill>
                  <a:schemeClr val="tx2"/>
                </a:solidFill>
              </a:rPr>
              <a:t>de la </a:t>
            </a:r>
            <a:r>
              <a:rPr lang="es-MX" b="1" dirty="0">
                <a:solidFill>
                  <a:schemeClr val="tx2"/>
                </a:solidFill>
              </a:rPr>
              <a:t>IMM</a:t>
            </a:r>
            <a:br>
              <a:rPr lang="es-MX" b="1" dirty="0">
                <a:solidFill>
                  <a:schemeClr val="tx2"/>
                </a:solidFill>
              </a:rPr>
            </a:br>
            <a:r>
              <a:rPr lang="es-MX" b="1" dirty="0" smtClean="0">
                <a:solidFill>
                  <a:schemeClr val="tx2"/>
                </a:solidFill>
              </a:rPr>
              <a:t/>
            </a:r>
            <a:br>
              <a:rPr lang="es-MX" b="1" dirty="0" smtClean="0">
                <a:solidFill>
                  <a:schemeClr val="tx2"/>
                </a:solidFill>
              </a:rPr>
            </a:br>
            <a:r>
              <a:rPr lang="es-MX" sz="3100" b="1" dirty="0" smtClean="0">
                <a:solidFill>
                  <a:schemeClr val="tx2"/>
                </a:solidFill>
              </a:rPr>
              <a:t>Art.7.- Del </a:t>
            </a:r>
            <a:r>
              <a:rPr lang="es-MX" sz="3100" b="1" dirty="0">
                <a:solidFill>
                  <a:schemeClr val="tx2"/>
                </a:solidFill>
              </a:rPr>
              <a:t>pecado original o de </a:t>
            </a:r>
            <a:r>
              <a:rPr lang="es-MX" sz="3100" b="1" dirty="0" smtClean="0">
                <a:solidFill>
                  <a:schemeClr val="tx2"/>
                </a:solidFill>
              </a:rPr>
              <a:t>nacimiento</a:t>
            </a:r>
            <a:br>
              <a:rPr lang="es-MX" sz="3100" b="1" dirty="0" smtClean="0">
                <a:solidFill>
                  <a:schemeClr val="tx2"/>
                </a:solidFill>
              </a:rPr>
            </a:br>
            <a:r>
              <a:rPr lang="es-MX" sz="3100" b="1" dirty="0">
                <a:solidFill>
                  <a:schemeClr val="tx2"/>
                </a:solidFill>
              </a:rPr>
              <a:t/>
            </a:r>
            <a:br>
              <a:rPr lang="es-MX" sz="3100" b="1" dirty="0">
                <a:solidFill>
                  <a:schemeClr val="tx2"/>
                </a:solidFill>
              </a:rPr>
            </a:br>
            <a:r>
              <a:rPr lang="es-MX" sz="3100" b="1" dirty="0">
                <a:solidFill>
                  <a:srgbClr val="FF0000"/>
                </a:solidFill>
              </a:rPr>
              <a:t>“El pecado original o de nacimiento, no consiste (como falsamente aseveran los pelagianos*) en la imitación de Adán, sino que es la corrupción de la naturaleza de todo hombre, engendrado en el orden natural de la estipe de Adán; por lo cual el hombre está muy apartado de la rectitud original, y por propia naturaleza se inclina al mal, y eso continuamente”.</a:t>
            </a:r>
            <a:r>
              <a:rPr lang="es-MX" b="1" dirty="0">
                <a:solidFill>
                  <a:schemeClr val="tx2"/>
                </a:solidFill>
              </a:rPr>
              <a:t/>
            </a:r>
            <a:br>
              <a:rPr lang="es-MX" b="1" dirty="0">
                <a:solidFill>
                  <a:schemeClr val="tx2"/>
                </a:solidFill>
              </a:rPr>
            </a:br>
            <a:endParaRPr lang="es-MX" b="1" dirty="0">
              <a:solidFill>
                <a:schemeClr val="tx2"/>
              </a:solidFill>
            </a:endParaRPr>
          </a:p>
        </p:txBody>
      </p:sp>
    </p:spTree>
    <p:extLst>
      <p:ext uri="{BB962C8B-B14F-4D97-AF65-F5344CB8AC3E}">
        <p14:creationId xmlns:p14="http://schemas.microsoft.com/office/powerpoint/2010/main" val="23789557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178698"/>
          </a:xfrm>
        </p:spPr>
        <p:txBody>
          <a:bodyPr>
            <a:normAutofit fontScale="90000"/>
          </a:bodyPr>
          <a:lstStyle/>
          <a:p>
            <a:r>
              <a:rPr lang="es-MX" b="1" dirty="0" smtClean="0"/>
              <a:t>Art. 9 de la IMM</a:t>
            </a:r>
            <a:r>
              <a:rPr lang="es-MX" b="1" dirty="0"/>
              <a:t/>
            </a:r>
            <a:br>
              <a:rPr lang="es-MX" b="1" dirty="0"/>
            </a:br>
            <a:r>
              <a:rPr lang="es-MX" dirty="0" smtClean="0"/>
              <a:t/>
            </a:r>
            <a:br>
              <a:rPr lang="es-MX" dirty="0" smtClean="0"/>
            </a:br>
            <a:r>
              <a:rPr lang="es-MX" sz="3100" b="1" dirty="0" smtClean="0">
                <a:solidFill>
                  <a:srgbClr val="FF0000"/>
                </a:solidFill>
              </a:rPr>
              <a:t>De </a:t>
            </a:r>
            <a:r>
              <a:rPr lang="es-MX" sz="3100" b="1" dirty="0">
                <a:solidFill>
                  <a:srgbClr val="FF0000"/>
                </a:solidFill>
              </a:rPr>
              <a:t>la justificación del hombre</a:t>
            </a:r>
            <a:r>
              <a:rPr lang="es-MX" sz="3100" b="1" dirty="0" smtClean="0">
                <a:solidFill>
                  <a:srgbClr val="FF0000"/>
                </a:solidFill>
              </a:rPr>
              <a:t>.</a:t>
            </a:r>
            <a:br>
              <a:rPr lang="es-MX" sz="3100" b="1" dirty="0" smtClean="0">
                <a:solidFill>
                  <a:srgbClr val="FF0000"/>
                </a:solidFill>
              </a:rPr>
            </a:br>
            <a:r>
              <a:rPr lang="es-MX" sz="3100" b="1" dirty="0">
                <a:solidFill>
                  <a:srgbClr val="FF0000"/>
                </a:solidFill>
              </a:rPr>
              <a:t/>
            </a:r>
            <a:br>
              <a:rPr lang="es-MX" sz="3100" b="1" dirty="0">
                <a:solidFill>
                  <a:srgbClr val="FF0000"/>
                </a:solidFill>
              </a:rPr>
            </a:br>
            <a:r>
              <a:rPr lang="es-MX" sz="3100" b="1" dirty="0">
                <a:solidFill>
                  <a:srgbClr val="FF0000"/>
                </a:solidFill>
              </a:rPr>
              <a:t>“Somos tenidos por justos delante de Dios sólo por los méritos de nuestro Señor y Salvador Jesucristo, mediante la fe, y no por nuestras propias obras o por nuestro merecimiento. Por lo cual la doctrina de que somos justificados solamente por la fe es saludable, en grado sumo y conforta en gran manera”.</a:t>
            </a:r>
            <a:r>
              <a:rPr lang="es-MX" b="1" dirty="0">
                <a:solidFill>
                  <a:srgbClr val="FF0000"/>
                </a:solidFill>
              </a:rPr>
              <a:t/>
            </a:r>
            <a:br>
              <a:rPr lang="es-MX" b="1" dirty="0">
                <a:solidFill>
                  <a:srgbClr val="FF0000"/>
                </a:solidFill>
              </a:rPr>
            </a:br>
            <a:endParaRPr lang="es-MX" b="1" dirty="0">
              <a:solidFill>
                <a:srgbClr val="FF0000"/>
              </a:solidFill>
            </a:endParaRPr>
          </a:p>
        </p:txBody>
      </p:sp>
    </p:spTree>
    <p:extLst>
      <p:ext uri="{BB962C8B-B14F-4D97-AF65-F5344CB8AC3E}">
        <p14:creationId xmlns:p14="http://schemas.microsoft.com/office/powerpoint/2010/main" val="40607044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034682"/>
          </a:xfrm>
        </p:spPr>
        <p:txBody>
          <a:bodyPr/>
          <a:lstStyle/>
          <a:p>
            <a:r>
              <a:rPr lang="es-MX" b="1" dirty="0" smtClean="0">
                <a:solidFill>
                  <a:srgbClr val="FF0000"/>
                </a:solidFill>
              </a:rPr>
              <a:t>EL FUTURO</a:t>
            </a:r>
            <a:r>
              <a:rPr lang="es-MX" b="1" dirty="0" smtClean="0">
                <a:solidFill>
                  <a:schemeClr val="tx2"/>
                </a:solidFill>
              </a:rPr>
              <a:t/>
            </a:r>
            <a:br>
              <a:rPr lang="es-MX" b="1" dirty="0" smtClean="0">
                <a:solidFill>
                  <a:schemeClr val="tx2"/>
                </a:solidFill>
              </a:rPr>
            </a:br>
            <a:r>
              <a:rPr lang="es-MX" b="1" dirty="0" smtClean="0">
                <a:solidFill>
                  <a:schemeClr val="tx2"/>
                </a:solidFill>
              </a:rPr>
              <a:t/>
            </a:r>
            <a:br>
              <a:rPr lang="es-MX" b="1" dirty="0" smtClean="0">
                <a:solidFill>
                  <a:schemeClr val="tx2"/>
                </a:solidFill>
              </a:rPr>
            </a:br>
            <a:r>
              <a:rPr lang="es-MX" sz="2800" b="1" i="1" dirty="0" smtClean="0">
                <a:solidFill>
                  <a:schemeClr val="tx2">
                    <a:lumMod val="50000"/>
                  </a:schemeClr>
                </a:solidFill>
              </a:rPr>
              <a:t>Mormonismo</a:t>
            </a:r>
            <a:r>
              <a:rPr lang="es-MX" sz="2800" b="1" dirty="0" smtClean="0">
                <a:solidFill>
                  <a:schemeClr val="tx2">
                    <a:lumMod val="50000"/>
                  </a:schemeClr>
                </a:solidFill>
              </a:rPr>
              <a:t>: Aunque hay cierta forma de castigo (posiblemente temporal) para aquellos que son más perversos, Cristo los guiará en un reino que consiste en tres niveles para el fin del milenio: el reino celestial, el reino terrenal y el reino </a:t>
            </a:r>
            <a:r>
              <a:rPr lang="es-MX" sz="2800" b="1" dirty="0" err="1" smtClean="0">
                <a:solidFill>
                  <a:schemeClr val="tx2">
                    <a:lumMod val="50000"/>
                  </a:schemeClr>
                </a:solidFill>
              </a:rPr>
              <a:t>telestial</a:t>
            </a:r>
            <a:r>
              <a:rPr lang="es-MX" sz="2800" b="1" dirty="0" smtClean="0">
                <a:solidFill>
                  <a:schemeClr val="tx2">
                    <a:lumMod val="50000"/>
                  </a:schemeClr>
                </a:solidFill>
              </a:rPr>
              <a:t>. Es posible avanzar en estos reinos.</a:t>
            </a:r>
            <a:endParaRPr lang="es-MX" sz="2800" b="1" dirty="0">
              <a:solidFill>
                <a:schemeClr val="tx2">
                  <a:lumMod val="50000"/>
                </a:schemeClr>
              </a:solidFill>
            </a:endParaRPr>
          </a:p>
        </p:txBody>
      </p:sp>
    </p:spTree>
    <p:extLst>
      <p:ext uri="{BB962C8B-B14F-4D97-AF65-F5344CB8AC3E}">
        <p14:creationId xmlns:p14="http://schemas.microsoft.com/office/powerpoint/2010/main" val="7485563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034682"/>
          </a:xfrm>
        </p:spPr>
        <p:txBody>
          <a:bodyPr>
            <a:normAutofit fontScale="90000"/>
          </a:bodyPr>
          <a:lstStyle/>
          <a:p>
            <a:r>
              <a:rPr lang="es-MX" b="1" dirty="0">
                <a:solidFill>
                  <a:schemeClr val="accent1"/>
                </a:solidFill>
              </a:rPr>
              <a:t>Artículos No. </a:t>
            </a:r>
            <a:r>
              <a:rPr lang="es-MX" b="1" dirty="0" smtClean="0">
                <a:solidFill>
                  <a:schemeClr val="accent1"/>
                </a:solidFill>
              </a:rPr>
              <a:t>3 </a:t>
            </a:r>
            <a:r>
              <a:rPr lang="es-MX" b="1" dirty="0">
                <a:solidFill>
                  <a:schemeClr val="accent1"/>
                </a:solidFill>
              </a:rPr>
              <a:t>y </a:t>
            </a:r>
            <a:r>
              <a:rPr lang="es-MX" b="1" dirty="0" smtClean="0">
                <a:solidFill>
                  <a:schemeClr val="accent1"/>
                </a:solidFill>
              </a:rPr>
              <a:t>7, </a:t>
            </a:r>
            <a:r>
              <a:rPr lang="es-MX" b="1" dirty="0">
                <a:solidFill>
                  <a:schemeClr val="accent1"/>
                </a:solidFill>
              </a:rPr>
              <a:t>de la </a:t>
            </a:r>
            <a:r>
              <a:rPr lang="es-MX" b="1" dirty="0">
                <a:solidFill>
                  <a:schemeClr val="accent1"/>
                </a:solidFill>
              </a:rPr>
              <a:t>IMM</a:t>
            </a:r>
            <a:br>
              <a:rPr lang="es-MX" b="1" dirty="0">
                <a:solidFill>
                  <a:schemeClr val="accent1"/>
                </a:solidFill>
              </a:rPr>
            </a:br>
            <a:r>
              <a:rPr lang="es-MX" b="1" dirty="0" smtClean="0">
                <a:solidFill>
                  <a:schemeClr val="accent1"/>
                </a:solidFill>
              </a:rPr>
              <a:t/>
            </a:r>
            <a:br>
              <a:rPr lang="es-MX" b="1" dirty="0" smtClean="0">
                <a:solidFill>
                  <a:schemeClr val="accent1"/>
                </a:solidFill>
              </a:rPr>
            </a:br>
            <a:r>
              <a:rPr lang="es-MX" sz="3100" b="1" dirty="0" smtClean="0">
                <a:solidFill>
                  <a:schemeClr val="accent1"/>
                </a:solidFill>
              </a:rPr>
              <a:t>Art. 3.- </a:t>
            </a:r>
            <a:r>
              <a:rPr lang="es-MX" sz="3600" b="1" dirty="0" smtClean="0">
                <a:solidFill>
                  <a:srgbClr val="FF0000"/>
                </a:solidFill>
              </a:rPr>
              <a:t>De </a:t>
            </a:r>
            <a:r>
              <a:rPr lang="es-MX" sz="3600" b="1" dirty="0">
                <a:solidFill>
                  <a:srgbClr val="FF0000"/>
                </a:solidFill>
              </a:rPr>
              <a:t>la Resurrección de Cristo.</a:t>
            </a:r>
            <a:br>
              <a:rPr lang="es-MX" sz="3600" b="1" dirty="0">
                <a:solidFill>
                  <a:srgbClr val="FF0000"/>
                </a:solidFill>
              </a:rPr>
            </a:br>
            <a:r>
              <a:rPr lang="es-MX" sz="3600" b="1" dirty="0" smtClean="0">
                <a:solidFill>
                  <a:schemeClr val="accent1"/>
                </a:solidFill>
              </a:rPr>
              <a:t/>
            </a:r>
            <a:br>
              <a:rPr lang="es-MX" sz="3600" b="1" dirty="0" smtClean="0">
                <a:solidFill>
                  <a:schemeClr val="accent1"/>
                </a:solidFill>
              </a:rPr>
            </a:br>
            <a:r>
              <a:rPr lang="es-MX" sz="3600" b="1" dirty="0" smtClean="0">
                <a:solidFill>
                  <a:srgbClr val="FF0000"/>
                </a:solidFill>
              </a:rPr>
              <a:t>“</a:t>
            </a:r>
            <a:r>
              <a:rPr lang="es-MX" sz="3600" b="1" dirty="0">
                <a:solidFill>
                  <a:srgbClr val="FF0000"/>
                </a:solidFill>
              </a:rPr>
              <a:t>Cristo verdaderamente resucitó de los muertos, y volvió a tomar su cuerpo con todo lo perteneciente a la perfección de la naturaleza humana, con el cual subió al cielo, y ahí esta sentado hasta que vuelva para juzgar a todos los hombres en el día postrero”.</a:t>
            </a:r>
            <a:br>
              <a:rPr lang="es-MX" sz="3600" b="1" dirty="0">
                <a:solidFill>
                  <a:srgbClr val="FF0000"/>
                </a:solidFill>
              </a:rPr>
            </a:br>
            <a:r>
              <a:rPr lang="es-MX" b="1" dirty="0" smtClean="0">
                <a:solidFill>
                  <a:schemeClr val="accent1"/>
                </a:solidFill>
              </a:rPr>
              <a:t/>
            </a:r>
            <a:br>
              <a:rPr lang="es-MX" b="1" dirty="0" smtClean="0">
                <a:solidFill>
                  <a:schemeClr val="accent1"/>
                </a:solidFill>
              </a:rPr>
            </a:br>
            <a:endParaRPr lang="es-MX" b="1" dirty="0">
              <a:solidFill>
                <a:schemeClr val="accent1"/>
              </a:solidFill>
            </a:endParaRPr>
          </a:p>
        </p:txBody>
      </p:sp>
    </p:spTree>
    <p:extLst>
      <p:ext uri="{BB962C8B-B14F-4D97-AF65-F5344CB8AC3E}">
        <p14:creationId xmlns:p14="http://schemas.microsoft.com/office/powerpoint/2010/main" val="16354724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5242594"/>
          </a:xfrm>
        </p:spPr>
        <p:txBody>
          <a:bodyPr>
            <a:normAutofit fontScale="90000"/>
          </a:bodyPr>
          <a:lstStyle/>
          <a:p>
            <a:r>
              <a:rPr lang="es-MX" b="1" dirty="0" smtClean="0">
                <a:solidFill>
                  <a:srgbClr val="7030A0"/>
                </a:solidFill>
              </a:rPr>
              <a:t>Disensión</a:t>
            </a:r>
            <a:r>
              <a:rPr lang="es-MX" dirty="0" smtClean="0"/>
              <a:t/>
            </a:r>
            <a:br>
              <a:rPr lang="es-MX" dirty="0" smtClean="0"/>
            </a:br>
            <a:r>
              <a:rPr lang="es-MX" dirty="0" smtClean="0"/>
              <a:t/>
            </a:r>
            <a:br>
              <a:rPr lang="es-MX" dirty="0" smtClean="0"/>
            </a:br>
            <a:r>
              <a:rPr lang="es-MX" sz="3200" b="1" dirty="0" smtClean="0">
                <a:solidFill>
                  <a:srgbClr val="FF0000"/>
                </a:solidFill>
              </a:rPr>
              <a:t>A finales de la década de 1830, William </a:t>
            </a:r>
            <a:r>
              <a:rPr lang="es-MX" sz="3200" b="1" dirty="0" err="1" smtClean="0">
                <a:solidFill>
                  <a:srgbClr val="FF0000"/>
                </a:solidFill>
              </a:rPr>
              <a:t>Law</a:t>
            </a:r>
            <a:r>
              <a:rPr lang="es-MX" sz="3200" b="1" dirty="0" smtClean="0">
                <a:solidFill>
                  <a:srgbClr val="FF0000"/>
                </a:solidFill>
              </a:rPr>
              <a:t> y otros Santos de los </a:t>
            </a:r>
            <a:r>
              <a:rPr lang="es-MX" sz="3200" b="1" dirty="0">
                <a:solidFill>
                  <a:srgbClr val="FF0000"/>
                </a:solidFill>
              </a:rPr>
              <a:t>Ú</a:t>
            </a:r>
            <a:r>
              <a:rPr lang="es-MX" sz="3200" b="1" dirty="0" smtClean="0">
                <a:solidFill>
                  <a:srgbClr val="FF0000"/>
                </a:solidFill>
              </a:rPr>
              <a:t>ltimos Días en puestos de liderazgo, acusaron a Smith de ser un falso profeta, dando como resultado una disensión en la iglesia.</a:t>
            </a:r>
            <a:br>
              <a:rPr lang="es-MX" sz="3200" b="1" dirty="0" smtClean="0">
                <a:solidFill>
                  <a:srgbClr val="FF0000"/>
                </a:solidFill>
              </a:rPr>
            </a:br>
            <a:r>
              <a:rPr lang="es-MX" sz="3200" b="1" dirty="0" smtClean="0">
                <a:solidFill>
                  <a:srgbClr val="FF0000"/>
                </a:solidFill>
              </a:rPr>
              <a:t>Después del asesinato de Smith a manos de un populacho en </a:t>
            </a:r>
            <a:r>
              <a:rPr lang="es-MX" sz="3200" b="1" dirty="0" err="1" smtClean="0">
                <a:solidFill>
                  <a:srgbClr val="FF0000"/>
                </a:solidFill>
              </a:rPr>
              <a:t>Carthage</a:t>
            </a:r>
            <a:r>
              <a:rPr lang="es-MX" sz="3200" b="1" dirty="0" smtClean="0">
                <a:solidFill>
                  <a:srgbClr val="FF0000"/>
                </a:solidFill>
              </a:rPr>
              <a:t>, </a:t>
            </a:r>
            <a:r>
              <a:rPr lang="es-MX" sz="3200" b="1" dirty="0" err="1" smtClean="0">
                <a:solidFill>
                  <a:srgbClr val="FF0000"/>
                </a:solidFill>
              </a:rPr>
              <a:t>Ills</a:t>
            </a:r>
            <a:r>
              <a:rPr lang="es-MX" sz="3200" b="1" dirty="0" smtClean="0">
                <a:solidFill>
                  <a:srgbClr val="FF0000"/>
                </a:solidFill>
              </a:rPr>
              <a:t>., </a:t>
            </a:r>
            <a:r>
              <a:rPr lang="es-MX" sz="3200" b="1" dirty="0">
                <a:solidFill>
                  <a:srgbClr val="FF0000"/>
                </a:solidFill>
              </a:rPr>
              <a:t>a</a:t>
            </a:r>
            <a:r>
              <a:rPr lang="es-MX" sz="3200" b="1" dirty="0" smtClean="0">
                <a:solidFill>
                  <a:srgbClr val="FF0000"/>
                </a:solidFill>
              </a:rPr>
              <a:t>lgunos miembros con prominencia en la iglesia sostenían ser el sucesor legítimo de Smith, dando como resultado una crisis de sucesión.</a:t>
            </a:r>
            <a:endParaRPr lang="es-MX" sz="3200" b="1" dirty="0">
              <a:solidFill>
                <a:srgbClr val="FF0000"/>
              </a:solidFill>
            </a:endParaRPr>
          </a:p>
        </p:txBody>
      </p:sp>
    </p:spTree>
    <p:extLst>
      <p:ext uri="{BB962C8B-B14F-4D97-AF65-F5344CB8AC3E}">
        <p14:creationId xmlns:p14="http://schemas.microsoft.com/office/powerpoint/2010/main" val="31038339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1560" y="332656"/>
            <a:ext cx="8229600" cy="6034682"/>
          </a:xfrm>
        </p:spPr>
        <p:txBody>
          <a:bodyPr>
            <a:normAutofit fontScale="90000"/>
          </a:bodyPr>
          <a:lstStyle/>
          <a:p>
            <a:r>
              <a:rPr lang="es-MX" b="1" dirty="0" smtClean="0">
                <a:solidFill>
                  <a:srgbClr val="92D050"/>
                </a:solidFill>
              </a:rPr>
              <a:t>Los SUD tienen la libertad de decir lo que creen, nosotros, como cristianos, tenemos la responsabilidad de responderles. </a:t>
            </a:r>
            <a:br>
              <a:rPr lang="es-MX" b="1" dirty="0" smtClean="0">
                <a:solidFill>
                  <a:srgbClr val="92D050"/>
                </a:solidFill>
              </a:rPr>
            </a:br>
            <a:r>
              <a:rPr lang="es-MX" b="1" dirty="0" smtClean="0">
                <a:solidFill>
                  <a:schemeClr val="tx2">
                    <a:lumMod val="75000"/>
                  </a:schemeClr>
                </a:solidFill>
              </a:rPr>
              <a:t>La Biblia ordena </a:t>
            </a:r>
            <a:r>
              <a:rPr lang="es-MX" b="1" dirty="0" smtClean="0">
                <a:solidFill>
                  <a:schemeClr val="accent3">
                    <a:lumMod val="50000"/>
                  </a:schemeClr>
                </a:solidFill>
              </a:rPr>
              <a:t>estar </a:t>
            </a:r>
            <a:r>
              <a:rPr lang="es-MX" b="1" i="1" dirty="0" smtClean="0">
                <a:solidFill>
                  <a:schemeClr val="accent3">
                    <a:lumMod val="50000"/>
                  </a:schemeClr>
                </a:solidFill>
              </a:rPr>
              <a:t>“siempre preparados para presentar defensa con mansedumbre y reverencia ante todo el que os demande razón de la esperanza que hay en vosotros”</a:t>
            </a:r>
            <a:br>
              <a:rPr lang="es-MX" b="1" i="1" dirty="0" smtClean="0">
                <a:solidFill>
                  <a:schemeClr val="accent3">
                    <a:lumMod val="50000"/>
                  </a:schemeClr>
                </a:solidFill>
              </a:rPr>
            </a:br>
            <a:r>
              <a:rPr lang="es-MX" dirty="0" smtClean="0"/>
              <a:t>(1 Pedro 3:15)</a:t>
            </a:r>
            <a:endParaRPr lang="es-MX" dirty="0"/>
          </a:p>
        </p:txBody>
      </p:sp>
    </p:spTree>
    <p:extLst>
      <p:ext uri="{BB962C8B-B14F-4D97-AF65-F5344CB8AC3E}">
        <p14:creationId xmlns:p14="http://schemas.microsoft.com/office/powerpoint/2010/main" val="375517146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542</TotalTime>
  <Words>793</Words>
  <Application>Microsoft Office PowerPoint</Application>
  <PresentationFormat>Presentación en pantalla (4:3)</PresentationFormat>
  <Paragraphs>157</Paragraphs>
  <Slides>59</Slides>
  <Notes>59</Notes>
  <HiddenSlides>0</HiddenSlides>
  <MMClips>0</MMClips>
  <ScaleCrop>false</ScaleCrop>
  <HeadingPairs>
    <vt:vector size="4" baseType="variant">
      <vt:variant>
        <vt:lpstr>Tema</vt:lpstr>
      </vt:variant>
      <vt:variant>
        <vt:i4>1</vt:i4>
      </vt:variant>
      <vt:variant>
        <vt:lpstr>Títulos de diapositiva</vt:lpstr>
      </vt:variant>
      <vt:variant>
        <vt:i4>59</vt:i4>
      </vt:variant>
    </vt:vector>
  </HeadingPairs>
  <TitlesOfParts>
    <vt:vector size="60" baseType="lpstr">
      <vt:lpstr>Tema de Office</vt:lpstr>
      <vt:lpstr>Mormonismo</vt:lpstr>
      <vt:lpstr>La palabra SECTA  - conjunto de seguidores de una ideología doctrinaria  - sociedad secreta, especialmente política  - doctrina, confesión religiosa –  - (Relig) grupo disidente minoritario en las religiones o iglesias constituidas</vt:lpstr>
      <vt:lpstr>Cristianismo  Dentro del cristianismo no somos una secta por que éste fue constituido “hasta lo último de la tierra”. Como denominación evangélica sí somos una secta, porque formamos parte de un grupo disidente minoritario en el planeta tierra. (7000 mill comparado con 70 mill =&gt; 1%)</vt:lpstr>
      <vt:lpstr>Autoría</vt:lpstr>
      <vt:lpstr>Los cristianos no estamos atacando a otras religiones no cristianas, a las religiones seculares ni a las del ocultismo –son ellas las que han atacado al cristianismo. Presentamos nuestra Verdad para combatir las desviaciones que esos grupos desean imponer como doctrinas históricas del cristianismo.</vt:lpstr>
      <vt:lpstr>La actitud correcta  “Vivimos en una sociedad donde la gente tiene libertad para seguir las creencias religiosas que prefiera. Sin embargo, cuando algunos individuos o grupos, proclaman públicamente que ellos son la verdadera obra de Dios, y que el cristianismo ortodoxo que ha existido a través de los siglos esta equivocado, pensamos que debemos responder a sus provocaciones.</vt:lpstr>
      <vt:lpstr>El Señor Jesucristo Pintura de Heinrich Hofmann</vt:lpstr>
      <vt:lpstr>Introducción - Los mismos mormones, algunas veces, reconocen que la Iglesia Mormona es diferente de las otras iglesias que dicen ser cristianas. - Aunque el Mormonismo dice muchas cosas que las otras iglesias dicen, una discusión más detallada usualmente revela que detrás de las palabras son totalmente diferentes al Cristianismo ortodoxo. - A pesar de que los mormones muestran un trato admirable en su vida personal y familiar, las posiciones doctrinales de la iglesia misma no pueden armonizar con la enseñanza de la Biblia.</vt:lpstr>
      <vt:lpstr>Un claro ejemplo de esa clase de acusaciones lo encontramos en los escritos de la Iglesia de Jesucristo de los Santos de los Últimos Días (SUD), mejor conocidos como mormones:  “Toda persona inteligente debajo de los cielos que, una vez informada, no reconozca que José Smith, hijo, es un profeta de Dios, está en las tinieblas y se opone a nosotros, como a Jesús y a su reino sobre la tierra. ¿Qué sabe el mundo cristiano acerca de Dios? Nada… porque, en lo que respecta a las cosas de Dios, son los necios más necios de todos; no conocen a Dios ni las cosas de Dios” (Journal of Discourses 8:223)</vt:lpstr>
      <vt:lpstr>La iglesia de los mormones enseña que el cristianismo se mantuvo en la apostasía durante 18 siglos, hasta que Dios le reveló una nueva verdad a José Smith, hijo, y de esta forma restauró el verdadero evangelio, que se había perdido.   En la actualidad, la iglesia de los mormones tiene sus profetas vivientes que reciben revelación de Dios y le presentan continuamente “nuevas” verdades al mundo.</vt:lpstr>
      <vt:lpstr>Antecedentes  Fundador: Joseph Smith Nació el 23 de diciembre de 1805 en Sharon, Vermont, EUA. La mayoría de los miembros de la familia se unieron a la iglesia Presbiteriana, pero él no. Decía que la contienda entre denominaciones hacía que él dudara.</vt:lpstr>
      <vt:lpstr>Resumen de la historia del Mormonismo  Alrededor del año 600 a. C. como Jerusalén estaba a punto de caer en manos de los babilonios, el Señor dirigió a un profeta llamado Lehi y a su familia para que estuvieran a salvo en América. Ellos eran israelitas y llevaron escrituras con ellos; sus profetas añadieron más de sus enseñanzas y de la historia, y los preparó para recibir a Cristo cuando El viniera a ministrar en la tierra. Se les mostró señales de Su nacimiento y muerte. Después de su resurrección, Cristo visitó a estas personas y organizó Su iglesia. </vt:lpstr>
      <vt:lpstr>Lehi halla la Lihona Pintura de Arnold Froberg</vt:lpstr>
      <vt:lpstr>Su registro de las escrituras fue compilado y resumido especialmente para los que vivimos en los últimos días antes de la segunda venida de Cristo.  El antiguo profeta que hizo esto se llamaba Mormón y el registro de las Escrituras es llamado el Libro de Mormón.  De aquí nace el apodo: la Iglesia Mormona.  El Libro de Mormón es un segundo testigo de Cristo y apoya y defiende la Santa Biblia como la palabra de Dios</vt:lpstr>
      <vt:lpstr>Pintura de Tom Lovell </vt:lpstr>
      <vt:lpstr> Primera Visión  Joseph dice que tuvo dos visiones. La primera, en 1820, que se convirtió en la base para la fundación de la iglesia de los mormones. En ese año hubo un avivamiento religioso en Palmira, Nueva York, unos luchaban a favor de los metodistas, otros a favor de los presbiterianos y otros a favor de los bautistas. A el se le dijo que no debería unirse a ninguna</vt:lpstr>
      <vt:lpstr>Segunda visión  En Septiembre de 1823; “un personaje indescriptiblemente glorioso”, que se llamaba Moroni le dijo que Dios tenía una obra para el, y que su nombre sería tenido por bien o por mal entre todas las naciones, tribus y lenguas. </vt:lpstr>
      <vt:lpstr>Afirmaciones del mormonismo  Ellos son la restauración de la verdadera iglesia establecida por Jesucristo. No es una iglesia protestante ni católica, sino que se considera la única verdadera. “De no haber sido por Joseph Smith y la restauración, no habría salvación fuera de la IJSUD”</vt:lpstr>
      <vt:lpstr> Contesta el Dr. Walter Martin: (teólogo)   “¡Con una “revelación especial”, la iglesia de los mormones espera que aquellos a los que quiere convertir acepten el testimonio de un muchacho de 15 años de edad, carente de todo apoyo, según el cual nadie jamás predicó el evangelio de Jesucristo desde que terminó la era apostólica hasta que comenzó “la restauración” en 1820 con Joseph Smith, hijo!  </vt:lpstr>
      <vt:lpstr>… Se nos pide que creamos que los Padres de la Iglesia de los cinco primeros siglos no proclamaron el verdadero evangelio;  ¡que Orígenes, Justino, Irineo, Jerónimo, Eusebio, Atanasio, Juan Crisóstomo, y más tarde Tomás de Aquino, Huss, Lutero, Calvino, Zwinglio, Tyndale, Wycliffe, Knox, Wesley, Whitelfield y un vasto ejército de fieles siervos de Jesucristo, todos, fracasaron donde Joseph Smith habría de triunfar!</vt:lpstr>
      <vt:lpstr>… Con una sola afirmación de tipo dogmático, Joseph declaró equivocados a todos los demás, abominación a toda la teología cristiana y corrompidos a todos los que profesaban el cristianismo,  ¡y todo en el nombre de Dios!</vt:lpstr>
      <vt:lpstr>¡Qué extraño que esto se presente como el cristianismo restaurado, cuando Jesucristo prometió específicamente que “las puertas del Hades no prevalecerían contra la Iglesia” (Mateo 16:18).  En el mormonismo encontramos al mismo Dios contradiciendo esta declaración en una visión que tuvo Joseph Smith, 18 siglos más tarde”.</vt:lpstr>
      <vt:lpstr>El libro de Mormón</vt:lpstr>
      <vt:lpstr>Fuentes de autoridad  La iglesia de los mormones acepta como sagrados cuatro libros:  La Biblia El libro de Mormón Doctrinas y convenios, y  La Perla de gran precio</vt:lpstr>
      <vt:lpstr>La Biblia El artículo 8 de los Artículos de la Iglesia de los SUD dice:  “Creemos que la Biblia es la Palabra de Dios, siempre que esté traducida correctamente…” Afirman que es imposible conseguir una traducción correcta, debido a que la Iglesia Católica le ha quitado a la Palabra de Dios “muchas partes que son claras y sumamente preciosas, y también le ha quitado muchas de las alianzas del Señor. Todo esto han quitado, y todo lo han hecho para pervertir las rectas vías del Señor” (1 Nefi 13:26b, 27) </vt:lpstr>
      <vt:lpstr>El Libro de Mormón  También consideran inspirado el Libro de Mormón: “Creemos asimismo que el Libro de Mormón es la Palabra de Dios (Artículos de fe, sección 8).  El libro es un supuesto relato sobre los habitantes primitivos del continente americano, a quienes Cristo se apareció después de su resurrección.</vt:lpstr>
      <vt:lpstr>Primer libro de Nefi, pág.1 </vt:lpstr>
      <vt:lpstr>Edición 1992 </vt:lpstr>
      <vt:lpstr>Doctrinas y convenios  Este libro recoge 136 revelaciones en las cuales se presentan algunas de las doctrinas características de los mormones, como el bautismo por los muertos y el matrimonio celestial</vt:lpstr>
      <vt:lpstr>La perla de gran precio  Este libro contiene el libro de Moisés, el cual equivale en términos generales a los 6 primeros capítulos del Génesis, y el libro de Abraham, supuesta traducción de un papiro egipcio del que más tarde se demostró que era fraudulento</vt:lpstr>
      <vt:lpstr>… También contiene un extracto de la traducción que Joseph Smith hizo de la Biblia; un bosquejo de la historia de Joseph Smith, que es su autobiografía, y los artículos de fe.</vt:lpstr>
      <vt:lpstr>Los profetas vivientes  Ezra Taft Benson, presidente ya fallecido del Concilio de los 12 apóstoles, dijo en un discurso en la Universidad de Brigman Young, en 1980 acerca del profeta viviente (cabeza de la iglesia): “Es más vital para nosotros que las obras normativas”.</vt:lpstr>
      <vt:lpstr>… “Todo santo de los últimos días que critique, ya sea de manera activa o de cualquier otro modo, cualquier plan o doctrina que sostengan los profetas, videntes y reveladores de la iglesia, o se opongan a ellos, está cultivando el espíritu de apostasía… Lucifer… gana una gran victoria cuando logra que los miembros de la iglesia hablen en contra de sus líderes y piensen por su cuenta…</vt:lpstr>
      <vt:lpstr>… Cuando nuestros líderes hablan, ya no hay que seguir pensando. Cuando ellos proponen un plan, ese plan es el de Dios. Cuando señalan un camino, no hay otro camino seguro. Las instrucciones que den deben poner fin a las controversias”.</vt:lpstr>
      <vt:lpstr>   Pintura de Arnold Friberg </vt:lpstr>
      <vt:lpstr>¿Qué dice nuestra Biblia?  La Biblia se opone a la confianza que los mormones ponen en numerosas revelaciones contradictorias entre sí. Mientras que los distintos libros sagrados del mormonismo se contradicen entre sí, y contradicen a la Biblia, ésta nunca se contradice a sí misma, ni lo hace el Dios de la Biblia. En Hebreos 1:1-3 se nos dice de qué fuente procede nuestro conocimiento de Dios:</vt:lpstr>
      <vt:lpstr> 1:1 Dios, habiendo hablado muchas veces y de muchas maneras en otro tiempo a los padres por los profetas,  1:2 en estos postreros días nos ha hablado por el Hijo, a quien constituyó heredero de todo, y por quien asimismo hizo el universo;  1:3 el cual, siendo el resplandor de su gloria, y la imagen misma de su sustancia, y quien sustenta todas las cosas con la palabra de su poder, habiendo efectuado la purificación de nuestros pecados por medio de sí mismo, se sentó a la diestra de la Majestad en las alturas,  </vt:lpstr>
      <vt:lpstr>Todo mensaje que afirme proceder de Dios tiene que estar de acuerdo con el mensaje que trajo Jesucristo como cumplimiento del A. T. (Lucas 24:27)  La vida eterna procede de las obras y el don de Jesucristo; no de Joseph Smith, ni de Young o alguno otro de sus profetas (Juan 20:31)</vt:lpstr>
      <vt:lpstr>Proverbios 30:5 se nos advierte con respecto a los que tratan de añadir algo a la Palabra de Dios. Allí leemos:   “Toda palabra de Dios es limpia; él es escudo a los que en él esperan. No añadas a sus palabras, para que no te reprenda, y seas hallado mentiroso”</vt:lpstr>
      <vt:lpstr>Algunas fechas en su cronología A 1838, se produce la excomulgación de miembros y enfrentamientos donde mueren unos 40 mormones. Smith se rinde a las topas del gobierno y es sentenciado a muerte, pero ésta no se lleva a cabo. 1840, se congregan en Illinois y fundan una ciudad. Smith se nombra General en jefe de la Legión de Nauvoo, con 4 mil soldados a su cargo y es acusado de adulterio. 1842, es retenido por tentativa de muerte del Gobernados de Mississipi,  forma una guardia personal y comienza a simpatizar con la masonería. 1844, pretende la postulación a la presidencia de los EU. Sus hombres atacan la imprenta de un periódico que publica noticias en su contra. Son encarcelados y mueren cuando pueblerinos asaltan la cárcel. 1854, sufren inconvenientes por la poligamia. 1890, establecen el fin de la poligamia. </vt:lpstr>
      <vt:lpstr>Similitudes entre los SUD y la masonería  Ritos, intento de imponer un idioma, color del templo, vestiduras, apretón especial de manos, requisitos para ingresar, tipo de preguntas al solicitante, lavamiento y ungimiento, el uso de términos gentil y profano, el uso de un nuevo nombre, y otras.</vt:lpstr>
      <vt:lpstr>Alma bautiza en las aguas de Mormón Pintura de Arnold Friberg</vt:lpstr>
      <vt:lpstr>     Algunas palabras de su Glosario  Adán .- Dios. Considerado el dios de esta tierra. Esto, que fue enseñado por su 2º presidente, Brigham Young, ahora es rechazado por la ISUD. Bautismo por los muertos.- Como la Iglesia cree en el bautismo es necesario para la salvación, aún los muertos tienen que ser bautizados por poder, por lo que son representados por sus parientes vivos. Expiación.- La expiación de Jesucristo no es suficiente para limpiar todos los pecados. Algunos pecados tienen que ser expiados por el propio individuo. Lucifer.- Es el espíritu hermano de Jesús. Lucifer es la segunda criatura nacida de Dios, después de Jesús. Reino celestial.- El más alto de los tres cielos. Reino telestial.- La división más baja de la gloria (en el cielo), reservada para los que no creen en Cristo ni en el evangelio. Reino terrenal.- Grado secundario de gloria (en el cielo) reservado para los que, aunque sean honorables, no cumplieron con los requisitos necesarios para ser exaltados a la divinidad.  </vt:lpstr>
      <vt:lpstr>Pintura de Arnold Friberg </vt:lpstr>
      <vt:lpstr>Algunas diferencias que hay  DIOS  El mormonismo dice que Dios es el Ser Supremo del universo, pero no siempre ha tenido esa posición;  obtuvo gradualmente la divinidad viviendo una vida perfectamente recta.</vt:lpstr>
      <vt:lpstr>Artículos de religión de la IMM Art. No. 1.- DE LA FE EN LA SANTISIMA TRINIDAD  “Hay un solo Dios vivo y verdadero, el cual es eterno, sin cuerpo ni partes, e infinito en poder, sabiduría y bondad, creador y conservador de todas las cosas, así las visibles como las invisibles. Y en la unidad de esta deidad hay tres personas de una misma substancia, poder y eternidad, el Padre, el hijo y el Espíritu Santo”  </vt:lpstr>
      <vt:lpstr>JESUCRISTO  Mormonismo: Jesús y Satanás, como el resto de nosotros, eran espíritus hermanos e hijos de Dios antes de que al espíritu de Jesús le fuera dado un cuerpo por María en Belén.</vt:lpstr>
      <vt:lpstr>HOMBRE  Mormonismo: Todos los seres y espíritus, incluyendo a Jesús y Satanás, existieron como seres espirituales antes de nacer. El nacimiento físico les da cuerpos a estos espíritus y la oportunidad de elegir lo bueno o lo malo. Por lo tanto la vida presente es un período de prueba. La forma de vivir en esta vida determina el estatus que tendrán las personas en la vida después de la resurrección.  Si los hechos son satisfactorios y las obligaciones del templo cumplidas, el individuo se convierte en un dios y es considerado apto para procrear hijos espirituales y popular un mundo propio , tal como Adán y Eva lo hicieron.</vt:lpstr>
      <vt:lpstr>Artículo No. 2, de la IMM Del Verbo o Hijo de Dios, que fue hecho verdaderamente hombre.  El Hijo, que es el Verbo del Padre, verdadero y eterno Dios, y de una misma substancia con el Padre, tomó la naturaleza humana en el seno de la bienaventurada virgen; de manera que dos naturalezas enteras y perfectas, a saber, la divina y humana, se unieron en una sola persona, para jamás ser separadas; de lo cual es un solo Cristo, verdadero Dios y verdadero hombre, el cual verdaderamente padeció, fue crucificado, muerto y sepultado, para reconciliar a su padre con nosotros, y para ser sacrificio, no solamente por la culpa original, sino también por los pecados personales de los hombres. </vt:lpstr>
      <vt:lpstr>FUENTES DE AUTORIDAD  Mormonismo: Los SUD utilizan la Biblia y el libro de Mormón como autoridad principal, añadiendo Doctrina y Pactos y La Perla de Gran Precio. “Creemos que la Biblia es la palabra de Dios, siempre que esté traducida correctamente; también creemos que el Libro de Mormón es la palabra de Dios”  (Art. de Fe 8)</vt:lpstr>
      <vt:lpstr> Artículo No. 5, de la IMM  De la suficiencia de las Sagradas Escrituras para la Salvación. “Las Sagradas Escrituras contienen todas las cosas necesarias para la salvación, de manera que no se debe exigir que ningún hombre reciba por artículo de fe, ni considere que es requisito necesario para la salvación nada que en ella no se lea, o que no se pueda probar con ellas. Con el nombre de las Sagradas Escrituras entendemos que se trata de aquellos libros del Antiguo y del Nuevo Testamento de cuya autoridad nunca hubo duda en la Iglesia. La Biblia sola es la autoridad, y José Smith no es reconocido como profeta.</vt:lpstr>
      <vt:lpstr>Jesucristo visita las américas Pintura de John Scott</vt:lpstr>
      <vt:lpstr>SALVACION  Mormonismo: Cristo se sobrepuso a la muerte física y garantiza la resurrección física a toda la humanidad. Pero la muerte espiritual solo puede ser evitada por la obediencia individual de los mandamientos de Dios… El perdón de pecados requiere del bautismo por un sacerdote Mormón aprobado.  La práctica del bautismo a los muertos es una extensión de esta creencia, en la que los mormones son bautizados en poder por aquellos que han muerto sin el bautismo apropiado.</vt:lpstr>
      <vt:lpstr>Artículos No. 7 y 9, de la IMM  Art.7.- Del pecado original o de nacimiento  “El pecado original o de nacimiento, no consiste (como falsamente aseveran los pelagianos*) en la imitación de Adán, sino que es la corrupción de la naturaleza de todo hombre, engendrado en el orden natural de la estipe de Adán; por lo cual el hombre está muy apartado de la rectitud original, y por propia naturaleza se inclina al mal, y eso continuamente”. </vt:lpstr>
      <vt:lpstr>Art. 9 de la IMM  De la justificación del hombre.  “Somos tenidos por justos delante de Dios sólo por los méritos de nuestro Señor y Salvador Jesucristo, mediante la fe, y no por nuestras propias obras o por nuestro merecimiento. Por lo cual la doctrina de que somos justificados solamente por la fe es saludable, en grado sumo y conforta en gran manera”. </vt:lpstr>
      <vt:lpstr>EL FUTURO  Mormonismo: Aunque hay cierta forma de castigo (posiblemente temporal) para aquellos que son más perversos, Cristo los guiará en un reino que consiste en tres niveles para el fin del milenio: el reino celestial, el reino terrenal y el reino telestial. Es posible avanzar en estos reinos.</vt:lpstr>
      <vt:lpstr>Artículos No. 3 y 7, de la IMM  Art. 3.- De la Resurrección de Cristo.  “Cristo verdaderamente resucitó de los muertos, y volvió a tomar su cuerpo con todo lo perteneciente a la perfección de la naturaleza humana, con el cual subió al cielo, y ahí esta sentado hasta que vuelva para juzgar a todos los hombres en el día postrero”.  </vt:lpstr>
      <vt:lpstr>Disensión  A finales de la década de 1830, William Law y otros Santos de los Últimos Días en puestos de liderazgo, acusaron a Smith de ser un falso profeta, dando como resultado una disensión en la iglesia. Después del asesinato de Smith a manos de un populacho en Carthage, Ills., algunos miembros con prominencia en la iglesia sostenían ser el sucesor legítimo de Smith, dando como resultado una crisis de sucesión.</vt:lpstr>
      <vt:lpstr>Los SUD tienen la libertad de decir lo que creen, nosotros, como cristianos, tenemos la responsabilidad de responderles.  La Biblia ordena estar “siempre preparados para presentar defensa con mansedumbre y reverencia ante todo el que os demande razón de la esperanza que hay en vosotros” (1 Pedro 3:15)</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Mormonismo</dc:title>
  <dc:creator>usuario</dc:creator>
  <cp:lastModifiedBy>usuario</cp:lastModifiedBy>
  <cp:revision>78</cp:revision>
  <dcterms:created xsi:type="dcterms:W3CDTF">2012-09-09T14:22:39Z</dcterms:created>
  <dcterms:modified xsi:type="dcterms:W3CDTF">2012-09-10T21:07:09Z</dcterms:modified>
</cp:coreProperties>
</file>