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71" r:id="rId12"/>
    <p:sldId id="270" r:id="rId13"/>
    <p:sldId id="269" r:id="rId14"/>
    <p:sldId id="268" r:id="rId15"/>
    <p:sldId id="276" r:id="rId16"/>
    <p:sldId id="275" r:id="rId17"/>
    <p:sldId id="273" r:id="rId18"/>
    <p:sldId id="274" r:id="rId19"/>
    <p:sldId id="267" r:id="rId20"/>
    <p:sldId id="266" r:id="rId21"/>
    <p:sldId id="281" r:id="rId22"/>
    <p:sldId id="280" r:id="rId23"/>
    <p:sldId id="278" r:id="rId24"/>
    <p:sldId id="265" r:id="rId2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2FED0-0866-4EA7-AF0A-E2BD2A8F6FB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AB593-F66D-4C41-AD65-1D93C94E88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16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AB593-F66D-4C41-AD65-1D93C94E88C7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151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89F6631-A683-4AF3-AA6D-62EA116EB401}" type="datetimeFigureOut">
              <a:rPr lang="es-MX" smtClean="0"/>
              <a:t>06/07/2013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CD99E9E-F580-4176-BFD8-25C426DF0B87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07976" y="4678288"/>
            <a:ext cx="6360368" cy="982960"/>
          </a:xfrm>
        </p:spPr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Por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Raúl Ruiz Ávila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071784"/>
            <a:ext cx="7846640" cy="1637136"/>
          </a:xfrm>
        </p:spPr>
        <p:txBody>
          <a:bodyPr/>
          <a:lstStyle/>
          <a:p>
            <a:r>
              <a:rPr lang="es-MX" sz="4400" dirty="0" smtClean="0">
                <a:latin typeface="Comic Sans MS" pitchFamily="66" charset="0"/>
              </a:rPr>
              <a:t>¿VICTORIOSO O DERROTADO?</a:t>
            </a:r>
            <a:endParaRPr lang="es-MX" sz="4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89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51520" y="404664"/>
            <a:ext cx="864096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400" dirty="0" smtClean="0">
                <a:latin typeface="Comic Sans MS" pitchFamily="66" charset="0"/>
              </a:rPr>
              <a:t>Cuando vimos el tema ¨La Obra del Espíritu Santo¨, les invité a que estudiaran los capítulos 7 y 8 de Romanos. </a:t>
            </a:r>
          </a:p>
          <a:p>
            <a:pPr algn="just"/>
            <a:endParaRPr lang="es-MX" sz="3400" dirty="0">
              <a:latin typeface="Comic Sans MS" pitchFamily="66" charset="0"/>
            </a:endParaRPr>
          </a:p>
          <a:p>
            <a:pPr algn="just"/>
            <a:r>
              <a:rPr lang="es-MX" sz="3400" dirty="0" smtClean="0">
                <a:latin typeface="Comic Sans MS" pitchFamily="66" charset="0"/>
              </a:rPr>
              <a:t>¿Cuántos lo hicieron?</a:t>
            </a:r>
          </a:p>
          <a:p>
            <a:pPr algn="just"/>
            <a:endParaRPr lang="es-MX" sz="3400" dirty="0">
              <a:latin typeface="Comic Sans MS" pitchFamily="66" charset="0"/>
            </a:endParaRPr>
          </a:p>
          <a:p>
            <a:pPr algn="just"/>
            <a:r>
              <a:rPr lang="es-MX" sz="3400" dirty="0" smtClean="0">
                <a:latin typeface="Comic Sans MS" pitchFamily="66" charset="0"/>
              </a:rPr>
              <a:t>En el capítulo 7, Pablo nos describe al cristiano derrotado. Aquel que no es capaz de experimentar la victoria interior sobre el pecado. Veamos algunos versículos que describen esa derrota:</a:t>
            </a:r>
            <a:endParaRPr lang="es-MX" sz="3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53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9512" y="332656"/>
            <a:ext cx="871296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lo que </a:t>
            </a:r>
            <a:r>
              <a:rPr lang="es-MX" sz="3200" i="1" dirty="0">
                <a:latin typeface="Comic Sans MS" pitchFamily="66" charset="0"/>
              </a:rPr>
              <a:t>hago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, no lo </a:t>
            </a:r>
            <a:r>
              <a:rPr lang="es-MX" sz="3200" i="1" dirty="0" smtClean="0">
                <a:latin typeface="Comic Sans MS" pitchFamily="66" charset="0"/>
              </a:rPr>
              <a:t>entiendo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sino lo que </a:t>
            </a:r>
            <a:r>
              <a:rPr lang="es-MX" sz="3200" i="1" dirty="0">
                <a:latin typeface="Comic Sans MS" pitchFamily="66" charset="0"/>
              </a:rPr>
              <a:t>aborrezco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, eso </a:t>
            </a:r>
            <a:r>
              <a:rPr lang="es-MX" sz="3200" i="1" dirty="0" smtClean="0">
                <a:latin typeface="Comic Sans MS" pitchFamily="66" charset="0"/>
              </a:rPr>
              <a:t>hago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. Y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si lo que no quiero, esto </a:t>
            </a:r>
            <a:r>
              <a:rPr lang="es-MX" sz="3200" i="1" dirty="0">
                <a:latin typeface="Comic Sans MS" pitchFamily="66" charset="0"/>
              </a:rPr>
              <a:t>hago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, </a:t>
            </a:r>
            <a:r>
              <a:rPr lang="es-MX" sz="3200" i="1" dirty="0">
                <a:latin typeface="Comic Sans MS" pitchFamily="66" charset="0"/>
              </a:rPr>
              <a:t>apruebo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que la ley es buena.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De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manera que ya no soy yo quien hace aquello, sino el </a:t>
            </a:r>
            <a:r>
              <a:rPr lang="es-MX" sz="3200" i="1" dirty="0">
                <a:latin typeface="Comic Sans MS" pitchFamily="66" charset="0"/>
              </a:rPr>
              <a:t>pecado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que </a:t>
            </a:r>
            <a:r>
              <a:rPr lang="es-MX" sz="3200" i="1" dirty="0">
                <a:latin typeface="Comic Sans MS" pitchFamily="66" charset="0"/>
              </a:rPr>
              <a:t>mora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en mí.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yo sé que en mí, esto es, en </a:t>
            </a:r>
            <a:r>
              <a:rPr lang="es-MX" sz="3200" i="1" dirty="0">
                <a:latin typeface="Comic Sans MS" pitchFamily="66" charset="0"/>
              </a:rPr>
              <a:t>mi carne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, no mora el bien; porque el </a:t>
            </a:r>
            <a:r>
              <a:rPr lang="es-MX" sz="3200" i="1" dirty="0">
                <a:latin typeface="Comic Sans MS" pitchFamily="66" charset="0"/>
              </a:rPr>
              <a:t>querer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el bien está en mí, pero no el hacerlo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Porque no hago el bien que quiero, sino el mal que no quiero, eso hago.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si hago lo que no quiero, ya no lo hago yo, sino el pecado que mora en mí.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  </a:t>
            </a:r>
            <a:r>
              <a:rPr lang="es-MX" sz="3200" dirty="0" smtClean="0">
                <a:latin typeface="Comic Sans MS" pitchFamily="66" charset="0"/>
              </a:rPr>
              <a:t>vv. 15-20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2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848901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Veamos algunas palabras clave </a:t>
            </a:r>
            <a:r>
              <a:rPr lang="es-MX" sz="3200" dirty="0" smtClean="0">
                <a:latin typeface="Comic Sans MS" pitchFamily="66" charset="0"/>
              </a:rPr>
              <a:t>en </a:t>
            </a:r>
            <a:r>
              <a:rPr lang="es-MX" sz="3200" dirty="0" smtClean="0">
                <a:latin typeface="Comic Sans MS" pitchFamily="66" charset="0"/>
              </a:rPr>
              <a:t>este pasaje:</a:t>
            </a:r>
          </a:p>
          <a:p>
            <a:pPr algn="just"/>
            <a:endParaRPr lang="es-MX" sz="3200" dirty="0" smtClean="0">
              <a:latin typeface="Comic Sans MS" pitchFamily="66" charset="0"/>
            </a:endParaRPr>
          </a:p>
          <a:p>
            <a:pPr algn="just"/>
            <a:r>
              <a:rPr lang="es-MX" sz="3200" dirty="0" smtClean="0">
                <a:solidFill>
                  <a:srgbClr val="FFFF00"/>
                </a:solidFill>
                <a:latin typeface="Comic Sans MS" pitchFamily="66" charset="0"/>
              </a:rPr>
              <a:t>Hacer: </a:t>
            </a:r>
            <a:r>
              <a:rPr lang="es-MX" sz="3200" dirty="0" smtClean="0">
                <a:latin typeface="Comic Sans MS" pitchFamily="66" charset="0"/>
              </a:rPr>
              <a:t>Describe la acción que brota del intelecto y de la voluntad; sin embargo, Pablo describe el conflicto entre el intelecto y la voluntad cuando dice: ¨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Porque lo que </a:t>
            </a:r>
            <a:r>
              <a:rPr lang="es-MX" sz="3200" i="1" dirty="0" smtClean="0">
                <a:latin typeface="Comic Sans MS" pitchFamily="66" charset="0"/>
              </a:rPr>
              <a:t>hago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, no lo </a:t>
            </a:r>
            <a:r>
              <a:rPr lang="es-MX" sz="3200" i="1" dirty="0" smtClean="0">
                <a:latin typeface="Comic Sans MS" pitchFamily="66" charset="0"/>
              </a:rPr>
              <a:t>entiendo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200" dirty="0" smtClean="0">
                <a:latin typeface="Comic Sans MS" pitchFamily="66" charset="0"/>
              </a:rPr>
              <a:t>(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intelecto</a:t>
            </a:r>
            <a:r>
              <a:rPr lang="es-MX" sz="3200" dirty="0" smtClean="0">
                <a:latin typeface="Comic Sans MS" pitchFamily="66" charset="0"/>
              </a:rPr>
              <a:t>);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pues no </a:t>
            </a:r>
            <a:r>
              <a:rPr lang="es-MX" sz="3200" i="1" dirty="0" smtClean="0">
                <a:latin typeface="Comic Sans MS" pitchFamily="66" charset="0"/>
              </a:rPr>
              <a:t>hago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 lo que </a:t>
            </a:r>
            <a:r>
              <a:rPr lang="es-MX" sz="3200" i="1" dirty="0" smtClean="0">
                <a:latin typeface="Comic Sans MS" pitchFamily="66" charset="0"/>
              </a:rPr>
              <a:t>quiero¨ </a:t>
            </a:r>
            <a:r>
              <a:rPr lang="es-MX" sz="3200" dirty="0" smtClean="0">
                <a:latin typeface="Comic Sans MS" pitchFamily="66" charset="0"/>
              </a:rPr>
              <a:t>(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voluntad</a:t>
            </a:r>
            <a:r>
              <a:rPr lang="es-MX" sz="3200" dirty="0" smtClean="0">
                <a:latin typeface="Comic Sans MS" pitchFamily="66" charset="0"/>
              </a:rPr>
              <a:t>), v. 15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80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548680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El conflicto entre el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querer</a:t>
            </a:r>
            <a:r>
              <a:rPr lang="es-MX" sz="3200" dirty="0" smtClean="0">
                <a:latin typeface="Comic Sans MS" pitchFamily="66" charset="0"/>
              </a:rPr>
              <a:t> y el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hacer</a:t>
            </a:r>
            <a:r>
              <a:rPr lang="es-MX" sz="3200" dirty="0" smtClean="0">
                <a:latin typeface="Comic Sans MS" pitchFamily="66" charset="0"/>
              </a:rPr>
              <a:t> se nos ha presentado muchas veces en la vida. Conozco cristianos que no pueden dejar de hacer cosas que saben que les dañan y dañan a su familia. Yo viví ese tipo de dilema en mi vida cristiana cuando comenzaba mi andar con Cristo. A pesar de mi esfuerzo no podía entender qué pasaba y me sentía derrotado constantemente.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8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764704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Más adelante, Pablo </a:t>
            </a:r>
            <a:r>
              <a:rPr lang="es-MX" sz="3200" dirty="0" smtClean="0">
                <a:latin typeface="Comic Sans MS" pitchFamily="66" charset="0"/>
              </a:rPr>
              <a:t>analiza </a:t>
            </a:r>
            <a:r>
              <a:rPr lang="es-MX" sz="3200" dirty="0" smtClean="0">
                <a:latin typeface="Comic Sans MS" pitchFamily="66" charset="0"/>
              </a:rPr>
              <a:t>intelectual-mente </a:t>
            </a:r>
            <a:r>
              <a:rPr lang="es-MX" sz="3200" dirty="0" smtClean="0">
                <a:latin typeface="Comic Sans MS" pitchFamily="66" charset="0"/>
              </a:rPr>
              <a:t>la situación y llega a una conclusión: </a:t>
            </a:r>
            <a:r>
              <a:rPr lang="es-MX" sz="3200" dirty="0" smtClean="0">
                <a:solidFill>
                  <a:srgbClr val="FFFF00"/>
                </a:solidFill>
                <a:latin typeface="Comic Sans MS" pitchFamily="66" charset="0"/>
              </a:rPr>
              <a:t>¨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Y si lo que no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quiero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(voluntad)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,</a:t>
            </a:r>
            <a:r>
              <a:rPr lang="es-MX" sz="3200" i="1" dirty="0" smtClean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esto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hago,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(acción)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200" i="1" dirty="0" smtClean="0">
                <a:latin typeface="Comic Sans MS" pitchFamily="66" charset="0"/>
              </a:rPr>
              <a:t>apruebo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(intelecto)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que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la ley es buena.¨</a:t>
            </a:r>
            <a:r>
              <a:rPr lang="es-MX" sz="3200" dirty="0" smtClean="0">
                <a:latin typeface="Comic Sans MS" pitchFamily="66" charset="0"/>
              </a:rPr>
              <a:t> </a:t>
            </a:r>
            <a:r>
              <a:rPr lang="es-MX" sz="3200" dirty="0" smtClean="0">
                <a:latin typeface="Comic Sans MS" pitchFamily="66" charset="0"/>
              </a:rPr>
              <a:t>  v</a:t>
            </a:r>
            <a:r>
              <a:rPr lang="es-MX" sz="3200" dirty="0" smtClean="0">
                <a:latin typeface="Comic Sans MS" pitchFamily="66" charset="0"/>
              </a:rPr>
              <a:t>. 16</a:t>
            </a:r>
            <a:endParaRPr lang="es-MX" sz="3200" i="1" dirty="0" smtClean="0">
              <a:latin typeface="Comic Sans MS" pitchFamily="66" charset="0"/>
            </a:endParaRPr>
          </a:p>
          <a:p>
            <a:pPr algn="just"/>
            <a:endParaRPr lang="es-MX" sz="3200" i="1" dirty="0">
              <a:latin typeface="Comic Sans MS" pitchFamily="66" charset="0"/>
            </a:endParaRPr>
          </a:p>
          <a:p>
            <a:pPr algn="just"/>
            <a:r>
              <a:rPr lang="es-MX" sz="3200" dirty="0" smtClean="0">
                <a:latin typeface="Comic Sans MS" pitchFamily="66" charset="0"/>
              </a:rPr>
              <a:t>Las leyes que Dios ha establecido son para nuestro beneficio, pero tenemos la tendencia a violar la ley, ¿Por qué?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4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339035"/>
            <a:ext cx="856895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>
                <a:latin typeface="Comic Sans MS" pitchFamily="66" charset="0"/>
              </a:rPr>
              <a:t>Pablo continúa diciendo:</a:t>
            </a: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¨De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manera que ya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no soy yo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quien hace aquello, sino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el pecado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que mora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en mí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yo sé que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en mí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esto es,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en mi carne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no mora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el bien; porque el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querer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el bien está en mí, pero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no el hacerlo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Porque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no hago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el bien que quiero, sino el mal que no quiero, eso hago.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si hago lo que no quiero, ya no lo hago yo, sino el </a:t>
            </a:r>
            <a:r>
              <a:rPr lang="es-MX" sz="3600" i="1" dirty="0">
                <a:solidFill>
                  <a:srgbClr val="66FFFF"/>
                </a:solidFill>
                <a:latin typeface="Comic Sans MS" pitchFamily="66" charset="0"/>
              </a:rPr>
              <a:t>pecado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que mora en mí.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 </a:t>
            </a:r>
            <a:r>
              <a:rPr lang="es-MX" sz="3600" dirty="0" smtClean="0">
                <a:latin typeface="Comic Sans MS" pitchFamily="66" charset="0"/>
              </a:rPr>
              <a:t>vv. 17-18</a:t>
            </a:r>
          </a:p>
        </p:txBody>
      </p:sp>
    </p:spTree>
    <p:extLst>
      <p:ext uri="{BB962C8B-B14F-4D97-AF65-F5344CB8AC3E}">
        <p14:creationId xmlns:p14="http://schemas.microsoft.com/office/powerpoint/2010/main" val="149037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116632"/>
            <a:ext cx="8712968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Parece que hay una contradicción en Pablo, porque primero declara que no es él y luego dice que es culpa del pecado. ¿No es cierto que tenemos la tendencia de echar la culpa a otros? (practicamos lo que yo llamo El Síndrome de </a:t>
            </a:r>
            <a:r>
              <a:rPr lang="es-MX" sz="3200" dirty="0" smtClean="0">
                <a:latin typeface="Comic Sans MS" pitchFamily="66" charset="0"/>
              </a:rPr>
              <a:t>Adán, Génesis 3:12).</a:t>
            </a:r>
            <a:endParaRPr lang="es-MX" sz="3200" dirty="0" smtClean="0">
              <a:latin typeface="Comic Sans MS" pitchFamily="66" charset="0"/>
            </a:endParaRPr>
          </a:p>
          <a:p>
            <a:pPr algn="just"/>
            <a:endParaRPr lang="es-MX" sz="1000" dirty="0">
              <a:latin typeface="Comic Sans MS" pitchFamily="66" charset="0"/>
            </a:endParaRPr>
          </a:p>
          <a:p>
            <a:pPr algn="just"/>
            <a:r>
              <a:rPr lang="es-MX" sz="3200" dirty="0" smtClean="0">
                <a:latin typeface="Comic Sans MS" pitchFamily="66" charset="0"/>
              </a:rPr>
              <a:t>Sin embargo, Pablo enfatiza que el pecado mora en nosotros, en nuestra carne. </a:t>
            </a:r>
            <a:r>
              <a:rPr lang="es-MX" sz="3200" dirty="0">
                <a:latin typeface="Comic Sans MS" pitchFamily="66" charset="0"/>
              </a:rPr>
              <a:t>E</a:t>
            </a:r>
            <a:r>
              <a:rPr lang="es-MX" sz="3200" dirty="0" smtClean="0">
                <a:latin typeface="Comic Sans MS" pitchFamily="66" charset="0"/>
              </a:rPr>
              <a:t>l </a:t>
            </a:r>
            <a:r>
              <a:rPr lang="es-MX" sz="3200" dirty="0" smtClean="0">
                <a:latin typeface="Comic Sans MS" pitchFamily="66" charset="0"/>
              </a:rPr>
              <a:t>plan original de Dios </a:t>
            </a:r>
            <a:r>
              <a:rPr lang="es-MX" sz="3200" dirty="0" smtClean="0">
                <a:latin typeface="Comic Sans MS" pitchFamily="66" charset="0"/>
              </a:rPr>
              <a:t>n</a:t>
            </a:r>
            <a:r>
              <a:rPr lang="es-MX" sz="3200" dirty="0" smtClean="0">
                <a:latin typeface="Comic Sans MS" pitchFamily="66" charset="0"/>
              </a:rPr>
              <a:t>o </a:t>
            </a:r>
            <a:r>
              <a:rPr lang="es-MX" sz="3200" dirty="0">
                <a:latin typeface="Comic Sans MS" pitchFamily="66" charset="0"/>
              </a:rPr>
              <a:t>era que </a:t>
            </a:r>
            <a:r>
              <a:rPr lang="es-MX" sz="3200" dirty="0" smtClean="0">
                <a:latin typeface="Comic Sans MS" pitchFamily="66" charset="0"/>
              </a:rPr>
              <a:t>el pecado nos </a:t>
            </a:r>
            <a:r>
              <a:rPr lang="es-MX" sz="3200" dirty="0" smtClean="0">
                <a:latin typeface="Comic Sans MS" pitchFamily="66" charset="0"/>
              </a:rPr>
              <a:t>posesionara; pero desde </a:t>
            </a:r>
            <a:r>
              <a:rPr lang="es-MX" sz="3200" dirty="0" smtClean="0">
                <a:latin typeface="Comic Sans MS" pitchFamily="66" charset="0"/>
              </a:rPr>
              <a:t>Adán y Eva hemos querido ser como Dios, haciendo a un lado a Dios, sus preceptos, sus leyes, sus propósitos, etc., e </a:t>
            </a:r>
            <a:r>
              <a:rPr lang="es-MX" sz="3200" dirty="0" smtClean="0">
                <a:solidFill>
                  <a:srgbClr val="FFFF00"/>
                </a:solidFill>
                <a:latin typeface="Comic Sans MS" pitchFamily="66" charset="0"/>
              </a:rPr>
              <a:t>hicimos nuestro el pecado.</a:t>
            </a:r>
            <a:endParaRPr lang="es-MX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0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188640"/>
            <a:ext cx="835292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La derrota viene cuando nos comportamos como se comportó el pueblo escogido por Dios. 2ºReyes 17 lo describe: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¨Hasta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hoy hacen como antes: ni temen a Jehová, ni guardan sus estatutos ni sus ordenanzas, ni hacen según la ley y los mandamientos que prescribió Jehová a los hijos de Jacob, al cual puso el nombre de Israel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;….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Así </a:t>
            </a:r>
            <a:r>
              <a:rPr lang="es-MX" sz="3200" i="1" dirty="0">
                <a:latin typeface="Comic Sans MS" pitchFamily="66" charset="0"/>
              </a:rPr>
              <a:t>temieron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a Jehová aquellas gentes, y al mismo tiempo </a:t>
            </a:r>
            <a:r>
              <a:rPr lang="es-MX" sz="3200" i="1" dirty="0">
                <a:latin typeface="Comic Sans MS" pitchFamily="66" charset="0"/>
              </a:rPr>
              <a:t>sirvieron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 a sus ídolos; y también sus hijos y sus nietos, según como hicieron sus padres, así hacen hasta hoy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.¨ </a:t>
            </a:r>
            <a:r>
              <a:rPr lang="es-MX" sz="3200" dirty="0" smtClean="0">
                <a:latin typeface="Comic Sans MS" pitchFamily="66" charset="0"/>
              </a:rPr>
              <a:t>vv. 34a, 41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2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9512" y="788506"/>
            <a:ext cx="8712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Es por eso que muchos cristianos viven en derrota. Pablo clamó: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¨Así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que, queriendo yo hacer el bien, hallo esta ley: que el mal está en mí.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según el hombre interior, me deleito en la ley de Dios;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pero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veo otra ley en mis miembros, que se rebela contra la ley de mi mente, y que me lleva cautivo a la ley del pecado que está en mis miembros.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latin typeface="Comic Sans MS" pitchFamily="66" charset="0"/>
              </a:rPr>
              <a:t>¡Miserable </a:t>
            </a:r>
            <a:r>
              <a:rPr lang="es-MX" sz="3200" i="1" dirty="0">
                <a:latin typeface="Comic Sans MS" pitchFamily="66" charset="0"/>
              </a:rPr>
              <a:t>de mí! ¿quién me librará de este cuerpo de muerte?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baseline="30000" dirty="0" smtClean="0">
                <a:solidFill>
                  <a:srgbClr val="FFFF00"/>
                </a:solidFill>
                <a:latin typeface="Comic Sans MS" pitchFamily="66" charset="0"/>
              </a:rPr>
              <a:t>¨ </a:t>
            </a:r>
            <a:r>
              <a:rPr lang="es-MX" sz="3200" dirty="0">
                <a:latin typeface="Comic Sans MS" pitchFamily="66" charset="0"/>
              </a:rPr>
              <a:t>R</a:t>
            </a:r>
            <a:r>
              <a:rPr lang="es-MX" sz="3200" dirty="0" smtClean="0">
                <a:latin typeface="Comic Sans MS" pitchFamily="66" charset="0"/>
              </a:rPr>
              <a:t>omanos 7:21-24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1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244961"/>
            <a:ext cx="83529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>
                <a:latin typeface="Comic Sans MS" pitchFamily="66" charset="0"/>
              </a:rPr>
              <a:t>A</a:t>
            </a:r>
            <a:r>
              <a:rPr lang="es-MX" sz="3600" dirty="0" smtClean="0">
                <a:latin typeface="Comic Sans MS" pitchFamily="66" charset="0"/>
              </a:rPr>
              <a:t>unque intelectualmente sepamos el daño que nos hace el pecado, </a:t>
            </a:r>
            <a:r>
              <a:rPr lang="es-MX" sz="3600" dirty="0">
                <a:latin typeface="Comic Sans MS" pitchFamily="66" charset="0"/>
              </a:rPr>
              <a:t>al dejar que el pecado nos posesione, </a:t>
            </a:r>
            <a:r>
              <a:rPr lang="es-MX" sz="3600" dirty="0" smtClean="0">
                <a:latin typeface="Comic Sans MS" pitchFamily="66" charset="0"/>
              </a:rPr>
              <a:t>lo </a:t>
            </a:r>
            <a:r>
              <a:rPr lang="es-MX" sz="3600" dirty="0" smtClean="0">
                <a:latin typeface="Comic Sans MS" pitchFamily="66" charset="0"/>
              </a:rPr>
              <a:t>cual produce enfermedades y </a:t>
            </a:r>
            <a:r>
              <a:rPr lang="es-MX" sz="3600" dirty="0" smtClean="0">
                <a:latin typeface="Comic Sans MS" pitchFamily="66" charset="0"/>
              </a:rPr>
              <a:t>conflictos, no podemos ganarle y vivimos </a:t>
            </a:r>
            <a:r>
              <a:rPr lang="es-MX" sz="3600" dirty="0" smtClean="0">
                <a:latin typeface="Comic Sans MS" pitchFamily="66" charset="0"/>
              </a:rPr>
              <a:t>una constante derrota en nuestras vidas.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En 1ª a los Corintios 6:12 Dios nos hace ver, a través de Pablo, lo siguiente: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9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476672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¨Todas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las cosas me son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lícitas </a:t>
            </a:r>
            <a:r>
              <a:rPr lang="es-MX" sz="3600" dirty="0" smtClean="0">
                <a:latin typeface="Comic Sans MS" pitchFamily="66" charset="0"/>
              </a:rPr>
              <a:t>(libertad)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,</a:t>
            </a:r>
            <a:r>
              <a:rPr lang="es-MX" sz="3600" dirty="0" smtClean="0">
                <a:latin typeface="Comic Sans MS" pitchFamily="66" charset="0"/>
              </a:rPr>
              <a:t>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mas no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todas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convienen </a:t>
            </a:r>
            <a:r>
              <a:rPr lang="es-MX" sz="3600" dirty="0" smtClean="0">
                <a:latin typeface="Comic Sans MS" pitchFamily="66" charset="0"/>
              </a:rPr>
              <a:t>(intelecto)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;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 todas las cosas me son lícitas, mas yo no me dejaré dominar de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ninguna¨</a:t>
            </a:r>
            <a:r>
              <a:rPr lang="es-MX" sz="3600" dirty="0" smtClean="0">
                <a:latin typeface="Comic Sans MS" pitchFamily="66" charset="0"/>
              </a:rPr>
              <a:t> (templanza, </a:t>
            </a:r>
            <a:r>
              <a:rPr lang="es-MX" sz="2800" dirty="0" smtClean="0">
                <a:latin typeface="Comic Sans MS" pitchFamily="66" charset="0"/>
              </a:rPr>
              <a:t>Gálatas 5:22-23</a:t>
            </a:r>
            <a:r>
              <a:rPr lang="es-MX" sz="3600" dirty="0" smtClean="0">
                <a:latin typeface="Comic Sans MS" pitchFamily="66" charset="0"/>
              </a:rPr>
              <a:t>).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Yo </a:t>
            </a:r>
            <a:r>
              <a:rPr lang="es-MX" sz="3600" dirty="0" smtClean="0">
                <a:latin typeface="Comic Sans MS" pitchFamily="66" charset="0"/>
              </a:rPr>
              <a:t>solo no puedo vencer al pecado, </a:t>
            </a:r>
            <a:r>
              <a:rPr lang="es-MX" sz="3600" dirty="0" smtClean="0">
                <a:latin typeface="Comic Sans MS" pitchFamily="66" charset="0"/>
              </a:rPr>
              <a:t>necesito l</a:t>
            </a:r>
            <a:r>
              <a:rPr lang="es-MX" sz="3600" dirty="0" smtClean="0">
                <a:latin typeface="Comic Sans MS" pitchFamily="66" charset="0"/>
              </a:rPr>
              <a:t>a </a:t>
            </a:r>
            <a:r>
              <a:rPr lang="es-MX" sz="3600" dirty="0">
                <a:solidFill>
                  <a:srgbClr val="66FFFF"/>
                </a:solidFill>
                <a:latin typeface="Comic Sans MS" pitchFamily="66" charset="0"/>
              </a:rPr>
              <a:t>templanza</a:t>
            </a:r>
            <a:r>
              <a:rPr lang="es-MX" sz="3600" dirty="0"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que es ¨Fruto del Espíritu Santo¨, su</a:t>
            </a:r>
            <a:r>
              <a:rPr lang="es-MX" sz="3600" dirty="0" smtClean="0"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intervención directa </a:t>
            </a:r>
            <a:r>
              <a:rPr lang="es-MX" sz="3600" dirty="0" smtClean="0">
                <a:latin typeface="Comic Sans MS" pitchFamily="66" charset="0"/>
              </a:rPr>
              <a:t>me permite lograr la victoria.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66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50" decel="500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0" decel="500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548680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Pablo hace la transición de derrota a victoria y declara:</a:t>
            </a:r>
          </a:p>
          <a:p>
            <a:pPr algn="just"/>
            <a:endParaRPr lang="es-MX" sz="3600" i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¨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Gracias doy a Dios, por Jesucristo Señor nuestro. Así que, yo mismo con la mente sirvo a la ley de Dios, mas con la carne a la ley del pecado.¨  </a:t>
            </a:r>
            <a:r>
              <a:rPr lang="es-MX" sz="3600" dirty="0" smtClean="0">
                <a:latin typeface="Comic Sans MS" pitchFamily="66" charset="0"/>
              </a:rPr>
              <a:t>Romanos 7:25 y de esa forma entramos al capítulo 8 que nos habla de como ser cristianos victoriosos.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19517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5" fill="hold">
                                          <p:stCondLst>
                                            <p:cond delay="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260648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Romanos 8:1-2 abre con esta declaración: 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¨Ahora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pues, </a:t>
            </a:r>
            <a:r>
              <a:rPr lang="es-MX" sz="3600" i="1" dirty="0">
                <a:latin typeface="Comic Sans MS" pitchFamily="66" charset="0"/>
              </a:rPr>
              <a:t>ninguna condenación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hay para los que </a:t>
            </a:r>
            <a:r>
              <a:rPr lang="es-MX" sz="3600" i="1" dirty="0">
                <a:latin typeface="Comic Sans MS" pitchFamily="66" charset="0"/>
              </a:rPr>
              <a:t>están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en Cristo Jesús, los que </a:t>
            </a:r>
            <a:r>
              <a:rPr lang="es-MX" sz="3600" i="1" dirty="0">
                <a:latin typeface="Comic Sans MS" pitchFamily="66" charset="0"/>
              </a:rPr>
              <a:t>no andan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conforme a la carne, sino conforme al Espíritu.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Porque </a:t>
            </a:r>
            <a:r>
              <a:rPr lang="es-MX" sz="3600" i="1" dirty="0">
                <a:latin typeface="Comic Sans MS" pitchFamily="66" charset="0"/>
              </a:rPr>
              <a:t>la ley del Espíritu de vida en Cristo Jesús me ha librado de la ley del pecado y de la muerte</a:t>
            </a:r>
            <a:r>
              <a:rPr lang="es-MX" sz="3600" i="1" dirty="0" smtClean="0">
                <a:latin typeface="Comic Sans MS" pitchFamily="66" charset="0"/>
              </a:rPr>
              <a:t>.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</a:t>
            </a:r>
            <a:endParaRPr lang="es-MX" sz="36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30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154254"/>
            <a:ext cx="856895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La clave es </a:t>
            </a:r>
            <a:r>
              <a:rPr lang="es-MX" sz="3200" dirty="0" smtClean="0">
                <a:solidFill>
                  <a:srgbClr val="FFFF00"/>
                </a:solidFill>
                <a:latin typeface="Comic Sans MS" pitchFamily="66" charset="0"/>
              </a:rPr>
              <a:t>estar en Cristo, </a:t>
            </a:r>
            <a:r>
              <a:rPr lang="es-MX" sz="3200" dirty="0" smtClean="0">
                <a:latin typeface="Comic Sans MS" pitchFamily="66" charset="0"/>
              </a:rPr>
              <a:t>estar metido en su naturaleza (2ª Pedro 1:4); en su Palabra (Juan 16:33); en su conocimiento (Juan 17:3), etc. En otras palabras, tener una íntima relación con Dios y vivir en amor como nos lo dice Cristo en Juan 13:34-35 </a:t>
            </a:r>
          </a:p>
          <a:p>
            <a:pPr algn="just"/>
            <a:endParaRPr lang="es-MX" sz="1200" dirty="0">
              <a:latin typeface="Comic Sans MS" pitchFamily="66" charset="0"/>
            </a:endParaRP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¨Un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mandamiento nuevo os doy: Que os améis unos a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otros;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b="1" i="1" dirty="0">
                <a:solidFill>
                  <a:srgbClr val="FFFF00"/>
                </a:solidFill>
                <a:latin typeface="Comic Sans MS" pitchFamily="66" charset="0"/>
              </a:rPr>
              <a:t>como yo os he amado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que también os améis unos a otros.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En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esto conocerán todos que sois mis discípulos, si tuviereis amor los unos con los otros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.¨</a:t>
            </a:r>
          </a:p>
        </p:txBody>
      </p:sp>
    </p:spTree>
    <p:extLst>
      <p:ext uri="{BB962C8B-B14F-4D97-AF65-F5344CB8AC3E}">
        <p14:creationId xmlns:p14="http://schemas.microsoft.com/office/powerpoint/2010/main" val="135923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260648"/>
            <a:ext cx="85689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Para ser un cristiano victorioso necesito buscar la intervención directa de Dios en mi vida. En otras palabras, reconocer mi impotencia y solicitar la intervención directa del Espíritu Santo. </a:t>
            </a:r>
          </a:p>
          <a:p>
            <a:pPr algn="just"/>
            <a:endParaRPr lang="es-MX" sz="3200" dirty="0">
              <a:latin typeface="Comic Sans MS" pitchFamily="66" charset="0"/>
            </a:endParaRPr>
          </a:p>
          <a:p>
            <a:pPr algn="just"/>
            <a:r>
              <a:rPr lang="es-MX" sz="3200" dirty="0" smtClean="0">
                <a:latin typeface="Comic Sans MS" pitchFamily="66" charset="0"/>
              </a:rPr>
              <a:t>Voluntariamente voy a buscar el poder de Dios y pedirle su intervención en mi vida. Dios respeta la libertad que me dio para escoger entre la derrota y la victoria, entre la vida y la muerte, entre la bendición y la maldición. (Meditar en Deuteronomio 28)</a:t>
            </a:r>
          </a:p>
        </p:txBody>
      </p:sp>
    </p:spTree>
    <p:extLst>
      <p:ext uri="{BB962C8B-B14F-4D97-AF65-F5344CB8AC3E}">
        <p14:creationId xmlns:p14="http://schemas.microsoft.com/office/powerpoint/2010/main" val="159024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116632"/>
            <a:ext cx="878497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Dios está dispuesto a atender nuestra necesidad, como dice Cristo en Lucas 11:9-13</a:t>
            </a:r>
          </a:p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¨Y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yo os digo: Pedid, y se os dará; buscad, y hallaréis; llamad, y se os abrirá.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todo aquel que pide, recibe; y el que busca, halla; y al que llama, se le abrirá.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¿Qué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padre de vosotros, si su hijo le pide pan, le dará una piedra? ¿o si pescado, en lugar de pescado, le dará una serpiente?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¿O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si le pide un huevo, le dará un escorpión?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Pues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si vosotros, siendo malos, sabéis dar buenas dádivas a vuestros hijos, ¿cuánto más vuestro Padre celestial dará el Espíritu Santo a los que se lo pidan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?¨</a:t>
            </a:r>
            <a:endParaRPr lang="es-MX" sz="32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476672"/>
            <a:ext cx="84249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Pablo continúa diciendo:</a:t>
            </a:r>
          </a:p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lo que era imposible para la ley, por cuanto era débil por la carne, Dios, enviando a su Hijo en semejanza de carne de pecado y a causa del pecado, </a:t>
            </a:r>
            <a:r>
              <a:rPr lang="es-MX" sz="3200" i="1" dirty="0">
                <a:latin typeface="Comic Sans MS" pitchFamily="66" charset="0"/>
              </a:rPr>
              <a:t>condenó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al pecado en la carne;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para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que la justicia de la ley se cumpliese en nosotros, que no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andamos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(acción)</a:t>
            </a:r>
            <a:r>
              <a:rPr lang="es-MX" sz="3200" i="1" dirty="0" smtClean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conforme a la carne, sino conforme al Espíritu.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los que son de la carne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piensan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(intelecto)</a:t>
            </a:r>
            <a:r>
              <a:rPr lang="es-MX" sz="3200" i="1" dirty="0" smtClean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en las cosas de la carne; pero los que son del Espíritu, en las cosas del Espíritu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.¨ </a:t>
            </a:r>
            <a:r>
              <a:rPr lang="es-MX" sz="3200" dirty="0" smtClean="0">
                <a:latin typeface="Comic Sans MS" pitchFamily="66" charset="0"/>
              </a:rPr>
              <a:t>Romanos 8:3-5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75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654943"/>
            <a:ext cx="8496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¨Porque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el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ocuparse </a:t>
            </a:r>
            <a:r>
              <a:rPr lang="es-MX" sz="3600" dirty="0" smtClean="0">
                <a:latin typeface="Comic Sans MS" pitchFamily="66" charset="0"/>
              </a:rPr>
              <a:t>(acción)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de la carne es muerte, pero el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ocuparse </a:t>
            </a:r>
            <a:r>
              <a:rPr lang="es-MX" sz="3600" dirty="0">
                <a:latin typeface="Comic Sans MS" pitchFamily="66" charset="0"/>
              </a:rPr>
              <a:t>(acción)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del Espíritu es vida y paz.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Por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cuanto los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designios </a:t>
            </a:r>
            <a:r>
              <a:rPr lang="es-MX" sz="3600" dirty="0" smtClean="0">
                <a:latin typeface="Comic Sans MS" pitchFamily="66" charset="0"/>
              </a:rPr>
              <a:t>(voluntad)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de la carne son enemistad contra Dios; porque no se sujetan a la ley de Dios, ni tampoco pueden;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los que viven según la carne no pueden agradar a Dios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.¨ </a:t>
            </a:r>
            <a:r>
              <a:rPr lang="es-MX" sz="3600" dirty="0" smtClean="0">
                <a:latin typeface="Comic Sans MS" pitchFamily="66" charset="0"/>
              </a:rPr>
              <a:t>vv. 6-8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23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50" decel="500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0" decel="500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307677"/>
            <a:ext cx="85689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¨Mas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vosotros no vivís según la carne, sino según el Espíritu, si es que el Espíritu de Dios mora en vosotros. Y si alguno no tiene el Espíritu de Cristo, no es de él.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Pero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si Cristo está en vosotros, el cuerpo en verdad está muerto a causa del pecado, mas el espíritu vive a causa de la justicia.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 </a:t>
            </a:r>
            <a:r>
              <a:rPr lang="es-MX" sz="3200" i="1" u="sng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200" i="1" u="sng" dirty="0">
                <a:solidFill>
                  <a:srgbClr val="FFFF00"/>
                </a:solidFill>
                <a:latin typeface="Comic Sans MS" pitchFamily="66" charset="0"/>
              </a:rPr>
              <a:t>si el Espíritu de aquel que levantó de los muertos a Jesús mora en vosotros, el que levantó de los muertos a Cristo Jesús vivificará también vuestros cuerpos mortales por su Espíritu que mora en vosotros</a:t>
            </a:r>
            <a:r>
              <a:rPr lang="es-MX" sz="3200" b="1" i="1" dirty="0" smtClean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</a:t>
            </a:r>
            <a:r>
              <a:rPr lang="es-MX" sz="3200" dirty="0" smtClean="0">
                <a:latin typeface="Comic Sans MS" pitchFamily="66" charset="0"/>
              </a:rPr>
              <a:t> vv. 9-11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5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307677"/>
            <a:ext cx="85689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000" dirty="0" smtClean="0">
                <a:latin typeface="Comic Sans MS" pitchFamily="66" charset="0"/>
              </a:rPr>
              <a:t>Leamos el versículo 11 en primera persona del singular: </a:t>
            </a:r>
          </a:p>
          <a:p>
            <a:pPr algn="just"/>
            <a:endParaRPr lang="es-MX" sz="4000" dirty="0" smtClean="0">
              <a:latin typeface="Comic Sans MS" pitchFamily="66" charset="0"/>
            </a:endParaRPr>
          </a:p>
          <a:p>
            <a:pPr algn="just"/>
            <a:r>
              <a:rPr lang="es-MX" sz="40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4000" i="1" dirty="0">
                <a:solidFill>
                  <a:srgbClr val="FFFF00"/>
                </a:solidFill>
                <a:latin typeface="Comic Sans MS" pitchFamily="66" charset="0"/>
              </a:rPr>
              <a:t>si el Espíritu de aquel que levantó de los muertos a Jesús mora en </a:t>
            </a:r>
            <a:r>
              <a:rPr lang="es-MX" sz="4000" i="1" dirty="0" smtClean="0">
                <a:solidFill>
                  <a:srgbClr val="FFFF00"/>
                </a:solidFill>
                <a:latin typeface="Comic Sans MS" pitchFamily="66" charset="0"/>
              </a:rPr>
              <a:t>mi, </a:t>
            </a:r>
            <a:r>
              <a:rPr lang="es-MX" sz="4000" i="1" dirty="0">
                <a:solidFill>
                  <a:srgbClr val="FFFF00"/>
                </a:solidFill>
                <a:latin typeface="Comic Sans MS" pitchFamily="66" charset="0"/>
              </a:rPr>
              <a:t>el que levantó de los muertos a Cristo Jesús vivificará también </a:t>
            </a:r>
            <a:r>
              <a:rPr lang="es-MX" sz="4000" i="1" dirty="0" smtClean="0">
                <a:solidFill>
                  <a:srgbClr val="FFFF00"/>
                </a:solidFill>
                <a:latin typeface="Comic Sans MS" pitchFamily="66" charset="0"/>
              </a:rPr>
              <a:t>mi cuerpo mortal </a:t>
            </a:r>
            <a:r>
              <a:rPr lang="es-MX" sz="4000" i="1" dirty="0">
                <a:solidFill>
                  <a:srgbClr val="FFFF00"/>
                </a:solidFill>
                <a:latin typeface="Comic Sans MS" pitchFamily="66" charset="0"/>
              </a:rPr>
              <a:t>por su Espíritu que mora en </a:t>
            </a:r>
            <a:r>
              <a:rPr lang="es-MX" sz="4000" i="1" dirty="0" smtClean="0">
                <a:solidFill>
                  <a:srgbClr val="FFFF00"/>
                </a:solidFill>
                <a:latin typeface="Comic Sans MS" pitchFamily="66" charset="0"/>
              </a:rPr>
              <a:t>mi</a:t>
            </a:r>
            <a:r>
              <a:rPr lang="es-MX" sz="4000" b="1" i="1" dirty="0" smtClean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s-MX" sz="4000" i="1" dirty="0" smtClean="0">
                <a:solidFill>
                  <a:srgbClr val="FFFF00"/>
                </a:solidFill>
                <a:latin typeface="Comic Sans MS" pitchFamily="66" charset="0"/>
              </a:rPr>
              <a:t>¨</a:t>
            </a:r>
            <a:r>
              <a:rPr lang="es-MX" sz="4000" dirty="0" smtClean="0">
                <a:latin typeface="Comic Sans MS" pitchFamily="66" charset="0"/>
              </a:rPr>
              <a:t> vv. 9-11</a:t>
            </a:r>
            <a:endParaRPr lang="es-MX" sz="4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0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136875"/>
            <a:ext cx="903649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latin typeface="Comic Sans MS" pitchFamily="66" charset="0"/>
              </a:rPr>
              <a:t>Conclusión:</a:t>
            </a:r>
          </a:p>
          <a:p>
            <a:pPr algn="just"/>
            <a:r>
              <a:rPr lang="es-MX" sz="3200" dirty="0" smtClean="0">
                <a:latin typeface="Comic Sans MS" pitchFamily="66" charset="0"/>
              </a:rPr>
              <a:t>Para vivir victoriosos sobre el pecado y la muerte, necesitamos que coincida nuestro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intelecto</a:t>
            </a:r>
            <a:r>
              <a:rPr lang="es-MX" sz="3200" dirty="0" smtClean="0">
                <a:latin typeface="Comic Sans MS" pitchFamily="66" charset="0"/>
              </a:rPr>
              <a:t>, nuestra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voluntad</a:t>
            </a:r>
            <a:r>
              <a:rPr lang="es-MX" sz="3200" dirty="0" smtClean="0">
                <a:latin typeface="Comic Sans MS" pitchFamily="66" charset="0"/>
              </a:rPr>
              <a:t> y nuestra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acción</a:t>
            </a:r>
            <a:r>
              <a:rPr lang="es-MX" sz="3200" dirty="0" smtClean="0">
                <a:latin typeface="Comic Sans MS" pitchFamily="66" charset="0"/>
              </a:rPr>
              <a:t> con el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intelecto</a:t>
            </a:r>
            <a:r>
              <a:rPr lang="es-MX" sz="3200" dirty="0" smtClean="0">
                <a:latin typeface="Comic Sans MS" pitchFamily="66" charset="0"/>
              </a:rPr>
              <a:t>, la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voluntad</a:t>
            </a:r>
            <a:r>
              <a:rPr lang="es-MX" sz="3200" dirty="0" smtClean="0">
                <a:latin typeface="Comic Sans MS" pitchFamily="66" charset="0"/>
              </a:rPr>
              <a:t> y la </a:t>
            </a:r>
            <a:r>
              <a:rPr lang="es-MX" sz="3200" dirty="0" smtClean="0">
                <a:solidFill>
                  <a:srgbClr val="66FFFF"/>
                </a:solidFill>
                <a:latin typeface="Comic Sans MS" pitchFamily="66" charset="0"/>
              </a:rPr>
              <a:t>acción</a:t>
            </a:r>
            <a:r>
              <a:rPr lang="es-MX" sz="3200" dirty="0" smtClean="0">
                <a:latin typeface="Comic Sans MS" pitchFamily="66" charset="0"/>
              </a:rPr>
              <a:t> de Cristo. Como nos dice en Mateo 11:29-30 y Juan 13:15</a:t>
            </a:r>
          </a:p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¨Llevad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mi yugo sobre vosotros, y aprended de mí, que soy manso y humilde de corazón; y hallaréis descanso para vuestras almas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;</a:t>
            </a:r>
            <a:r>
              <a:rPr lang="es-MX" sz="3200" i="1" baseline="300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 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mi yugo es fácil, y ligera mi carga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.¨</a:t>
            </a:r>
          </a:p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¨Porque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ejemplo os he dado, para que como yo os he hecho, vosotros también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hagáis¨</a:t>
            </a:r>
            <a:endParaRPr lang="es-MX" sz="32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65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332656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latin typeface="Comic Sans MS" pitchFamily="66" charset="0"/>
              </a:rPr>
              <a:t>Preguntas de Reflexión:</a:t>
            </a:r>
          </a:p>
          <a:p>
            <a:endParaRPr lang="es-MX" sz="3200" dirty="0">
              <a:latin typeface="Comic Sans MS" pitchFamily="66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es-MX" sz="3200" dirty="0" smtClean="0">
                <a:latin typeface="Comic Sans MS" pitchFamily="66" charset="0"/>
              </a:rPr>
              <a:t>¿Vives una vida victoriosa?</a:t>
            </a:r>
          </a:p>
          <a:p>
            <a:pPr marL="514350" indent="-514350">
              <a:buFont typeface="+mj-lt"/>
              <a:buAutoNum type="alphaLcPeriod"/>
            </a:pPr>
            <a:r>
              <a:rPr lang="es-MX" sz="3200" dirty="0" smtClean="0">
                <a:latin typeface="Comic Sans MS" pitchFamily="66" charset="0"/>
              </a:rPr>
              <a:t>¿</a:t>
            </a:r>
            <a:r>
              <a:rPr lang="es-MX" sz="3200" dirty="0">
                <a:latin typeface="Comic Sans MS" pitchFamily="66" charset="0"/>
              </a:rPr>
              <a:t>Para qué utilizas tu libertad</a:t>
            </a:r>
            <a:r>
              <a:rPr lang="es-MX" sz="3200" dirty="0" smtClean="0">
                <a:latin typeface="Comic Sans MS" pitchFamily="66" charset="0"/>
              </a:rPr>
              <a:t>?</a:t>
            </a:r>
          </a:p>
          <a:p>
            <a:pPr marL="514350" indent="-514350">
              <a:buFont typeface="+mj-lt"/>
              <a:buAutoNum type="alphaLcPeriod"/>
            </a:pPr>
            <a:r>
              <a:rPr lang="es-MX" sz="3200" dirty="0" smtClean="0">
                <a:latin typeface="Comic Sans MS" pitchFamily="66" charset="0"/>
              </a:rPr>
              <a:t>¿Buscas que tu intelecto, voluntad y acciones (estilo de vida) coincidan con el intelecto, voluntad y acción de Cristo?</a:t>
            </a:r>
          </a:p>
          <a:p>
            <a:pPr marL="514350" indent="-514350">
              <a:buFont typeface="+mj-lt"/>
              <a:buAutoNum type="alphaLcPeriod"/>
            </a:pPr>
            <a:r>
              <a:rPr lang="es-MX" sz="3200" dirty="0" smtClean="0">
                <a:latin typeface="Comic Sans MS" pitchFamily="66" charset="0"/>
              </a:rPr>
              <a:t>¿Le pides a Dios te llene de su Espíritu Santo?</a:t>
            </a:r>
            <a:endParaRPr lang="es-MX" sz="3200" dirty="0">
              <a:latin typeface="Comic Sans MS" pitchFamily="66" charset="0"/>
            </a:endParaRPr>
          </a:p>
          <a:p>
            <a:pPr marL="514350" indent="-514350">
              <a:buFont typeface="+mj-lt"/>
              <a:buAutoNum type="alphaLcPeriod"/>
            </a:pP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8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611188" y="3233738"/>
            <a:ext cx="647700" cy="627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MX" sz="1800" b="1" dirty="0">
                <a:solidFill>
                  <a:srgbClr val="FFFF00"/>
                </a:solidFill>
                <a:latin typeface="Arial" charset="0"/>
              </a:rPr>
              <a:t>A</a:t>
            </a: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1258888" y="3306763"/>
            <a:ext cx="2305050" cy="485775"/>
          </a:xfrm>
          <a:prstGeom prst="rightArrow">
            <a:avLst>
              <a:gd name="adj1" fmla="val 50000"/>
              <a:gd name="adj2" fmla="val 963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MX" sz="1800" b="1">
                <a:solidFill>
                  <a:srgbClr val="FFFF00"/>
                </a:solidFill>
                <a:latin typeface="Arial" charset="0"/>
              </a:rPr>
              <a:t>B</a:t>
            </a:r>
          </a:p>
        </p:txBody>
      </p:sp>
      <p:pic>
        <p:nvPicPr>
          <p:cNvPr id="12" name="Picture 6" descr="CRUZ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412875"/>
            <a:ext cx="877887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563938" y="3346450"/>
            <a:ext cx="430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es-MX" sz="2000" b="1">
                <a:solidFill>
                  <a:srgbClr val="FFFF00"/>
                </a:solidFill>
                <a:latin typeface="Arial" charset="0"/>
              </a:rPr>
              <a:t>C</a:t>
            </a:r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4140200" y="2130425"/>
            <a:ext cx="2016125" cy="1392238"/>
          </a:xfrm>
          <a:custGeom>
            <a:avLst/>
            <a:gdLst>
              <a:gd name="T0" fmla="*/ 0 w 1270"/>
              <a:gd name="T1" fmla="*/ 2147483647 h 877"/>
              <a:gd name="T2" fmla="*/ 2147483647 w 1270"/>
              <a:gd name="T3" fmla="*/ 2147483647 h 877"/>
              <a:gd name="T4" fmla="*/ 2147483647 w 1270"/>
              <a:gd name="T5" fmla="*/ 2147483647 h 877"/>
              <a:gd name="T6" fmla="*/ 2147483647 w 1270"/>
              <a:gd name="T7" fmla="*/ 2147483647 h 877"/>
              <a:gd name="T8" fmla="*/ 2147483647 w 1270"/>
              <a:gd name="T9" fmla="*/ 2147483647 h 877"/>
              <a:gd name="T10" fmla="*/ 2147483647 w 1270"/>
              <a:gd name="T11" fmla="*/ 2147483647 h 877"/>
              <a:gd name="T12" fmla="*/ 2147483647 w 1270"/>
              <a:gd name="T13" fmla="*/ 2147483647 h 8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70" h="877">
                <a:moveTo>
                  <a:pt x="0" y="877"/>
                </a:moveTo>
                <a:cubicBezTo>
                  <a:pt x="53" y="692"/>
                  <a:pt x="106" y="507"/>
                  <a:pt x="181" y="469"/>
                </a:cubicBezTo>
                <a:cubicBezTo>
                  <a:pt x="256" y="431"/>
                  <a:pt x="393" y="695"/>
                  <a:pt x="453" y="650"/>
                </a:cubicBezTo>
                <a:cubicBezTo>
                  <a:pt x="513" y="605"/>
                  <a:pt x="476" y="242"/>
                  <a:pt x="544" y="197"/>
                </a:cubicBezTo>
                <a:cubicBezTo>
                  <a:pt x="612" y="152"/>
                  <a:pt x="786" y="408"/>
                  <a:pt x="862" y="378"/>
                </a:cubicBezTo>
                <a:cubicBezTo>
                  <a:pt x="938" y="348"/>
                  <a:pt x="930" y="30"/>
                  <a:pt x="998" y="15"/>
                </a:cubicBezTo>
                <a:cubicBezTo>
                  <a:pt x="1066" y="0"/>
                  <a:pt x="1225" y="242"/>
                  <a:pt x="1270" y="287"/>
                </a:cubicBezTo>
              </a:path>
            </a:pathLst>
          </a:custGeom>
          <a:noFill/>
          <a:ln w="76200" cmpd="sng">
            <a:solidFill>
              <a:srgbClr val="66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003800" y="3371850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1800" b="1">
                <a:solidFill>
                  <a:srgbClr val="FFFF00"/>
                </a:solidFill>
                <a:latin typeface="Arial" charset="0"/>
              </a:rPr>
              <a:t>D</a:t>
            </a:r>
          </a:p>
        </p:txBody>
      </p:sp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555" y="1556519"/>
            <a:ext cx="84772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300788" y="3371850"/>
            <a:ext cx="5762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sz="1800" b="1">
                <a:solidFill>
                  <a:srgbClr val="FFFF00"/>
                </a:solidFill>
                <a:latin typeface="Arial" charset="0"/>
              </a:rPr>
              <a:t>E</a:t>
            </a: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 rot="3183339">
            <a:off x="7368381" y="1477170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MX" sz="1800" b="1">
                <a:latin typeface="Arial" charset="0"/>
              </a:rPr>
              <a:t>F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 flipH="1">
            <a:off x="34925" y="4094163"/>
            <a:ext cx="907415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s-MX" sz="2400" dirty="0">
                <a:latin typeface="Arial" charset="0"/>
              </a:rPr>
              <a:t>Gestación y nacimiento. Jeremías 1:5 (El E.S. siempre obra)</a:t>
            </a:r>
          </a:p>
          <a:p>
            <a:pPr eaLnBrk="1" hangingPunct="1">
              <a:buFontTx/>
              <a:buAutoNum type="alphaUcPeriod"/>
            </a:pPr>
            <a:r>
              <a:rPr lang="es-MX" sz="2400" dirty="0">
                <a:latin typeface="Arial" charset="0"/>
              </a:rPr>
              <a:t>Desarrollo físico, intelectual, espiritual, etc. Lucas 2:52</a:t>
            </a:r>
          </a:p>
          <a:p>
            <a:pPr eaLnBrk="1" hangingPunct="1">
              <a:buFontTx/>
              <a:buAutoNum type="alphaUcPeriod"/>
            </a:pPr>
            <a:r>
              <a:rPr lang="es-MX" sz="2400" dirty="0">
                <a:latin typeface="Arial" charset="0"/>
              </a:rPr>
              <a:t>Encuentro con Cristo y llamamiento. </a:t>
            </a:r>
            <a:r>
              <a:rPr lang="es-ES" sz="2400" dirty="0">
                <a:latin typeface="Arial" charset="0"/>
              </a:rPr>
              <a:t>Marcos 1:16-20 </a:t>
            </a:r>
            <a:endParaRPr lang="es-MX" sz="2400" dirty="0">
              <a:latin typeface="Arial" charset="0"/>
            </a:endParaRPr>
          </a:p>
          <a:p>
            <a:pPr eaLnBrk="1" hangingPunct="1">
              <a:buFontTx/>
              <a:buAutoNum type="alphaUcPeriod"/>
            </a:pPr>
            <a:r>
              <a:rPr lang="es-MX" sz="2400" dirty="0">
                <a:latin typeface="Arial" charset="0"/>
              </a:rPr>
              <a:t>Discipulado. </a:t>
            </a:r>
            <a:r>
              <a:rPr lang="es-ES" sz="2400" dirty="0">
                <a:latin typeface="Arial" charset="0"/>
              </a:rPr>
              <a:t>Marcos 6:32-44; 9:14-29 (triunfos y fracasos)</a:t>
            </a:r>
            <a:endParaRPr lang="es-MX" sz="2400" dirty="0">
              <a:latin typeface="Arial" charset="0"/>
            </a:endParaRPr>
          </a:p>
          <a:p>
            <a:pPr eaLnBrk="1" hangingPunct="1">
              <a:buFontTx/>
              <a:buAutoNum type="alphaUcPeriod"/>
            </a:pPr>
            <a:r>
              <a:rPr lang="es-MX" sz="2400" dirty="0">
                <a:latin typeface="Arial" charset="0"/>
              </a:rPr>
              <a:t>Llenura del Espíritu Santo. Hechos 2:4</a:t>
            </a:r>
          </a:p>
          <a:p>
            <a:pPr algn="just" eaLnBrk="1" hangingPunct="1">
              <a:buFontTx/>
              <a:buAutoNum type="alphaUcPeriod"/>
            </a:pPr>
            <a:r>
              <a:rPr lang="es-MX" sz="2400" dirty="0">
                <a:latin typeface="Arial" charset="0"/>
              </a:rPr>
              <a:t>Apostolado con el poder del Espíritu Santo. Hechos </a:t>
            </a:r>
            <a:r>
              <a:rPr lang="es-MX" sz="2400" dirty="0" smtClean="0">
                <a:latin typeface="Arial" charset="0"/>
              </a:rPr>
              <a:t>(Vida Victoriosa) Romanos 8</a:t>
            </a:r>
            <a:endParaRPr lang="es-MX" sz="2400" dirty="0"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231775" y="115888"/>
            <a:ext cx="8661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just" eaLnBrk="1" hangingPunct="1"/>
            <a:r>
              <a:rPr lang="es-MX" sz="2800" dirty="0"/>
              <a:t>A</a:t>
            </a:r>
            <a:r>
              <a:rPr lang="es-MX" sz="2800" dirty="0" smtClean="0"/>
              <a:t>l </a:t>
            </a:r>
            <a:r>
              <a:rPr lang="es-MX" sz="2800" dirty="0" smtClean="0"/>
              <a:t>conocer la </a:t>
            </a:r>
            <a:r>
              <a:rPr lang="es-MX" sz="2800" dirty="0"/>
              <a:t>Obra del Espíritu Santo en </a:t>
            </a:r>
            <a:r>
              <a:rPr lang="es-MX" sz="2800" dirty="0" smtClean="0"/>
              <a:t>mi vida puedo ver el proceso que me lleva a la victoria</a:t>
            </a:r>
            <a:r>
              <a:rPr lang="en-US" sz="2800" dirty="0" smtClean="0"/>
              <a:t>: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13862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330"/>
                            </p:stCondLst>
                            <p:childTnLst>
                              <p:par>
                                <p:cTn id="7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490"/>
                            </p:stCondLst>
                            <p:childTnLst>
                              <p:par>
                                <p:cTn id="7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290"/>
                            </p:stCondLst>
                            <p:childTnLst>
                              <p:par>
                                <p:cTn id="8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410"/>
                            </p:stCondLst>
                            <p:childTnLst>
                              <p:par>
                                <p:cTn id="9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2" dur="8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3" dur="8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8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770"/>
                            </p:stCondLst>
                            <p:childTnLst>
                              <p:par>
                                <p:cTn id="9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8" dur="8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9" dur="8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8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  <p:bldP spid="14" grpId="0" animBg="1"/>
      <p:bldP spid="15" grpId="0"/>
      <p:bldP spid="17" grpId="0"/>
      <p:bldP spid="18" grpId="0" animBg="1"/>
      <p:bldP spid="18" grpId="1" animBg="1"/>
      <p:bldP spid="20" grpId="0" build="p"/>
    </p:bld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663</TotalTime>
  <Words>1369</Words>
  <Application>Microsoft Office PowerPoint</Application>
  <PresentationFormat>Presentación en pantalla (4:3)</PresentationFormat>
  <Paragraphs>74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Horizonte</vt:lpstr>
      <vt:lpstr>¿VICTORIOSO O DERROTADO?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papa;Raúl Ruiz Ávila</dc:creator>
  <cp:lastModifiedBy>papa</cp:lastModifiedBy>
  <cp:revision>50</cp:revision>
  <dcterms:created xsi:type="dcterms:W3CDTF">2013-07-05T17:12:33Z</dcterms:created>
  <dcterms:modified xsi:type="dcterms:W3CDTF">2013-07-06T19:16:17Z</dcterms:modified>
</cp:coreProperties>
</file>