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56" r:id="rId2"/>
    <p:sldId id="268" r:id="rId3"/>
    <p:sldId id="257" r:id="rId4"/>
    <p:sldId id="258" r:id="rId5"/>
    <p:sldId id="261" r:id="rId6"/>
    <p:sldId id="262" r:id="rId7"/>
    <p:sldId id="263" r:id="rId8"/>
    <p:sldId id="260" r:id="rId9"/>
    <p:sldId id="264" r:id="rId10"/>
    <p:sldId id="259" r:id="rId1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0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D7D485-7EF9-4E43-99E7-D924A529B865}" type="datetimeFigureOut">
              <a:rPr lang="es-MX" smtClean="0"/>
              <a:t>01/02/2014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0737E3-016F-41E9-BE9D-F3A35EAA5BA1}" type="slidenum">
              <a:rPr lang="es-MX" smtClean="0"/>
              <a:t>‹Nº›</a:t>
            </a:fld>
            <a:endParaRPr lang="es-MX"/>
          </a:p>
        </p:txBody>
      </p:sp>
    </p:spTree>
    <p:extLst>
      <p:ext uri="{BB962C8B-B14F-4D97-AF65-F5344CB8AC3E}">
        <p14:creationId xmlns:p14="http://schemas.microsoft.com/office/powerpoint/2010/main" val="514792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F431421D-AFB8-4FD1-B71C-BD4CB231BA99}" type="datetime1">
              <a:rPr lang="es-MX" smtClean="0"/>
              <a:t>01/02/2014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C056E2-A449-47D5-AD67-9C05FE190DF3}" type="slidenum">
              <a:rPr lang="es-MX" smtClean="0"/>
              <a:t>‹Nº›</a:t>
            </a:fld>
            <a:endParaRPr lang="es-MX"/>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s-ES" smtClean="0"/>
              <a:t>Haga clic para modificar el estilo de 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 smtClean="0"/>
              <a:t>Haga clic para modificar el estilo de título del patrón</a:t>
            </a:r>
            <a:endParaRPr lang="en-US" dirty="0"/>
          </a:p>
        </p:txBody>
      </p:sp>
      <p:sp>
        <p:nvSpPr>
          <p:cNvPr id="4" name="Date Placeholder 3"/>
          <p:cNvSpPr>
            <a:spLocks noGrp="1"/>
          </p:cNvSpPr>
          <p:nvPr>
            <p:ph type="dt" sz="half" idx="10"/>
          </p:nvPr>
        </p:nvSpPr>
        <p:spPr/>
        <p:txBody>
          <a:bodyPr/>
          <a:lstStyle/>
          <a:p>
            <a:fld id="{42A8230F-93C9-4BB6-8913-C39A0700E2FD}" type="datetime1">
              <a:rPr lang="es-MX" smtClean="0"/>
              <a:t>01/02/2014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C056E2-A449-47D5-AD67-9C05FE190DF3}" type="slidenum">
              <a:rPr lang="es-MX" smtClean="0"/>
              <a:t>‹Nº›</a:t>
            </a:fld>
            <a:endParaRPr lang="es-MX"/>
          </a:p>
        </p:txBody>
      </p:sp>
      <p:sp>
        <p:nvSpPr>
          <p:cNvPr id="8" name="Content Placeholder 7"/>
          <p:cNvSpPr>
            <a:spLocks noGrp="1"/>
          </p:cNvSpPr>
          <p:nvPr>
            <p:ph sz="quarter" idx="13"/>
          </p:nvPr>
        </p:nvSpPr>
        <p:spPr>
          <a:xfrm>
            <a:off x="609600" y="1600200"/>
            <a:ext cx="79248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3A64B49-E708-4157-907A-FE843CACE65F}" type="datetime1">
              <a:rPr lang="es-MX" smtClean="0"/>
              <a:t>01/02/2014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C056E2-A449-47D5-AD67-9C05FE190DF3}"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p>
            <a:r>
              <a:rPr lang="es-ES" smtClean="0"/>
              <a:t>Haga clic para modificar el estilo de título del patrón</a:t>
            </a:r>
            <a:endParaRPr lang="en-US" dirty="0"/>
          </a:p>
        </p:txBody>
      </p:sp>
      <p:sp>
        <p:nvSpPr>
          <p:cNvPr id="5" name="Date Placeholder 4"/>
          <p:cNvSpPr>
            <a:spLocks noGrp="1"/>
          </p:cNvSpPr>
          <p:nvPr>
            <p:ph type="dt" sz="half" idx="10"/>
          </p:nvPr>
        </p:nvSpPr>
        <p:spPr/>
        <p:txBody>
          <a:bodyPr/>
          <a:lstStyle/>
          <a:p>
            <a:fld id="{D99D2704-D931-4F36-9A70-6527906336D1}" type="datetime1">
              <a:rPr lang="es-MX" smtClean="0"/>
              <a:t>01/02/2014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5C056E2-A449-47D5-AD67-9C05FE190DF3}"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C198E984-8B2F-41AB-96F9-6776528D44AA}" type="datetime1">
              <a:rPr lang="es-MX" smtClean="0"/>
              <a:t>01/02/2014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F5C056E2-A449-47D5-AD67-9C05FE190DF3}"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00C960F6-0A6E-440B-81F9-614F6D05E7FF}" type="datetime1">
              <a:rPr lang="es-MX" smtClean="0"/>
              <a:t>01/02/2014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F5C056E2-A449-47D5-AD67-9C05FE190DF3}"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5246F8-45C4-4A11-8173-DCAFB676D06F}" type="datetime1">
              <a:rPr lang="es-MX" smtClean="0"/>
              <a:t>01/02/2014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F5C056E2-A449-47D5-AD67-9C05FE190DF3}"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00B330E-5D1F-42F4-B500-1112D37803B2}" type="datetime1">
              <a:rPr lang="es-MX" smtClean="0"/>
              <a:t>01/02/2014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5C056E2-A449-47D5-AD67-9C05FE190DF3}"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3ECFD1D-C5A6-419A-92EA-F85A9E2AAEB2}" type="datetime1">
              <a:rPr lang="es-MX" smtClean="0"/>
              <a:t>01/02/2014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5C056E2-A449-47D5-AD67-9C05FE190DF3}"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0EE5EDA-E854-4EE5-9475-B262AB98DA8C}" type="datetime1">
              <a:rPr lang="es-MX" smtClean="0"/>
              <a:t>01/02/2014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C056E2-A449-47D5-AD67-9C05FE190DF3}"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E053754-55CE-4608-9872-347351378983}" type="datetime1">
              <a:rPr lang="es-MX" smtClean="0"/>
              <a:t>01/02/2014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5C056E2-A449-47D5-AD67-9C05FE190DF3}"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293E25EE-6843-46A2-AEE0-3D7DBB0A12C8}" type="datetime1">
              <a:rPr lang="es-MX" smtClean="0"/>
              <a:t>01/02/2014</a:t>
            </a:fld>
            <a:endParaRPr lang="es-MX"/>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s-MX"/>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F5C056E2-A449-47D5-AD67-9C05FE190DF3}" type="slidenum">
              <a:rPr lang="es-MX" smtClean="0"/>
              <a:t>‹Nº›</a:t>
            </a:fld>
            <a:endParaRPr lang="es-MX"/>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07504" y="4556720"/>
            <a:ext cx="2273474" cy="1032520"/>
          </a:xfrm>
        </p:spPr>
        <p:txBody>
          <a:bodyPr/>
          <a:lstStyle/>
          <a:p>
            <a:pPr algn="ctr"/>
            <a:r>
              <a:rPr lang="es-MX" dirty="0" smtClean="0"/>
              <a:t>Por</a:t>
            </a:r>
          </a:p>
          <a:p>
            <a:pPr algn="ctr"/>
            <a:r>
              <a:rPr lang="es-MX" dirty="0" smtClean="0"/>
              <a:t>Raúl Ruiz Ávila</a:t>
            </a:r>
            <a:endParaRPr lang="es-MX" dirty="0"/>
          </a:p>
        </p:txBody>
      </p:sp>
      <p:sp>
        <p:nvSpPr>
          <p:cNvPr id="2" name="1 Título"/>
          <p:cNvSpPr>
            <a:spLocks noGrp="1"/>
          </p:cNvSpPr>
          <p:nvPr>
            <p:ph type="ctrTitle"/>
          </p:nvPr>
        </p:nvSpPr>
        <p:spPr>
          <a:xfrm>
            <a:off x="396528" y="332656"/>
            <a:ext cx="8351936" cy="1944215"/>
          </a:xfrm>
        </p:spPr>
        <p:txBody>
          <a:bodyPr>
            <a:noAutofit/>
          </a:bodyPr>
          <a:lstStyle/>
          <a:p>
            <a:pPr algn="ctr"/>
            <a:r>
              <a:rPr lang="es-MX" sz="4800" dirty="0" smtClean="0">
                <a:solidFill>
                  <a:srgbClr val="FFFF00"/>
                </a:solidFill>
                <a:latin typeface="Comic Sans MS" pitchFamily="66" charset="0"/>
              </a:rPr>
              <a:t>LA NUEVA PASCUA</a:t>
            </a:r>
            <a:r>
              <a:rPr lang="es-MX" sz="4000" dirty="0" smtClean="0">
                <a:solidFill>
                  <a:srgbClr val="FFFF00"/>
                </a:solidFill>
                <a:latin typeface="Comic Sans MS" pitchFamily="66" charset="0"/>
              </a:rPr>
              <a:t/>
            </a:r>
            <a:br>
              <a:rPr lang="es-MX" sz="4000" dirty="0" smtClean="0">
                <a:solidFill>
                  <a:srgbClr val="FFFF00"/>
                </a:solidFill>
                <a:latin typeface="Comic Sans MS" pitchFamily="66" charset="0"/>
              </a:rPr>
            </a:br>
            <a:r>
              <a:rPr lang="es-MX" sz="3600" dirty="0" smtClean="0">
                <a:solidFill>
                  <a:srgbClr val="FFFF00"/>
                </a:solidFill>
                <a:latin typeface="Comic Sans MS" pitchFamily="66" charset="0"/>
              </a:rPr>
              <a:t>La última Plaga</a:t>
            </a:r>
            <a:r>
              <a:rPr lang="es-MX" dirty="0" smtClean="0">
                <a:solidFill>
                  <a:srgbClr val="FFFF00"/>
                </a:solidFill>
                <a:latin typeface="Comic Sans MS" pitchFamily="66" charset="0"/>
              </a:rPr>
              <a:t/>
            </a:r>
            <a:br>
              <a:rPr lang="es-MX" dirty="0" smtClean="0">
                <a:solidFill>
                  <a:srgbClr val="FFFF00"/>
                </a:solidFill>
                <a:latin typeface="Comic Sans MS" pitchFamily="66" charset="0"/>
              </a:rPr>
            </a:br>
            <a:r>
              <a:rPr lang="es-MX" sz="2400" dirty="0" smtClean="0">
                <a:solidFill>
                  <a:srgbClr val="FFFF00"/>
                </a:solidFill>
                <a:latin typeface="Comic Sans MS" pitchFamily="66" charset="0"/>
              </a:rPr>
              <a:t>Éxodo </a:t>
            </a:r>
            <a:r>
              <a:rPr lang="es-MX" sz="2400" dirty="0" smtClean="0">
                <a:solidFill>
                  <a:srgbClr val="FFFF00"/>
                </a:solidFill>
                <a:latin typeface="Comic Sans MS" pitchFamily="66" charset="0"/>
              </a:rPr>
              <a:t>12:1-51; MATEO 26:17-30; HEBREOS 9:11-15 </a:t>
            </a:r>
            <a:endParaRPr lang="es-MX" sz="2400" dirty="0">
              <a:solidFill>
                <a:srgbClr val="FFFF00"/>
              </a:solidFill>
              <a:latin typeface="Comic Sans MS" pitchFamily="66"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2986" y="2420888"/>
            <a:ext cx="6376281"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7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heel(1)">
                                      <p:cBhvr>
                                        <p:cTn id="11" dur="1000"/>
                                        <p:tgtEl>
                                          <p:spTgt spid="1026"/>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anim calcmode="lin" valueType="num">
                                      <p:cBhvr>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23528" y="260648"/>
            <a:ext cx="8496944" cy="6401753"/>
          </a:xfrm>
          <a:prstGeom prst="rect">
            <a:avLst/>
          </a:prstGeom>
          <a:noFill/>
        </p:spPr>
        <p:txBody>
          <a:bodyPr wrap="square" rtlCol="0">
            <a:spAutoFit/>
          </a:bodyPr>
          <a:lstStyle/>
          <a:p>
            <a:pPr algn="just"/>
            <a:r>
              <a:rPr lang="es-MX" sz="3600" dirty="0" smtClean="0">
                <a:latin typeface="Comic Sans MS" pitchFamily="66" charset="0"/>
              </a:rPr>
              <a:t>¨La Pascua fue originalmente una fiesta celebrada por aquellos que estaban próximos a ser liberados por </a:t>
            </a:r>
            <a:r>
              <a:rPr lang="es-MX" sz="3600" dirty="0">
                <a:latin typeface="Comic Sans MS" pitchFamily="66" charset="0"/>
              </a:rPr>
              <a:t>e</a:t>
            </a:r>
            <a:r>
              <a:rPr lang="es-MX" sz="3600" dirty="0" smtClean="0">
                <a:latin typeface="Comic Sans MS" pitchFamily="66" charset="0"/>
              </a:rPr>
              <a:t>l </a:t>
            </a:r>
            <a:r>
              <a:rPr lang="es-MX" sz="3600" dirty="0" smtClean="0">
                <a:latin typeface="Comic Sans MS" pitchFamily="66" charset="0"/>
              </a:rPr>
              <a:t>Dios del pacto; sirvió como dramática prueba final de la presencia y protección de Dios. Su continua celebración por toda la congregación de Israel serviría como un recordatorio a aquellos que fueron liberados y a sus descendientes¨ </a:t>
            </a:r>
            <a:r>
              <a:rPr lang="es-MX" dirty="0" smtClean="0">
                <a:latin typeface="Comic Sans MS" pitchFamily="66" charset="0"/>
              </a:rPr>
              <a:t>1</a:t>
            </a:r>
          </a:p>
          <a:p>
            <a:pPr algn="just"/>
            <a:endParaRPr lang="es-MX" sz="3600" dirty="0">
              <a:latin typeface="Comic Sans MS" pitchFamily="66" charset="0"/>
            </a:endParaRPr>
          </a:p>
          <a:p>
            <a:pPr algn="just"/>
            <a:r>
              <a:rPr lang="es-MX" sz="1400" dirty="0" smtClean="0">
                <a:latin typeface="Comic Sans MS" pitchFamily="66" charset="0"/>
              </a:rPr>
              <a:t>1 Biblia Plenitud RV1960, Ed. Caribe,  Miami, FL. 1994, pg. 87</a:t>
            </a:r>
            <a:endParaRPr lang="es-MX" sz="1400" dirty="0">
              <a:latin typeface="Comic Sans MS" pitchFamily="66" charset="0"/>
            </a:endParaRPr>
          </a:p>
        </p:txBody>
      </p:sp>
    </p:spTree>
    <p:extLst>
      <p:ext uri="{BB962C8B-B14F-4D97-AF65-F5344CB8AC3E}">
        <p14:creationId xmlns:p14="http://schemas.microsoft.com/office/powerpoint/2010/main" val="347883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95536" y="339035"/>
            <a:ext cx="8496944" cy="6186309"/>
          </a:xfrm>
          <a:prstGeom prst="rect">
            <a:avLst/>
          </a:prstGeom>
          <a:noFill/>
        </p:spPr>
        <p:txBody>
          <a:bodyPr wrap="square" rtlCol="0">
            <a:spAutoFit/>
          </a:bodyPr>
          <a:lstStyle/>
          <a:p>
            <a:pPr algn="just"/>
            <a:r>
              <a:rPr lang="es-MX" sz="3600" dirty="0" smtClean="0">
                <a:latin typeface="Comic Sans MS" pitchFamily="66" charset="0"/>
              </a:rPr>
              <a:t>¨</a:t>
            </a:r>
            <a:r>
              <a:rPr lang="es-MX" sz="3600" dirty="0" smtClean="0">
                <a:solidFill>
                  <a:srgbClr val="FFFF00"/>
                </a:solidFill>
                <a:latin typeface="Comic Sans MS" pitchFamily="66" charset="0"/>
              </a:rPr>
              <a:t>LA SANGRE</a:t>
            </a:r>
            <a:r>
              <a:rPr lang="es-MX" sz="3600" dirty="0" smtClean="0">
                <a:latin typeface="Comic Sans MS" pitchFamily="66" charset="0"/>
              </a:rPr>
              <a:t>. En el libro de Éxodo se pone de manifiesto una más amplia comprensión de la importancia de los sacrificios de sangre. El sacrificio es percibido como el medio de liberación para el individuo, la familia y la nación. La sangre de los animales para los sacrificios era usada regularmente como ofrenda </a:t>
            </a:r>
            <a:r>
              <a:rPr lang="es-MX" sz="3600" dirty="0" smtClean="0">
                <a:latin typeface="Comic Sans MS" pitchFamily="66" charset="0"/>
              </a:rPr>
              <a:t>por</a:t>
            </a:r>
            <a:r>
              <a:rPr lang="es-MX" sz="3600" dirty="0" smtClean="0">
                <a:latin typeface="Comic Sans MS" pitchFamily="66" charset="0"/>
              </a:rPr>
              <a:t> </a:t>
            </a:r>
            <a:r>
              <a:rPr lang="es-MX" sz="3600" dirty="0" smtClean="0">
                <a:latin typeface="Comic Sans MS" pitchFamily="66" charset="0"/>
              </a:rPr>
              <a:t>los pecados, así como para consagrar los instrumentos de adoración (</a:t>
            </a:r>
            <a:r>
              <a:rPr lang="es-MX" sz="3600" dirty="0" smtClean="0">
                <a:latin typeface="Comic Sans MS" pitchFamily="66" charset="0"/>
              </a:rPr>
              <a:t>20:24-25).¨</a:t>
            </a:r>
            <a:endParaRPr lang="es-MX" sz="3600" dirty="0">
              <a:latin typeface="Comic Sans MS" pitchFamily="66" charset="0"/>
            </a:endParaRPr>
          </a:p>
        </p:txBody>
      </p:sp>
    </p:spTree>
    <p:extLst>
      <p:ext uri="{BB962C8B-B14F-4D97-AF65-F5344CB8AC3E}">
        <p14:creationId xmlns:p14="http://schemas.microsoft.com/office/powerpoint/2010/main" val="149775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17">
                                          <p:stCondLst>
                                            <p:cond delay="0"/>
                                          </p:stCondLst>
                                        </p:cTn>
                                        <p:tgtEl>
                                          <p:spTgt spid="3"/>
                                        </p:tgtEl>
                                      </p:cBhvr>
                                    </p:animEffect>
                                    <p:anim calcmode="lin" valueType="num">
                                      <p:cBhvr>
                                        <p:cTn id="8" dur="683"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249"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249" tmFilter="0, 0; 0.125,0.2665; 0.25,0.4; 0.375,0.465; 0.5,0.5;  0.625,0.535; 0.75,0.6; 0.875,0.7335; 1,1">
                                          <p:stCondLst>
                                            <p:cond delay="249"/>
                                          </p:stCondLst>
                                        </p:cTn>
                                        <p:tgtEl>
                                          <p:spTgt spid="3"/>
                                        </p:tgtEl>
                                        <p:attrNameLst>
                                          <p:attrName>ppt_y</p:attrName>
                                        </p:attrNameLst>
                                      </p:cBhvr>
                                      <p:tavLst>
                                        <p:tav tm="0" fmla="#ppt_y-sin(pi*$)/9">
                                          <p:val>
                                            <p:fltVal val="0"/>
                                          </p:val>
                                        </p:tav>
                                        <p:tav tm="100000">
                                          <p:val>
                                            <p:fltVal val="1"/>
                                          </p:val>
                                        </p:tav>
                                      </p:tavLst>
                                    </p:anim>
                                    <p:anim calcmode="lin" valueType="num">
                                      <p:cBhvr>
                                        <p:cTn id="11" dur="124" tmFilter="0, 0; 0.125,0.2665; 0.25,0.4; 0.375,0.465; 0.5,0.5;  0.625,0.535; 0.75,0.6; 0.875,0.7335; 1,1">
                                          <p:stCondLst>
                                            <p:cond delay="497"/>
                                          </p:stCondLst>
                                        </p:cTn>
                                        <p:tgtEl>
                                          <p:spTgt spid="3"/>
                                        </p:tgtEl>
                                        <p:attrNameLst>
                                          <p:attrName>ppt_y</p:attrName>
                                        </p:attrNameLst>
                                      </p:cBhvr>
                                      <p:tavLst>
                                        <p:tav tm="0" fmla="#ppt_y-sin(pi*$)/27">
                                          <p:val>
                                            <p:fltVal val="0"/>
                                          </p:val>
                                        </p:tav>
                                        <p:tav tm="100000">
                                          <p:val>
                                            <p:fltVal val="1"/>
                                          </p:val>
                                        </p:tav>
                                      </p:tavLst>
                                    </p:anim>
                                    <p:anim calcmode="lin" valueType="num">
                                      <p:cBhvr>
                                        <p:cTn id="12" dur="62" tmFilter="0, 0; 0.125,0.2665; 0.25,0.4; 0.375,0.465; 0.5,0.5;  0.625,0.535; 0.75,0.6; 0.875,0.7335; 1,1">
                                          <p:stCondLst>
                                            <p:cond delay="621"/>
                                          </p:stCondLst>
                                        </p:cTn>
                                        <p:tgtEl>
                                          <p:spTgt spid="3"/>
                                        </p:tgtEl>
                                        <p:attrNameLst>
                                          <p:attrName>ppt_y</p:attrName>
                                        </p:attrNameLst>
                                      </p:cBhvr>
                                      <p:tavLst>
                                        <p:tav tm="0" fmla="#ppt_y-sin(pi*$)/81">
                                          <p:val>
                                            <p:fltVal val="0"/>
                                          </p:val>
                                        </p:tav>
                                        <p:tav tm="100000">
                                          <p:val>
                                            <p:fltVal val="1"/>
                                          </p:val>
                                        </p:tav>
                                      </p:tavLst>
                                    </p:anim>
                                    <p:animScale>
                                      <p:cBhvr>
                                        <p:cTn id="13" dur="10">
                                          <p:stCondLst>
                                            <p:cond delay="244"/>
                                          </p:stCondLst>
                                        </p:cTn>
                                        <p:tgtEl>
                                          <p:spTgt spid="3"/>
                                        </p:tgtEl>
                                      </p:cBhvr>
                                      <p:to x="100000" y="60000"/>
                                    </p:animScale>
                                    <p:animScale>
                                      <p:cBhvr>
                                        <p:cTn id="14" dur="62" decel="50000">
                                          <p:stCondLst>
                                            <p:cond delay="254"/>
                                          </p:stCondLst>
                                        </p:cTn>
                                        <p:tgtEl>
                                          <p:spTgt spid="3"/>
                                        </p:tgtEl>
                                      </p:cBhvr>
                                      <p:to x="100000" y="100000"/>
                                    </p:animScale>
                                    <p:animScale>
                                      <p:cBhvr>
                                        <p:cTn id="15" dur="10">
                                          <p:stCondLst>
                                            <p:cond delay="492"/>
                                          </p:stCondLst>
                                        </p:cTn>
                                        <p:tgtEl>
                                          <p:spTgt spid="3"/>
                                        </p:tgtEl>
                                      </p:cBhvr>
                                      <p:to x="100000" y="80000"/>
                                    </p:animScale>
                                    <p:animScale>
                                      <p:cBhvr>
                                        <p:cTn id="16" dur="62" decel="50000">
                                          <p:stCondLst>
                                            <p:cond delay="502"/>
                                          </p:stCondLst>
                                        </p:cTn>
                                        <p:tgtEl>
                                          <p:spTgt spid="3"/>
                                        </p:tgtEl>
                                      </p:cBhvr>
                                      <p:to x="100000" y="100000"/>
                                    </p:animScale>
                                    <p:animScale>
                                      <p:cBhvr>
                                        <p:cTn id="17" dur="10">
                                          <p:stCondLst>
                                            <p:cond delay="616"/>
                                          </p:stCondLst>
                                        </p:cTn>
                                        <p:tgtEl>
                                          <p:spTgt spid="3"/>
                                        </p:tgtEl>
                                      </p:cBhvr>
                                      <p:to x="100000" y="90000"/>
                                    </p:animScale>
                                    <p:animScale>
                                      <p:cBhvr>
                                        <p:cTn id="18" dur="62" decel="50000">
                                          <p:stCondLst>
                                            <p:cond delay="625"/>
                                          </p:stCondLst>
                                        </p:cTn>
                                        <p:tgtEl>
                                          <p:spTgt spid="3"/>
                                        </p:tgtEl>
                                      </p:cBhvr>
                                      <p:to x="100000" y="100000"/>
                                    </p:animScale>
                                    <p:animScale>
                                      <p:cBhvr>
                                        <p:cTn id="19" dur="10">
                                          <p:stCondLst>
                                            <p:cond delay="678"/>
                                          </p:stCondLst>
                                        </p:cTn>
                                        <p:tgtEl>
                                          <p:spTgt spid="3"/>
                                        </p:tgtEl>
                                      </p:cBhvr>
                                      <p:to x="100000" y="95000"/>
                                    </p:animScale>
                                    <p:animScale>
                                      <p:cBhvr>
                                        <p:cTn id="20" dur="62" decel="50000">
                                          <p:stCondLst>
                                            <p:cond delay="688"/>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95536" y="548680"/>
            <a:ext cx="8496944" cy="6063198"/>
          </a:xfrm>
          <a:prstGeom prst="rect">
            <a:avLst/>
          </a:prstGeom>
          <a:noFill/>
        </p:spPr>
        <p:txBody>
          <a:bodyPr wrap="square" rtlCol="0">
            <a:spAutoFit/>
          </a:bodyPr>
          <a:lstStyle/>
          <a:p>
            <a:pPr algn="just"/>
            <a:r>
              <a:rPr lang="es-MX" sz="3600" dirty="0" smtClean="0">
                <a:latin typeface="Comic Sans MS" pitchFamily="66" charset="0"/>
              </a:rPr>
              <a:t>¨Se le llama por primera vez la </a:t>
            </a:r>
            <a:r>
              <a:rPr lang="es-MX" sz="3600" i="1" dirty="0" smtClean="0">
                <a:latin typeface="Comic Sans MS" pitchFamily="66" charset="0"/>
              </a:rPr>
              <a:t>sangre del pacto</a:t>
            </a:r>
            <a:r>
              <a:rPr lang="es-MX" sz="3600" dirty="0" smtClean="0">
                <a:latin typeface="Comic Sans MS" pitchFamily="66" charset="0"/>
              </a:rPr>
              <a:t> en 24:5-8. En el pacto con Moisés y en el sacerdocio levítico encontramos la más detallada administración de la sangre de los sacrificios. El significado del papel de la sangre apunta aquí hacia la sangre de Cristo y su aplicación para nuestra </a:t>
            </a:r>
            <a:r>
              <a:rPr lang="es-MX" sz="3600" dirty="0" smtClean="0">
                <a:solidFill>
                  <a:srgbClr val="FFFF00"/>
                </a:solidFill>
                <a:latin typeface="Comic Sans MS" pitchFamily="66" charset="0"/>
              </a:rPr>
              <a:t>redención, justificación y santificación </a:t>
            </a:r>
            <a:r>
              <a:rPr lang="es-MX" sz="3600" dirty="0" smtClean="0">
                <a:latin typeface="Comic Sans MS" pitchFamily="66" charset="0"/>
              </a:rPr>
              <a:t>(</a:t>
            </a:r>
            <a:r>
              <a:rPr lang="es-MX" sz="3600" dirty="0" err="1" smtClean="0">
                <a:latin typeface="Comic Sans MS" pitchFamily="66" charset="0"/>
              </a:rPr>
              <a:t>Heb</a:t>
            </a:r>
            <a:r>
              <a:rPr lang="es-MX" sz="3600" dirty="0" smtClean="0">
                <a:latin typeface="Comic Sans MS" pitchFamily="66" charset="0"/>
              </a:rPr>
              <a:t>. 9:14; </a:t>
            </a:r>
            <a:r>
              <a:rPr lang="es-MX" sz="3600" dirty="0" err="1" smtClean="0">
                <a:latin typeface="Comic Sans MS" pitchFamily="66" charset="0"/>
              </a:rPr>
              <a:t>Lv</a:t>
            </a:r>
            <a:r>
              <a:rPr lang="es-MX" sz="3600" dirty="0" smtClean="0">
                <a:latin typeface="Comic Sans MS" pitchFamily="66" charset="0"/>
              </a:rPr>
              <a:t>. 17:11; </a:t>
            </a:r>
            <a:r>
              <a:rPr lang="es-MX" sz="3600" dirty="0" err="1" smtClean="0">
                <a:latin typeface="Comic Sans MS" pitchFamily="66" charset="0"/>
              </a:rPr>
              <a:t>Gn</a:t>
            </a:r>
            <a:r>
              <a:rPr lang="es-MX" sz="3600" dirty="0" smtClean="0">
                <a:latin typeface="Comic Sans MS" pitchFamily="66" charset="0"/>
              </a:rPr>
              <a:t>. 4:1-10)¨</a:t>
            </a:r>
            <a:r>
              <a:rPr lang="es-MX" sz="1400" dirty="0" smtClean="0">
                <a:latin typeface="Comic Sans MS" pitchFamily="66" charset="0"/>
              </a:rPr>
              <a:t>2</a:t>
            </a:r>
            <a:endParaRPr lang="es-MX" sz="3600" dirty="0" smtClean="0">
              <a:latin typeface="Comic Sans MS" pitchFamily="66" charset="0"/>
            </a:endParaRPr>
          </a:p>
          <a:p>
            <a:pPr algn="just"/>
            <a:r>
              <a:rPr lang="es-MX" sz="1400" dirty="0" smtClean="0">
                <a:latin typeface="Comic Sans MS" pitchFamily="66" charset="0"/>
              </a:rPr>
              <a:t>Biblia Plenitud RV1960, Ed. Caribe,  Miami, FL. 1994, pg. 87-88</a:t>
            </a:r>
          </a:p>
          <a:p>
            <a:pPr algn="just"/>
            <a:endParaRPr lang="es-MX" sz="1400" dirty="0">
              <a:latin typeface="Comic Sans MS" pitchFamily="66" charset="0"/>
            </a:endParaRPr>
          </a:p>
        </p:txBody>
      </p:sp>
    </p:spTree>
    <p:extLst>
      <p:ext uri="{BB962C8B-B14F-4D97-AF65-F5344CB8AC3E}">
        <p14:creationId xmlns:p14="http://schemas.microsoft.com/office/powerpoint/2010/main" val="257906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236830"/>
            <a:ext cx="8784976" cy="6432530"/>
          </a:xfrm>
          <a:prstGeom prst="rect">
            <a:avLst/>
          </a:prstGeom>
          <a:noFill/>
        </p:spPr>
        <p:txBody>
          <a:bodyPr wrap="square" rtlCol="0">
            <a:spAutoFit/>
          </a:bodyPr>
          <a:lstStyle/>
          <a:p>
            <a:pPr algn="just"/>
            <a:r>
              <a:rPr lang="es-MX" sz="3600" dirty="0" smtClean="0">
                <a:latin typeface="Comic Sans MS" pitchFamily="66" charset="0"/>
              </a:rPr>
              <a:t>La Pascua es un tipo de Cristo nuestro Redentor. (Juan 1:29; </a:t>
            </a:r>
            <a:r>
              <a:rPr lang="es-MX" sz="3600" dirty="0" err="1" smtClean="0">
                <a:latin typeface="Comic Sans MS" pitchFamily="66" charset="0"/>
              </a:rPr>
              <a:t>ICo</a:t>
            </a:r>
            <a:r>
              <a:rPr lang="es-MX" sz="3600" dirty="0" smtClean="0">
                <a:latin typeface="Comic Sans MS" pitchFamily="66" charset="0"/>
              </a:rPr>
              <a:t>. 5:6-7; </a:t>
            </a:r>
            <a:r>
              <a:rPr lang="es-MX" sz="3600" dirty="0" err="1" smtClean="0">
                <a:latin typeface="Comic Sans MS" pitchFamily="66" charset="0"/>
              </a:rPr>
              <a:t>IPe</a:t>
            </a:r>
            <a:r>
              <a:rPr lang="es-MX" sz="3600" dirty="0" smtClean="0">
                <a:latin typeface="Comic Sans MS" pitchFamily="66" charset="0"/>
              </a:rPr>
              <a:t>. 1:18-19).</a:t>
            </a:r>
          </a:p>
          <a:p>
            <a:pPr algn="just"/>
            <a:endParaRPr lang="es-MX" sz="1600" dirty="0">
              <a:latin typeface="Comic Sans MS" pitchFamily="66" charset="0"/>
            </a:endParaRPr>
          </a:p>
          <a:p>
            <a:pPr algn="just"/>
            <a:r>
              <a:rPr lang="es-MX" sz="3600" dirty="0" smtClean="0">
                <a:latin typeface="Comic Sans MS" pitchFamily="66" charset="0"/>
              </a:rPr>
              <a:t>El cordero debía ser sin mancha, para comprobar esto, la víctima era guardada por cuatro días antes del sacrificio (Ex. 12:3-7) Así la vida pública del Señor, quien estuvo bajo el severo escrutinio de los hombres, fue como una prueba para demostrar su santidad (</a:t>
            </a:r>
            <a:r>
              <a:rPr lang="es-MX" sz="3600" dirty="0" err="1" smtClean="0">
                <a:latin typeface="Comic Sans MS" pitchFamily="66" charset="0"/>
              </a:rPr>
              <a:t>Lc</a:t>
            </a:r>
            <a:r>
              <a:rPr lang="es-MX" sz="3600" dirty="0" smtClean="0">
                <a:latin typeface="Comic Sans MS" pitchFamily="66" charset="0"/>
              </a:rPr>
              <a:t>. 11:53-54; </a:t>
            </a:r>
            <a:r>
              <a:rPr lang="es-MX" sz="3600" dirty="0" err="1" smtClean="0">
                <a:latin typeface="Comic Sans MS" pitchFamily="66" charset="0"/>
              </a:rPr>
              <a:t>Jn</a:t>
            </a:r>
            <a:r>
              <a:rPr lang="es-MX" sz="3600" dirty="0" smtClean="0">
                <a:latin typeface="Comic Sans MS" pitchFamily="66" charset="0"/>
              </a:rPr>
              <a:t>. 8:46; 18:38) </a:t>
            </a:r>
            <a:endParaRPr lang="es-MX" sz="3600" dirty="0">
              <a:latin typeface="Comic Sans MS" pitchFamily="66" charset="0"/>
            </a:endParaRPr>
          </a:p>
        </p:txBody>
      </p:sp>
    </p:spTree>
    <p:extLst>
      <p:ext uri="{BB962C8B-B14F-4D97-AF65-F5344CB8AC3E}">
        <p14:creationId xmlns:p14="http://schemas.microsoft.com/office/powerpoint/2010/main" val="171205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anim calcmode="lin" valueType="num">
                                      <p:cBhvr>
                                        <p:cTn id="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barn(inVertical)">
                                      <p:cBhvr>
                                        <p:cTn id="14" dur="75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95536" y="962719"/>
            <a:ext cx="8496944" cy="4770537"/>
          </a:xfrm>
          <a:prstGeom prst="rect">
            <a:avLst/>
          </a:prstGeom>
          <a:noFill/>
        </p:spPr>
        <p:txBody>
          <a:bodyPr wrap="square" rtlCol="0">
            <a:spAutoFit/>
          </a:bodyPr>
          <a:lstStyle/>
          <a:p>
            <a:pPr algn="just"/>
            <a:r>
              <a:rPr lang="es-MX" sz="3600" dirty="0" smtClean="0">
                <a:latin typeface="Comic Sans MS" pitchFamily="66" charset="0"/>
              </a:rPr>
              <a:t>El cordero que había sido puesto a prueba tenía que morir (Ex. 12:6; </a:t>
            </a:r>
            <a:r>
              <a:rPr lang="es-MX" sz="3600" dirty="0" err="1" smtClean="0">
                <a:latin typeface="Comic Sans MS" pitchFamily="66" charset="0"/>
              </a:rPr>
              <a:t>Jn</a:t>
            </a:r>
            <a:r>
              <a:rPr lang="es-MX" sz="3600" dirty="0" smtClean="0">
                <a:latin typeface="Comic Sans MS" pitchFamily="66" charset="0"/>
              </a:rPr>
              <a:t>. 12:24; </a:t>
            </a:r>
            <a:r>
              <a:rPr lang="es-MX" sz="3600" dirty="0" err="1" smtClean="0">
                <a:latin typeface="Comic Sans MS" pitchFamily="66" charset="0"/>
              </a:rPr>
              <a:t>Hb</a:t>
            </a:r>
            <a:r>
              <a:rPr lang="es-MX" sz="3600" dirty="0" smtClean="0">
                <a:latin typeface="Comic Sans MS" pitchFamily="66" charset="0"/>
              </a:rPr>
              <a:t>. 9:22). </a:t>
            </a:r>
          </a:p>
          <a:p>
            <a:pPr algn="just"/>
            <a:endParaRPr lang="es-MX" sz="1600" dirty="0">
              <a:latin typeface="Comic Sans MS" pitchFamily="66" charset="0"/>
            </a:endParaRPr>
          </a:p>
          <a:p>
            <a:pPr algn="just"/>
            <a:r>
              <a:rPr lang="es-MX" sz="3600" dirty="0" smtClean="0">
                <a:latin typeface="Comic Sans MS" pitchFamily="66" charset="0"/>
              </a:rPr>
              <a:t> La sangre había de aplicarse (Ex. 12:7) Esto sugiere la necesidad de apropiar personalmente por fe los beneficios del sacrificio y refuta la enseñanza del universalismo (</a:t>
            </a:r>
            <a:r>
              <a:rPr lang="es-MX" sz="3600" dirty="0" err="1" smtClean="0">
                <a:latin typeface="Comic Sans MS" pitchFamily="66" charset="0"/>
              </a:rPr>
              <a:t>Jn</a:t>
            </a:r>
            <a:r>
              <a:rPr lang="es-MX" sz="3600" dirty="0" smtClean="0">
                <a:latin typeface="Comic Sans MS" pitchFamily="66" charset="0"/>
              </a:rPr>
              <a:t>. 3:36)</a:t>
            </a:r>
            <a:endParaRPr lang="es-MX" sz="3600" dirty="0">
              <a:latin typeface="Comic Sans MS" pitchFamily="66" charset="0"/>
            </a:endParaRPr>
          </a:p>
        </p:txBody>
      </p:sp>
    </p:spTree>
    <p:extLst>
      <p:ext uri="{BB962C8B-B14F-4D97-AF65-F5344CB8AC3E}">
        <p14:creationId xmlns:p14="http://schemas.microsoft.com/office/powerpoint/2010/main" val="100640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95536" y="404664"/>
            <a:ext cx="8496944" cy="2862322"/>
          </a:xfrm>
          <a:prstGeom prst="rect">
            <a:avLst/>
          </a:prstGeom>
          <a:noFill/>
        </p:spPr>
        <p:txBody>
          <a:bodyPr wrap="square" rtlCol="0">
            <a:spAutoFit/>
          </a:bodyPr>
          <a:lstStyle/>
          <a:p>
            <a:pPr algn="just"/>
            <a:r>
              <a:rPr lang="es-MX" sz="3600" dirty="0" smtClean="0">
                <a:latin typeface="Comic Sans MS" pitchFamily="66" charset="0"/>
              </a:rPr>
              <a:t>La sangre aplicada así por fe, sin añadir ninguna otra cosa, constituyó una perfecta protección contra el juicio (Ex. 12:13; </a:t>
            </a:r>
            <a:r>
              <a:rPr lang="es-MX" sz="3600" dirty="0" err="1" smtClean="0">
                <a:latin typeface="Comic Sans MS" pitchFamily="66" charset="0"/>
              </a:rPr>
              <a:t>IJn</a:t>
            </a:r>
            <a:r>
              <a:rPr lang="es-MX" sz="3600" dirty="0" smtClean="0">
                <a:latin typeface="Comic Sans MS" pitchFamily="66" charset="0"/>
              </a:rPr>
              <a:t>. 1:7; </a:t>
            </a:r>
            <a:r>
              <a:rPr lang="es-MX" sz="3600" dirty="0" err="1" smtClean="0">
                <a:latin typeface="Comic Sans MS" pitchFamily="66" charset="0"/>
              </a:rPr>
              <a:t>Hb</a:t>
            </a:r>
            <a:r>
              <a:rPr lang="es-MX" sz="3600" dirty="0" smtClean="0">
                <a:latin typeface="Comic Sans MS" pitchFamily="66" charset="0"/>
              </a:rPr>
              <a:t>. 10:10- 14)</a:t>
            </a:r>
          </a:p>
        </p:txBody>
      </p:sp>
    </p:spTree>
    <p:extLst>
      <p:ext uri="{BB962C8B-B14F-4D97-AF65-F5344CB8AC3E}">
        <p14:creationId xmlns:p14="http://schemas.microsoft.com/office/powerpoint/2010/main" val="50110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942012" y="992917"/>
            <a:ext cx="4022476" cy="4524315"/>
          </a:xfrm>
          <a:prstGeom prst="rect">
            <a:avLst/>
          </a:prstGeom>
          <a:noFill/>
        </p:spPr>
        <p:txBody>
          <a:bodyPr wrap="square" rtlCol="0">
            <a:spAutoFit/>
          </a:bodyPr>
          <a:lstStyle/>
          <a:p>
            <a:pPr algn="ctr"/>
            <a:r>
              <a:rPr lang="es-MX" sz="3600" dirty="0" smtClean="0">
                <a:latin typeface="Comic Sans MS" pitchFamily="66" charset="0"/>
              </a:rPr>
              <a:t>La fiesta es un tipo de Cristo, el Pan de vida y corresponde al recordatorio de la Cena del Señor (Mt. 26:26-28; </a:t>
            </a:r>
            <a:r>
              <a:rPr lang="es-MX" sz="3600" dirty="0" err="1" smtClean="0">
                <a:latin typeface="Comic Sans MS" pitchFamily="66" charset="0"/>
              </a:rPr>
              <a:t>ICo</a:t>
            </a:r>
            <a:r>
              <a:rPr lang="es-MX" sz="3600" dirty="0" smtClean="0">
                <a:latin typeface="Comic Sans MS" pitchFamily="66" charset="0"/>
              </a:rPr>
              <a:t>. 11:23-26).</a:t>
            </a:r>
            <a:endParaRPr lang="es-MX" sz="3600" dirty="0">
              <a:latin typeface="Comic Sans MS" pitchFamily="66"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5250"/>
            <a:ext cx="4762500" cy="666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2355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500" fill="hold"/>
                                        <p:tgtEl>
                                          <p:spTgt spid="3074"/>
                                        </p:tgtEl>
                                        <p:attrNameLst>
                                          <p:attrName>ppt_w</p:attrName>
                                        </p:attrNameLst>
                                      </p:cBhvr>
                                      <p:tavLst>
                                        <p:tav tm="0">
                                          <p:val>
                                            <p:fltVal val="0"/>
                                          </p:val>
                                        </p:tav>
                                        <p:tav tm="100000">
                                          <p:val>
                                            <p:strVal val="#ppt_w"/>
                                          </p:val>
                                        </p:tav>
                                      </p:tavLst>
                                    </p:anim>
                                    <p:anim calcmode="lin" valueType="num">
                                      <p:cBhvr>
                                        <p:cTn id="8" dur="1500" fill="hold"/>
                                        <p:tgtEl>
                                          <p:spTgt spid="3074"/>
                                        </p:tgtEl>
                                        <p:attrNameLst>
                                          <p:attrName>ppt_h</p:attrName>
                                        </p:attrNameLst>
                                      </p:cBhvr>
                                      <p:tavLst>
                                        <p:tav tm="0">
                                          <p:val>
                                            <p:fltVal val="0"/>
                                          </p:val>
                                        </p:tav>
                                        <p:tav tm="100000">
                                          <p:val>
                                            <p:strVal val="#ppt_h"/>
                                          </p:val>
                                        </p:tav>
                                      </p:tavLst>
                                    </p:anim>
                                    <p:animEffect transition="in" filter="fade">
                                      <p:cBhvr>
                                        <p:cTn id="9" dur="1500"/>
                                        <p:tgtEl>
                                          <p:spTgt spid="307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95536" y="332656"/>
            <a:ext cx="8496944" cy="6309420"/>
          </a:xfrm>
          <a:prstGeom prst="rect">
            <a:avLst/>
          </a:prstGeom>
          <a:noFill/>
        </p:spPr>
        <p:txBody>
          <a:bodyPr wrap="square" rtlCol="0">
            <a:spAutoFit/>
          </a:bodyPr>
          <a:lstStyle/>
          <a:p>
            <a:pPr algn="just"/>
            <a:r>
              <a:rPr lang="es-MX" sz="3600" dirty="0" smtClean="0">
                <a:latin typeface="Comic Sans MS" pitchFamily="66" charset="0"/>
              </a:rPr>
              <a:t>La observancia de la fiesta fue un deber y un privilegio, pero no una condición para obtener seguridad contra el juicio. En realidad. Los israelitas no comieron el pan en la noche en que, a pesar de no haberlo comido, fueron liberados del juicio que cayó sobre los primogénitos de los egipcios. (Ex. 12:34-39)</a:t>
            </a:r>
          </a:p>
          <a:p>
            <a:pPr algn="just"/>
            <a:endParaRPr lang="es-MX" sz="1600" dirty="0">
              <a:latin typeface="Comic Sans MS" pitchFamily="66" charset="0"/>
            </a:endParaRPr>
          </a:p>
          <a:p>
            <a:pPr algn="just"/>
            <a:endParaRPr lang="es-MX" sz="1600" dirty="0" smtClean="0">
              <a:latin typeface="Comic Sans MS" pitchFamily="66" charset="0"/>
            </a:endParaRPr>
          </a:p>
          <a:p>
            <a:pPr algn="just"/>
            <a:endParaRPr lang="es-MX" sz="1600" dirty="0">
              <a:latin typeface="Comic Sans MS" pitchFamily="66" charset="0"/>
            </a:endParaRPr>
          </a:p>
          <a:p>
            <a:pPr algn="just"/>
            <a:r>
              <a:rPr lang="es-MX" sz="1600" dirty="0" smtClean="0">
                <a:latin typeface="Comic Sans MS" pitchFamily="66" charset="0"/>
              </a:rPr>
              <a:t>Notas tomadas de la Biblia RV60, con notas de C.I. </a:t>
            </a:r>
            <a:r>
              <a:rPr lang="es-MX" sz="1600" dirty="0" err="1" smtClean="0">
                <a:latin typeface="Comic Sans MS" pitchFamily="66" charset="0"/>
              </a:rPr>
              <a:t>Scofield</a:t>
            </a:r>
            <a:r>
              <a:rPr lang="es-MX" sz="1600" dirty="0" smtClean="0">
                <a:latin typeface="Comic Sans MS" pitchFamily="66" charset="0"/>
              </a:rPr>
              <a:t>, Ed. Publicaciones Españolas, Hollywood, FL. 1983</a:t>
            </a:r>
          </a:p>
        </p:txBody>
      </p:sp>
    </p:spTree>
    <p:extLst>
      <p:ext uri="{BB962C8B-B14F-4D97-AF65-F5344CB8AC3E}">
        <p14:creationId xmlns:p14="http://schemas.microsoft.com/office/powerpoint/2010/main" val="402920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23528" y="188640"/>
            <a:ext cx="8496944" cy="1200329"/>
          </a:xfrm>
          <a:prstGeom prst="rect">
            <a:avLst/>
          </a:prstGeom>
          <a:noFill/>
        </p:spPr>
        <p:txBody>
          <a:bodyPr wrap="square" rtlCol="0">
            <a:spAutoFit/>
          </a:bodyPr>
          <a:lstStyle/>
          <a:p>
            <a:pPr algn="ctr"/>
            <a:r>
              <a:rPr lang="es-MX" sz="3600" dirty="0" smtClean="0">
                <a:latin typeface="Comic Sans MS" pitchFamily="66" charset="0"/>
              </a:rPr>
              <a:t>¿Tu vida está marcada </a:t>
            </a:r>
          </a:p>
          <a:p>
            <a:pPr algn="ctr"/>
            <a:r>
              <a:rPr lang="es-MX" sz="3600" dirty="0" smtClean="0">
                <a:latin typeface="Comic Sans MS" pitchFamily="66" charset="0"/>
              </a:rPr>
              <a:t>con la sangre del Cordero?</a:t>
            </a:r>
            <a:endParaRPr lang="es-MX" sz="3600" dirty="0">
              <a:latin typeface="Comic Sans MS" pitchFamily="66"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556793"/>
            <a:ext cx="5297388"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593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000" fill="hold"/>
                                        <p:tgtEl>
                                          <p:spTgt spid="2050"/>
                                        </p:tgtEl>
                                        <p:attrNameLst>
                                          <p:attrName>ppt_w</p:attrName>
                                        </p:attrNameLst>
                                      </p:cBhvr>
                                      <p:tavLst>
                                        <p:tav tm="0">
                                          <p:val>
                                            <p:fltVal val="0"/>
                                          </p:val>
                                        </p:tav>
                                        <p:tav tm="100000">
                                          <p:val>
                                            <p:strVal val="#ppt_w"/>
                                          </p:val>
                                        </p:tav>
                                      </p:tavLst>
                                    </p:anim>
                                    <p:anim calcmode="lin" valueType="num">
                                      <p:cBhvr>
                                        <p:cTn id="8" dur="2000" fill="hold"/>
                                        <p:tgtEl>
                                          <p:spTgt spid="2050"/>
                                        </p:tgtEl>
                                        <p:attrNameLst>
                                          <p:attrName>ppt_h</p:attrName>
                                        </p:attrNameLst>
                                      </p:cBhvr>
                                      <p:tavLst>
                                        <p:tav tm="0">
                                          <p:val>
                                            <p:fltVal val="0"/>
                                          </p:val>
                                        </p:tav>
                                        <p:tav tm="100000">
                                          <p:val>
                                            <p:strVal val="#ppt_h"/>
                                          </p:val>
                                        </p:tav>
                                      </p:tavLst>
                                    </p:anim>
                                    <p:animEffect transition="in" filter="fade">
                                      <p:cBhvr>
                                        <p:cTn id="9" dur="2000"/>
                                        <p:tgtEl>
                                          <p:spTgt spid="2050"/>
                                        </p:tgtEl>
                                      </p:cBhvr>
                                    </p:animEffect>
                                  </p:childTnLst>
                                </p:cTn>
                              </p:par>
                              <p:par>
                                <p:cTn id="10" presetID="16" presetClass="entr" presetSubtype="21"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Horizonte">
  <a:themeElements>
    <a:clrScheme name="Horizonte">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te">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te">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165</TotalTime>
  <Words>553</Words>
  <Application>Microsoft Office PowerPoint</Application>
  <PresentationFormat>Presentación en pantalla (4:3)</PresentationFormat>
  <Paragraphs>24</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Horizonte</vt:lpstr>
      <vt:lpstr>LA NUEVA PASCUA La última Plaga Éxodo 12:1-51; MATEO 26:17-30; HEBREOS 9:11-15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NUEVA PASCUA La Última Plaga</dc:title>
  <dc:creator>papa</dc:creator>
  <cp:lastModifiedBy>papa</cp:lastModifiedBy>
  <cp:revision>18</cp:revision>
  <dcterms:created xsi:type="dcterms:W3CDTF">2014-01-31T00:58:42Z</dcterms:created>
  <dcterms:modified xsi:type="dcterms:W3CDTF">2014-02-01T20:05:23Z</dcterms:modified>
</cp:coreProperties>
</file>