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1507A-CADC-4E3D-9EA6-5C728546B932}" type="datetimeFigureOut">
              <a:rPr lang="es-MX" smtClean="0"/>
              <a:t>30/01/2014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0335B-91C0-44FA-BF3D-763B072E4B2D}" type="slidenum">
              <a:rPr lang="es-MX" smtClean="0"/>
              <a:t>‹Nº›</a:t>
            </a:fld>
            <a:endParaRPr lang="es-MX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1507A-CADC-4E3D-9EA6-5C728546B932}" type="datetimeFigureOut">
              <a:rPr lang="es-MX" smtClean="0"/>
              <a:t>30/01/2014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0335B-91C0-44FA-BF3D-763B072E4B2D}" type="slidenum">
              <a:rPr lang="es-MX" smtClean="0"/>
              <a:t>‹Nº›</a:t>
            </a:fld>
            <a:endParaRPr lang="es-MX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1507A-CADC-4E3D-9EA6-5C728546B932}" type="datetimeFigureOut">
              <a:rPr lang="es-MX" smtClean="0"/>
              <a:t>30/01/2014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0335B-91C0-44FA-BF3D-763B072E4B2D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1507A-CADC-4E3D-9EA6-5C728546B932}" type="datetimeFigureOut">
              <a:rPr lang="es-MX" smtClean="0"/>
              <a:t>30/01/2014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0335B-91C0-44FA-BF3D-763B072E4B2D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1507A-CADC-4E3D-9EA6-5C728546B932}" type="datetimeFigureOut">
              <a:rPr lang="es-MX" smtClean="0"/>
              <a:t>30/01/2014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0335B-91C0-44FA-BF3D-763B072E4B2D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1507A-CADC-4E3D-9EA6-5C728546B932}" type="datetimeFigureOut">
              <a:rPr lang="es-MX" smtClean="0"/>
              <a:t>30/01/2014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0335B-91C0-44FA-BF3D-763B072E4B2D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1507A-CADC-4E3D-9EA6-5C728546B932}" type="datetimeFigureOut">
              <a:rPr lang="es-MX" smtClean="0"/>
              <a:t>30/01/2014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0335B-91C0-44FA-BF3D-763B072E4B2D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1507A-CADC-4E3D-9EA6-5C728546B932}" type="datetimeFigureOut">
              <a:rPr lang="es-MX" smtClean="0"/>
              <a:t>30/01/2014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0335B-91C0-44FA-BF3D-763B072E4B2D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1507A-CADC-4E3D-9EA6-5C728546B932}" type="datetimeFigureOut">
              <a:rPr lang="es-MX" smtClean="0"/>
              <a:t>30/01/2014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0335B-91C0-44FA-BF3D-763B072E4B2D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1507A-CADC-4E3D-9EA6-5C728546B932}" type="datetimeFigureOut">
              <a:rPr lang="es-MX" smtClean="0"/>
              <a:t>30/01/2014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0335B-91C0-44FA-BF3D-763B072E4B2D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1507A-CADC-4E3D-9EA6-5C728546B932}" type="datetimeFigureOut">
              <a:rPr lang="es-MX" smtClean="0"/>
              <a:t>30/01/2014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0335B-91C0-44FA-BF3D-763B072E4B2D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0F31507A-CADC-4E3D-9EA6-5C728546B932}" type="datetimeFigureOut">
              <a:rPr lang="es-MX" smtClean="0"/>
              <a:t>30/01/2014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A770335B-91C0-44FA-BF3D-763B072E4B2D}" type="slidenum">
              <a:rPr lang="es-MX" smtClean="0"/>
              <a:t>‹Nº›</a:t>
            </a:fld>
            <a:endParaRPr lang="es-MX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0724" y="5805264"/>
            <a:ext cx="7854696" cy="720080"/>
          </a:xfrm>
        </p:spPr>
        <p:txBody>
          <a:bodyPr>
            <a:normAutofit/>
          </a:bodyPr>
          <a:lstStyle/>
          <a:p>
            <a:pPr algn="ctr"/>
            <a:r>
              <a:rPr lang="es-MX" sz="1600" dirty="0" smtClean="0">
                <a:latin typeface="Comic Sans MS" pitchFamily="66" charset="0"/>
              </a:rPr>
              <a:t>por</a:t>
            </a:r>
          </a:p>
          <a:p>
            <a:pPr algn="ctr"/>
            <a:r>
              <a:rPr lang="es-MX" sz="1600" dirty="0" smtClean="0">
                <a:latin typeface="Comic Sans MS" pitchFamily="66" charset="0"/>
              </a:rPr>
              <a:t>Raúl Ruiz Ávila</a:t>
            </a:r>
            <a:endParaRPr lang="es-MX" sz="1600" dirty="0">
              <a:latin typeface="Comic Sans MS" pitchFamily="66" charset="0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33400" y="332656"/>
            <a:ext cx="7851648" cy="2088232"/>
          </a:xfrm>
        </p:spPr>
        <p:txBody>
          <a:bodyPr>
            <a:noAutofit/>
          </a:bodyPr>
          <a:lstStyle/>
          <a:p>
            <a:pPr algn="ctr"/>
            <a:r>
              <a:rPr lang="es-MX" sz="4400" dirty="0" smtClean="0">
                <a:solidFill>
                  <a:srgbClr val="FFFF00"/>
                </a:solidFill>
                <a:latin typeface="Comic Sans MS" pitchFamily="66" charset="0"/>
              </a:rPr>
              <a:t>LOS DIEZ MANDAMIENTOS</a:t>
            </a:r>
            <a:r>
              <a:rPr lang="es-MX" sz="6000" dirty="0" smtClean="0">
                <a:solidFill>
                  <a:srgbClr val="FFFF00"/>
                </a:solidFill>
                <a:latin typeface="Comic Sans MS" pitchFamily="66" charset="0"/>
              </a:rPr>
              <a:t/>
            </a:r>
            <a:br>
              <a:rPr lang="es-MX" sz="6000" dirty="0" smtClean="0">
                <a:solidFill>
                  <a:srgbClr val="FFFF00"/>
                </a:solidFill>
                <a:latin typeface="Comic Sans MS" pitchFamily="66" charset="0"/>
              </a:rPr>
            </a:br>
            <a:r>
              <a:rPr lang="es-MX" sz="3200" dirty="0" smtClean="0">
                <a:solidFill>
                  <a:srgbClr val="FFFF00"/>
                </a:solidFill>
                <a:latin typeface="Comic Sans MS" pitchFamily="66" charset="0"/>
              </a:rPr>
              <a:t>Éxodo 20:1-17</a:t>
            </a:r>
            <a:endParaRPr lang="es-MX" sz="32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575704"/>
            <a:ext cx="3312368" cy="3229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3675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250"/>
                            </p:stCondLst>
                            <p:childTnLst>
                              <p:par>
                                <p:cTn id="3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79512" y="44624"/>
            <a:ext cx="8856984" cy="6801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3600" dirty="0" smtClean="0">
                <a:latin typeface="Comic Sans MS" pitchFamily="66" charset="0"/>
              </a:rPr>
              <a:t>Al estudiar la Biblia con cuidado, encontraremos promesas, principios de vida, poesías, historias, biografías, ordenanzas, mandamientos, etc. </a:t>
            </a:r>
          </a:p>
          <a:p>
            <a:pPr algn="just"/>
            <a:endParaRPr lang="es-MX" sz="1400" dirty="0">
              <a:latin typeface="Comic Sans MS" pitchFamily="66" charset="0"/>
            </a:endParaRPr>
          </a:p>
          <a:p>
            <a:pPr algn="ctr"/>
            <a:r>
              <a:rPr lang="es-MX" sz="3600" dirty="0" smtClean="0">
                <a:latin typeface="Comic Sans MS" pitchFamily="66" charset="0"/>
              </a:rPr>
              <a:t>¿Conoces los Diez Mandamientos?</a:t>
            </a:r>
          </a:p>
          <a:p>
            <a:pPr algn="ctr"/>
            <a:endParaRPr lang="es-MX" sz="1400" dirty="0">
              <a:latin typeface="Comic Sans MS" pitchFamily="66" charset="0"/>
            </a:endParaRPr>
          </a:p>
          <a:p>
            <a:pPr algn="just"/>
            <a:r>
              <a:rPr lang="es-MX" sz="3600" dirty="0" smtClean="0">
                <a:latin typeface="Comic Sans MS" pitchFamily="66" charset="0"/>
              </a:rPr>
              <a:t>Los Diez Mandamientos han sido la base para la elaboración de las leyes de las naciones que promueven la justicia, el desarrollo, el respeto, la libertad y la paz social. Repasemos los 10 Mandamientos.</a:t>
            </a:r>
            <a:endParaRPr lang="es-MX" sz="36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6513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75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67544" y="1402898"/>
            <a:ext cx="828092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3600" dirty="0" smtClean="0">
                <a:latin typeface="Comic Sans MS" pitchFamily="66" charset="0"/>
              </a:rPr>
              <a:t>Primeramente Dios se presenta a sí mismo diciendo:</a:t>
            </a:r>
          </a:p>
          <a:p>
            <a:pPr algn="just"/>
            <a:endParaRPr lang="es-MX" sz="3600" dirty="0">
              <a:latin typeface="Comic Sans MS" pitchFamily="66" charset="0"/>
            </a:endParaRPr>
          </a:p>
          <a:p>
            <a:pPr algn="just"/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Y 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habló Dios todas estas palabras, diciendo:</a:t>
            </a:r>
            <a:r>
              <a:rPr lang="es-MX" sz="3600" i="1" baseline="30000" dirty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s-MX" sz="3600" i="1" dirty="0" smtClean="0">
                <a:latin typeface="Comic Sans MS" pitchFamily="66" charset="0"/>
              </a:rPr>
              <a:t>Yo </a:t>
            </a:r>
            <a:r>
              <a:rPr lang="es-MX" sz="3600" i="1" dirty="0">
                <a:latin typeface="Comic Sans MS" pitchFamily="66" charset="0"/>
              </a:rPr>
              <a:t>soy 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Jehová tu Dios, que te </a:t>
            </a:r>
            <a:r>
              <a:rPr lang="es-MX" sz="3600" i="1" dirty="0">
                <a:latin typeface="Comic Sans MS" pitchFamily="66" charset="0"/>
              </a:rPr>
              <a:t>saqué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 de la tierra de Egipto, de casa de servidumbre</a:t>
            </a:r>
            <a:r>
              <a:rPr lang="es-MX" sz="3600" dirty="0">
                <a:latin typeface="Comic Sans MS" pitchFamily="66" charset="0"/>
              </a:rPr>
              <a:t>. </a:t>
            </a:r>
            <a:r>
              <a:rPr lang="es-MX" sz="3600" dirty="0" smtClean="0">
                <a:latin typeface="Comic Sans MS" pitchFamily="66" charset="0"/>
              </a:rPr>
              <a:t>vv. 1-2</a:t>
            </a:r>
            <a:endParaRPr lang="es-MX" sz="36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4823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65150" y="332656"/>
            <a:ext cx="828092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3600" dirty="0" smtClean="0">
                <a:latin typeface="Comic Sans MS" pitchFamily="66" charset="0"/>
              </a:rPr>
              <a:t>Cuando Dios se presentó a Moisés en Éxodo 3:14 y lo llamó para liberar al pueblo de la esclavitud, le dijo: </a:t>
            </a:r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YO SOY EL QUE SOY.</a:t>
            </a:r>
          </a:p>
          <a:p>
            <a:pPr algn="just"/>
            <a:endParaRPr lang="es-MX" sz="3600" dirty="0">
              <a:solidFill>
                <a:srgbClr val="FFFF00"/>
              </a:solidFill>
              <a:latin typeface="Comic Sans MS" pitchFamily="66" charset="0"/>
            </a:endParaRPr>
          </a:p>
          <a:p>
            <a:pPr algn="just"/>
            <a:r>
              <a:rPr lang="es-MX" sz="3600" dirty="0" smtClean="0">
                <a:latin typeface="Comic Sans MS" pitchFamily="66" charset="0"/>
              </a:rPr>
              <a:t>Esto quiere decir que Dios no existe; porque lo que existe tiene principio y fin. Dios es eterno sin principio ni fin porque </a:t>
            </a:r>
            <a:r>
              <a:rPr lang="es-MX" sz="3600" dirty="0" smtClean="0">
                <a:solidFill>
                  <a:srgbClr val="FFFF00"/>
                </a:solidFill>
                <a:latin typeface="Comic Sans MS" pitchFamily="66" charset="0"/>
              </a:rPr>
              <a:t>DIOS ES. </a:t>
            </a:r>
            <a:r>
              <a:rPr lang="es-MX" sz="3600" dirty="0" smtClean="0">
                <a:latin typeface="Comic Sans MS" pitchFamily="66" charset="0"/>
              </a:rPr>
              <a:t>Con ello nos está enfatizando su </a:t>
            </a:r>
            <a:r>
              <a:rPr lang="es-MX" sz="3600" dirty="0" smtClean="0">
                <a:solidFill>
                  <a:srgbClr val="FFFF00"/>
                </a:solidFill>
                <a:latin typeface="Comic Sans MS" pitchFamily="66" charset="0"/>
              </a:rPr>
              <a:t>autoridad y poder absolutos</a:t>
            </a:r>
            <a:r>
              <a:rPr lang="es-MX" sz="3600" dirty="0" smtClean="0">
                <a:latin typeface="Comic Sans MS" pitchFamily="66" charset="0"/>
              </a:rPr>
              <a:t>.</a:t>
            </a:r>
            <a:r>
              <a:rPr lang="es-MX" sz="3600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endParaRPr lang="es-MX" sz="3600" dirty="0">
              <a:solidFill>
                <a:srgbClr val="FFFF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2267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67544" y="543446"/>
            <a:ext cx="828092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3600" dirty="0" smtClean="0">
                <a:latin typeface="Comic Sans MS" pitchFamily="66" charset="0"/>
              </a:rPr>
              <a:t>Es por eso que el primer mandamiento dice:</a:t>
            </a:r>
          </a:p>
          <a:p>
            <a:pPr algn="just"/>
            <a:endParaRPr lang="es-MX" sz="2000" dirty="0">
              <a:latin typeface="Comic Sans MS" pitchFamily="66" charset="0"/>
            </a:endParaRPr>
          </a:p>
          <a:p>
            <a:pPr algn="just"/>
            <a:r>
              <a:rPr lang="es-MX" sz="3600" dirty="0" smtClean="0">
                <a:latin typeface="Comic Sans MS" pitchFamily="66" charset="0"/>
              </a:rPr>
              <a:t>I. </a:t>
            </a:r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No 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tendrás dioses ajenos delante de </a:t>
            </a:r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mí. </a:t>
            </a:r>
            <a:r>
              <a:rPr lang="es-MX" sz="3600" dirty="0" smtClean="0">
                <a:latin typeface="Comic Sans MS" pitchFamily="66" charset="0"/>
              </a:rPr>
              <a:t>v. 3</a:t>
            </a:r>
          </a:p>
          <a:p>
            <a:pPr algn="just"/>
            <a:endParaRPr lang="es-MX" sz="2000" dirty="0">
              <a:latin typeface="Comic Sans MS" pitchFamily="66" charset="0"/>
            </a:endParaRPr>
          </a:p>
          <a:p>
            <a:pPr algn="just"/>
            <a:r>
              <a:rPr lang="es-MX" sz="3600" dirty="0" smtClean="0">
                <a:latin typeface="Comic Sans MS" pitchFamily="66" charset="0"/>
              </a:rPr>
              <a:t>Por su soberanía absoluta Dios detesta la idolatría. El debe tener el primer lugar en la vida de su pueblo. De este primer mandamiento se deriva el siguiente mandamiento:</a:t>
            </a:r>
            <a:endParaRPr lang="es-MX" sz="36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0903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79512" y="44624"/>
            <a:ext cx="8784976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3600" dirty="0" smtClean="0">
                <a:latin typeface="Comic Sans MS" pitchFamily="66" charset="0"/>
              </a:rPr>
              <a:t>II. </a:t>
            </a:r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No 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te harás </a:t>
            </a:r>
            <a:r>
              <a:rPr lang="es-MX" sz="3600" i="1" dirty="0">
                <a:latin typeface="Comic Sans MS" pitchFamily="66" charset="0"/>
              </a:rPr>
              <a:t>imagen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, ni ninguna semejanza de lo que esté arriba en el cielo, ni abajo en la tierra, ni en las aguas debajo de la tierra. </a:t>
            </a:r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No 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te </a:t>
            </a:r>
            <a:r>
              <a:rPr lang="es-MX" sz="3600" i="1" dirty="0">
                <a:latin typeface="Comic Sans MS" pitchFamily="66" charset="0"/>
              </a:rPr>
              <a:t>inclinarás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 a ellas, ni las </a:t>
            </a:r>
            <a:r>
              <a:rPr lang="es-MX" sz="3600" i="1" dirty="0">
                <a:latin typeface="Comic Sans MS" pitchFamily="66" charset="0"/>
              </a:rPr>
              <a:t>honrarás</a:t>
            </a:r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; porque 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yo soy Jehová tu Dios, fuerte, celoso, que visito la maldad de los padres sobre los hijos hasta la tercera y cuarta generación de los que me aborrecen, </a:t>
            </a:r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y 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hago misericordia a millares, a los que me aman y guardan mis </a:t>
            </a:r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mandamientos. vv. 4-6</a:t>
            </a:r>
            <a:endParaRPr lang="es-MX" sz="3600" i="1" dirty="0">
              <a:solidFill>
                <a:srgbClr val="FFFF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4920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67544" y="548680"/>
            <a:ext cx="828092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3600" dirty="0" smtClean="0">
                <a:latin typeface="Comic Sans MS" pitchFamily="66" charset="0"/>
              </a:rPr>
              <a:t>En nuestro México lindo y querido vemos imágenes por todos lados; terminales, hospitales, casas, etc., y la gente les rinde culto, aunque dicen que sólo las veneran. </a:t>
            </a:r>
          </a:p>
          <a:p>
            <a:pPr algn="just"/>
            <a:endParaRPr lang="es-MX" sz="3600" dirty="0">
              <a:latin typeface="Comic Sans MS" pitchFamily="66" charset="0"/>
            </a:endParaRPr>
          </a:p>
          <a:p>
            <a:pPr algn="just"/>
            <a:r>
              <a:rPr lang="es-MX" sz="3600" dirty="0" smtClean="0">
                <a:latin typeface="Comic Sans MS" pitchFamily="66" charset="0"/>
              </a:rPr>
              <a:t>¿Hay algo que en tu vida toma el primer lugar en lugar de Dios? ¿Cuánto tiempo inviertes en comunión con Dios diariamente?</a:t>
            </a:r>
            <a:endParaRPr lang="es-MX" sz="36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2086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360040" y="175275"/>
            <a:ext cx="8676456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3200" dirty="0" smtClean="0">
                <a:latin typeface="Comic Sans MS" pitchFamily="66" charset="0"/>
              </a:rPr>
              <a:t>III. </a:t>
            </a:r>
            <a:r>
              <a:rPr lang="es-MX" sz="3200" i="1" dirty="0" smtClean="0">
                <a:solidFill>
                  <a:srgbClr val="FFFF00"/>
                </a:solidFill>
                <a:latin typeface="Comic Sans MS" pitchFamily="66" charset="0"/>
              </a:rPr>
              <a:t>No </a:t>
            </a:r>
            <a:r>
              <a:rPr lang="es-MX" sz="3200" i="1" dirty="0">
                <a:solidFill>
                  <a:srgbClr val="FFFF00"/>
                </a:solidFill>
                <a:latin typeface="Comic Sans MS" pitchFamily="66" charset="0"/>
              </a:rPr>
              <a:t>tomarás el nombre de Jehová tu Dios en vano</a:t>
            </a:r>
            <a:r>
              <a:rPr lang="es-MX" sz="3200" i="1" dirty="0" smtClean="0">
                <a:solidFill>
                  <a:srgbClr val="FFFF00"/>
                </a:solidFill>
                <a:latin typeface="Comic Sans MS" pitchFamily="66" charset="0"/>
              </a:rPr>
              <a:t>; porque </a:t>
            </a:r>
            <a:r>
              <a:rPr lang="es-MX" sz="3200" i="1" dirty="0">
                <a:solidFill>
                  <a:srgbClr val="FFFF00"/>
                </a:solidFill>
                <a:latin typeface="Comic Sans MS" pitchFamily="66" charset="0"/>
              </a:rPr>
              <a:t>no dará por inocente Jehová al que tomare su nombre en vano. </a:t>
            </a:r>
            <a:r>
              <a:rPr lang="es-MX" sz="3200" dirty="0" smtClean="0">
                <a:latin typeface="Comic Sans MS" pitchFamily="66" charset="0"/>
              </a:rPr>
              <a:t>v. 7</a:t>
            </a:r>
          </a:p>
          <a:p>
            <a:pPr algn="just"/>
            <a:endParaRPr lang="es-MX" sz="3200" dirty="0">
              <a:latin typeface="Comic Sans MS" pitchFamily="66" charset="0"/>
            </a:endParaRPr>
          </a:p>
          <a:p>
            <a:pPr algn="just"/>
            <a:r>
              <a:rPr lang="es-MX" sz="3200" dirty="0" smtClean="0">
                <a:latin typeface="Comic Sans MS" pitchFamily="66" charset="0"/>
              </a:rPr>
              <a:t>El nombre de Dios no debe ser falsamente invocado, porque su ser y su nombre son inseparables. Se invoca falsamente el nombre de Dios en la magia, astrología, juramentos falsos, etc. Cuando un matrimonio jura estar unido </a:t>
            </a:r>
            <a:r>
              <a:rPr lang="es-MX" sz="3200" b="1" dirty="0" smtClean="0">
                <a:latin typeface="Comic Sans MS" pitchFamily="66" charset="0"/>
              </a:rPr>
              <a:t>hasta que la muerte los separe</a:t>
            </a:r>
            <a:r>
              <a:rPr lang="es-MX" sz="3200" dirty="0" smtClean="0">
                <a:latin typeface="Comic Sans MS" pitchFamily="66" charset="0"/>
              </a:rPr>
              <a:t> y se divorcia, está jurando falsamente, está tomando en vano el nombre de Dios.</a:t>
            </a:r>
            <a:endParaRPr lang="es-MX" sz="32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713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79512" y="441240"/>
            <a:ext cx="8784976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3600" dirty="0" smtClean="0">
                <a:latin typeface="Comic Sans MS" pitchFamily="66" charset="0"/>
              </a:rPr>
              <a:t>IV. </a:t>
            </a:r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Acuérdate 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del día de </a:t>
            </a:r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reposo 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para santificarlo.</a:t>
            </a:r>
            <a:r>
              <a:rPr lang="es-MX" sz="3600" dirty="0">
                <a:latin typeface="Comic Sans MS" pitchFamily="66" charset="0"/>
              </a:rPr>
              <a:t> </a:t>
            </a:r>
            <a:r>
              <a:rPr lang="es-MX" sz="3600" dirty="0" smtClean="0">
                <a:latin typeface="Comic Sans MS" pitchFamily="66" charset="0"/>
              </a:rPr>
              <a:t>v. 8. De este mandamiento se deriva lo siguiente:</a:t>
            </a:r>
          </a:p>
          <a:p>
            <a:pPr algn="just"/>
            <a:endParaRPr lang="es-MX" sz="2000" dirty="0">
              <a:latin typeface="Comic Sans MS" pitchFamily="66" charset="0"/>
            </a:endParaRPr>
          </a:p>
          <a:p>
            <a:pPr algn="just"/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Seis 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días trabajarás, y harás toda tu obra; </a:t>
            </a:r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mas 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el séptimo día es </a:t>
            </a:r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reposo para 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Jehová tu Dios; no hagas en él obra alguna</a:t>
            </a:r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, tú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, ni tu hijo, ni tu hija, ni tu siervo, ni tu criada, ni tu bestia, ni tu extranjero que está dentro de tus puertas. </a:t>
            </a:r>
            <a:endParaRPr lang="es-MX" sz="3600" i="1" dirty="0">
              <a:solidFill>
                <a:srgbClr val="FFFF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7621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323528" y="116632"/>
            <a:ext cx="8568952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Porque en seis días </a:t>
            </a:r>
            <a:r>
              <a:rPr lang="es-MX" sz="3600" i="1" dirty="0">
                <a:latin typeface="Comic Sans MS" pitchFamily="66" charset="0"/>
              </a:rPr>
              <a:t>hizo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 Jehová los cielos y la tierra, el mar, y todas las cosas que en ellos hay, y </a:t>
            </a:r>
            <a:r>
              <a:rPr lang="es-MX" sz="3600" i="1" dirty="0">
                <a:latin typeface="Comic Sans MS" pitchFamily="66" charset="0"/>
              </a:rPr>
              <a:t>reposó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 en el séptimo día; por tanto, Jehová bendijo el día de reposo y lo santificó</a:t>
            </a:r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. </a:t>
            </a:r>
            <a:r>
              <a:rPr lang="es-MX" sz="3600" dirty="0" smtClean="0">
                <a:latin typeface="Comic Sans MS" pitchFamily="66" charset="0"/>
              </a:rPr>
              <a:t>vv. 9-11</a:t>
            </a:r>
          </a:p>
          <a:p>
            <a:pPr algn="just"/>
            <a:endParaRPr lang="es-MX" sz="2000" dirty="0">
              <a:latin typeface="Comic Sans MS" pitchFamily="66" charset="0"/>
            </a:endParaRPr>
          </a:p>
          <a:p>
            <a:pPr algn="just"/>
            <a:r>
              <a:rPr lang="es-MX" sz="3600" dirty="0">
                <a:latin typeface="Comic Sans MS" pitchFamily="66" charset="0"/>
              </a:rPr>
              <a:t>¿Dios se cansa? </a:t>
            </a:r>
            <a:r>
              <a:rPr lang="es-MX" sz="3600" dirty="0" smtClean="0">
                <a:latin typeface="Comic Sans MS" pitchFamily="66" charset="0"/>
              </a:rPr>
              <a:t>¿Será que Dios se cansó de hacer la creación? La verdad es que Dios estaba pensando en nosotros que nos cansamos y necesitamos reposar. ¿Reposas y santificas el día de reposo? ¿Cómo?</a:t>
            </a:r>
            <a:endParaRPr lang="es-MX" sz="36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3417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323528" y="992917"/>
            <a:ext cx="856895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3600" dirty="0" smtClean="0">
                <a:latin typeface="Comic Sans MS" pitchFamily="66" charset="0"/>
              </a:rPr>
              <a:t>V. </a:t>
            </a:r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Honra 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a tu padre y a tu madre</a:t>
            </a:r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, para 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que tus días se alarguen en la tierra que Jehová tu Dios te da</a:t>
            </a:r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. </a:t>
            </a:r>
            <a:r>
              <a:rPr lang="es-MX" sz="3600" dirty="0" smtClean="0">
                <a:latin typeface="Comic Sans MS" pitchFamily="66" charset="0"/>
              </a:rPr>
              <a:t>v. 12</a:t>
            </a:r>
            <a:endParaRPr lang="es-MX" sz="3600" i="1" dirty="0" smtClean="0">
              <a:solidFill>
                <a:srgbClr val="FFFF00"/>
              </a:solidFill>
              <a:latin typeface="Comic Sans MS" pitchFamily="66" charset="0"/>
            </a:endParaRPr>
          </a:p>
          <a:p>
            <a:pPr algn="just"/>
            <a:endParaRPr lang="es-MX" sz="3600" dirty="0">
              <a:latin typeface="Comic Sans MS" pitchFamily="66" charset="0"/>
            </a:endParaRPr>
          </a:p>
          <a:p>
            <a:pPr algn="just"/>
            <a:r>
              <a:rPr lang="es-MX" sz="3600" dirty="0" smtClean="0">
                <a:latin typeface="Comic Sans MS" pitchFamily="66" charset="0"/>
              </a:rPr>
              <a:t>Al cuidar, obedecer, proveer para nuestros padres, etc., trae bendición a nuestras vidas porque Dios es fiel y cumple sus promesas.</a:t>
            </a:r>
            <a:endParaRPr lang="es-MX" sz="36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2125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07504" y="44624"/>
            <a:ext cx="8712968" cy="6801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3200" dirty="0" smtClean="0">
                <a:latin typeface="Comic Sans MS" pitchFamily="66" charset="0"/>
              </a:rPr>
              <a:t>VI. </a:t>
            </a:r>
            <a:r>
              <a:rPr lang="en-US" sz="3200" i="1" dirty="0" smtClean="0">
                <a:solidFill>
                  <a:srgbClr val="FFFF00"/>
                </a:solidFill>
                <a:latin typeface="Comic Sans MS" pitchFamily="66" charset="0"/>
              </a:rPr>
              <a:t>No </a:t>
            </a:r>
            <a:r>
              <a:rPr lang="en-US" sz="3200" i="1" dirty="0" err="1" smtClean="0">
                <a:solidFill>
                  <a:srgbClr val="FFFF00"/>
                </a:solidFill>
                <a:latin typeface="Comic Sans MS" pitchFamily="66" charset="0"/>
              </a:rPr>
              <a:t>matarás</a:t>
            </a:r>
            <a:r>
              <a:rPr lang="en-US" sz="3200" i="1" dirty="0" smtClean="0">
                <a:solidFill>
                  <a:srgbClr val="FFFF00"/>
                </a:solidFill>
                <a:latin typeface="Comic Sans MS" pitchFamily="66" charset="0"/>
              </a:rPr>
              <a:t>. </a:t>
            </a:r>
            <a:r>
              <a:rPr lang="en-US" sz="3200" dirty="0" smtClean="0">
                <a:latin typeface="Comic Sans MS" pitchFamily="66" charset="0"/>
              </a:rPr>
              <a:t>v. 13</a:t>
            </a:r>
          </a:p>
          <a:p>
            <a:pPr algn="just"/>
            <a:endParaRPr lang="en-US" sz="2000" dirty="0">
              <a:latin typeface="Comic Sans MS" pitchFamily="66" charset="0"/>
            </a:endParaRPr>
          </a:p>
          <a:p>
            <a:pPr algn="just"/>
            <a:r>
              <a:rPr lang="en-US" sz="3200" dirty="0" err="1" smtClean="0">
                <a:latin typeface="Comic Sans MS" pitchFamily="66" charset="0"/>
              </a:rPr>
              <a:t>Recordemos</a:t>
            </a:r>
            <a:r>
              <a:rPr lang="en-US" sz="3200" dirty="0" smtClean="0">
                <a:latin typeface="Comic Sans MS" pitchFamily="66" charset="0"/>
              </a:rPr>
              <a:t> </a:t>
            </a:r>
            <a:r>
              <a:rPr lang="en-US" sz="3200" dirty="0" err="1" smtClean="0">
                <a:latin typeface="Comic Sans MS" pitchFamily="66" charset="0"/>
              </a:rPr>
              <a:t>que</a:t>
            </a:r>
            <a:r>
              <a:rPr lang="en-US" sz="3200" dirty="0" smtClean="0">
                <a:latin typeface="Comic Sans MS" pitchFamily="66" charset="0"/>
              </a:rPr>
              <a:t> </a:t>
            </a:r>
            <a:r>
              <a:rPr lang="en-US" sz="3200" dirty="0" err="1" smtClean="0">
                <a:latin typeface="Comic Sans MS" pitchFamily="66" charset="0"/>
              </a:rPr>
              <a:t>Jesús</a:t>
            </a:r>
            <a:r>
              <a:rPr lang="en-US" sz="3200" dirty="0" smtClean="0">
                <a:latin typeface="Comic Sans MS" pitchFamily="66" charset="0"/>
              </a:rPr>
              <a:t> no vino a </a:t>
            </a:r>
            <a:r>
              <a:rPr lang="en-US" sz="3200" dirty="0" err="1" smtClean="0">
                <a:latin typeface="Comic Sans MS" pitchFamily="66" charset="0"/>
              </a:rPr>
              <a:t>abrogar</a:t>
            </a:r>
            <a:r>
              <a:rPr lang="en-US" sz="3200" dirty="0" smtClean="0">
                <a:latin typeface="Comic Sans MS" pitchFamily="66" charset="0"/>
              </a:rPr>
              <a:t> la ley </a:t>
            </a:r>
            <a:r>
              <a:rPr lang="en-US" sz="3200" dirty="0" err="1" smtClean="0">
                <a:latin typeface="Comic Sans MS" pitchFamily="66" charset="0"/>
              </a:rPr>
              <a:t>sino</a:t>
            </a:r>
            <a:r>
              <a:rPr lang="en-US" sz="3200" dirty="0" smtClean="0">
                <a:latin typeface="Comic Sans MS" pitchFamily="66" charset="0"/>
              </a:rPr>
              <a:t> a </a:t>
            </a:r>
            <a:r>
              <a:rPr lang="en-US" sz="3200" dirty="0" err="1" smtClean="0">
                <a:latin typeface="Comic Sans MS" pitchFamily="66" charset="0"/>
              </a:rPr>
              <a:t>cumplirla</a:t>
            </a:r>
            <a:r>
              <a:rPr lang="en-US" sz="3200" dirty="0" smtClean="0">
                <a:latin typeface="Comic Sans MS" pitchFamily="66" charset="0"/>
              </a:rPr>
              <a:t> con mayor </a:t>
            </a:r>
            <a:r>
              <a:rPr lang="en-US" sz="3200" dirty="0" err="1" smtClean="0">
                <a:latin typeface="Comic Sans MS" pitchFamily="66" charset="0"/>
              </a:rPr>
              <a:t>profundidad</a:t>
            </a:r>
            <a:r>
              <a:rPr lang="en-US" sz="3200" dirty="0" smtClean="0">
                <a:latin typeface="Comic Sans MS" pitchFamily="66" charset="0"/>
              </a:rPr>
              <a:t>. </a:t>
            </a:r>
            <a:r>
              <a:rPr lang="en-US" sz="3200" dirty="0" err="1" smtClean="0">
                <a:latin typeface="Comic Sans MS" pitchFamily="66" charset="0"/>
              </a:rPr>
              <a:t>Respecto</a:t>
            </a:r>
            <a:r>
              <a:rPr lang="en-US" sz="3200" dirty="0" smtClean="0">
                <a:latin typeface="Comic Sans MS" pitchFamily="66" charset="0"/>
              </a:rPr>
              <a:t> a </a:t>
            </a:r>
            <a:r>
              <a:rPr lang="en-US" sz="3200" dirty="0" err="1" smtClean="0">
                <a:latin typeface="Comic Sans MS" pitchFamily="66" charset="0"/>
              </a:rPr>
              <a:t>esta</a:t>
            </a:r>
            <a:r>
              <a:rPr lang="en-US" sz="3200" dirty="0" smtClean="0">
                <a:latin typeface="Comic Sans MS" pitchFamily="66" charset="0"/>
              </a:rPr>
              <a:t> ley El </a:t>
            </a:r>
            <a:r>
              <a:rPr lang="en-US" sz="3200" dirty="0" err="1" smtClean="0">
                <a:latin typeface="Comic Sans MS" pitchFamily="66" charset="0"/>
              </a:rPr>
              <a:t>dijo</a:t>
            </a:r>
            <a:r>
              <a:rPr lang="en-US" sz="3200" dirty="0" smtClean="0">
                <a:latin typeface="Comic Sans MS" pitchFamily="66" charset="0"/>
              </a:rPr>
              <a:t> en Mateo 5:21-22 </a:t>
            </a:r>
          </a:p>
          <a:p>
            <a:pPr algn="just"/>
            <a:endParaRPr lang="en-US" sz="2000" dirty="0">
              <a:latin typeface="Comic Sans MS" pitchFamily="66" charset="0"/>
            </a:endParaRPr>
          </a:p>
          <a:p>
            <a:pPr algn="just"/>
            <a:r>
              <a:rPr lang="es-MX" sz="3200" i="1" dirty="0" smtClean="0">
                <a:solidFill>
                  <a:srgbClr val="FFFF00"/>
                </a:solidFill>
                <a:latin typeface="Comic Sans MS" pitchFamily="66" charset="0"/>
              </a:rPr>
              <a:t>Oísteis </a:t>
            </a:r>
            <a:r>
              <a:rPr lang="es-MX" sz="3200" i="1" dirty="0">
                <a:solidFill>
                  <a:srgbClr val="FFFF00"/>
                </a:solidFill>
                <a:latin typeface="Comic Sans MS" pitchFamily="66" charset="0"/>
              </a:rPr>
              <a:t>que fue dicho a los antiguos: No matarás</a:t>
            </a:r>
            <a:r>
              <a:rPr lang="es-MX" sz="3200" i="1" dirty="0" smtClean="0">
                <a:solidFill>
                  <a:srgbClr val="FFFF00"/>
                </a:solidFill>
                <a:latin typeface="Comic Sans MS" pitchFamily="66" charset="0"/>
              </a:rPr>
              <a:t>; y </a:t>
            </a:r>
            <a:r>
              <a:rPr lang="es-MX" sz="3200" i="1" dirty="0">
                <a:solidFill>
                  <a:srgbClr val="FFFF00"/>
                </a:solidFill>
                <a:latin typeface="Comic Sans MS" pitchFamily="66" charset="0"/>
              </a:rPr>
              <a:t>cualquiera que matare será culpable de juicio.</a:t>
            </a:r>
            <a:r>
              <a:rPr lang="es-MX" sz="3200" i="1" baseline="30000" dirty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s-MX" sz="3200" i="1" dirty="0" smtClean="0">
                <a:solidFill>
                  <a:srgbClr val="FFFF00"/>
                </a:solidFill>
                <a:latin typeface="Comic Sans MS" pitchFamily="66" charset="0"/>
              </a:rPr>
              <a:t>Pero </a:t>
            </a:r>
            <a:r>
              <a:rPr lang="es-MX" sz="3200" i="1" dirty="0">
                <a:solidFill>
                  <a:srgbClr val="FFFF00"/>
                </a:solidFill>
                <a:latin typeface="Comic Sans MS" pitchFamily="66" charset="0"/>
              </a:rPr>
              <a:t>yo os digo que cualquiera que se enoje contra su hermano, será culpable de juicio; y cualquiera que diga: </a:t>
            </a:r>
            <a:r>
              <a:rPr lang="es-MX" sz="3200" i="1" dirty="0">
                <a:latin typeface="Comic Sans MS" pitchFamily="66" charset="0"/>
              </a:rPr>
              <a:t>Necio</a:t>
            </a:r>
            <a:r>
              <a:rPr lang="es-MX" sz="3200" i="1" dirty="0">
                <a:solidFill>
                  <a:srgbClr val="FFFF00"/>
                </a:solidFill>
                <a:latin typeface="Comic Sans MS" pitchFamily="66" charset="0"/>
              </a:rPr>
              <a:t>, a su hermano, será culpable ante el concilio; y cualquiera que le diga: </a:t>
            </a:r>
            <a:r>
              <a:rPr lang="es-MX" sz="3200" i="1" dirty="0">
                <a:latin typeface="Comic Sans MS" pitchFamily="66" charset="0"/>
              </a:rPr>
              <a:t>Fatuo</a:t>
            </a:r>
            <a:r>
              <a:rPr lang="es-MX" sz="3200" i="1" dirty="0">
                <a:solidFill>
                  <a:srgbClr val="FFFF00"/>
                </a:solidFill>
                <a:latin typeface="Comic Sans MS" pitchFamily="66" charset="0"/>
              </a:rPr>
              <a:t>, quedará expuesto al infierno de fuego.</a:t>
            </a:r>
            <a:endParaRPr lang="es-MX" sz="3200" i="1" dirty="0">
              <a:solidFill>
                <a:srgbClr val="FFFF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6758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75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50"/>
                            </p:stCondLst>
                            <p:childTnLst>
                              <p:par>
                                <p:cTn id="2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75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251520" y="116632"/>
            <a:ext cx="8712968" cy="661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3600" dirty="0" smtClean="0">
                <a:latin typeface="Comic Sans MS" pitchFamily="66" charset="0"/>
              </a:rPr>
              <a:t>Qué fácilmente ofendemos cuando nos enojamos con alguien. ¿A cuántos has matado con tus palabras?</a:t>
            </a:r>
          </a:p>
          <a:p>
            <a:pPr algn="just"/>
            <a:endParaRPr lang="es-MX" sz="1400" dirty="0">
              <a:latin typeface="Comic Sans MS" pitchFamily="66" charset="0"/>
            </a:endParaRPr>
          </a:p>
          <a:p>
            <a:pPr algn="just"/>
            <a:r>
              <a:rPr lang="es-MX" sz="3600" dirty="0" smtClean="0">
                <a:latin typeface="Comic Sans MS" pitchFamily="66" charset="0"/>
              </a:rPr>
              <a:t>VII. </a:t>
            </a:r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No cometerás adulterio. </a:t>
            </a:r>
            <a:r>
              <a:rPr lang="es-MX" sz="3600" dirty="0" smtClean="0">
                <a:latin typeface="Comic Sans MS" pitchFamily="66" charset="0"/>
              </a:rPr>
              <a:t>v.14</a:t>
            </a:r>
          </a:p>
          <a:p>
            <a:pPr algn="just"/>
            <a:endParaRPr lang="es-MX" sz="1400" i="1" dirty="0">
              <a:solidFill>
                <a:srgbClr val="FFFF00"/>
              </a:solidFill>
              <a:latin typeface="Comic Sans MS" pitchFamily="66" charset="0"/>
            </a:endParaRPr>
          </a:p>
          <a:p>
            <a:pPr algn="just"/>
            <a:r>
              <a:rPr lang="es-MX" sz="3600" dirty="0" smtClean="0">
                <a:latin typeface="Comic Sans MS" pitchFamily="66" charset="0"/>
              </a:rPr>
              <a:t>Respecto a esta ley Jesús dijo en Mateo 5:27-28: 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Oísteis que fue dicho: No cometerás adulterio</a:t>
            </a:r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. Pero 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yo os digo que cualquiera que </a:t>
            </a:r>
            <a:r>
              <a:rPr lang="es-MX" sz="3600" i="1" dirty="0">
                <a:latin typeface="Comic Sans MS" pitchFamily="66" charset="0"/>
              </a:rPr>
              <a:t>mira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 a una mujer para </a:t>
            </a:r>
            <a:r>
              <a:rPr lang="es-MX" sz="3600" i="1" dirty="0">
                <a:latin typeface="Comic Sans MS" pitchFamily="66" charset="0"/>
              </a:rPr>
              <a:t>codiciarla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, ya </a:t>
            </a:r>
            <a:r>
              <a:rPr lang="es-MX" sz="3600" i="1" dirty="0">
                <a:latin typeface="Comic Sans MS" pitchFamily="66" charset="0"/>
              </a:rPr>
              <a:t>adulteró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 con ella en su corazón.</a:t>
            </a:r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s-MX" sz="3600" dirty="0" smtClean="0">
                <a:latin typeface="Comic Sans MS" pitchFamily="66" charset="0"/>
              </a:rPr>
              <a:t>Si somos honestos tenemos que confesar</a:t>
            </a:r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s-MX" sz="3600" dirty="0" smtClean="0">
                <a:latin typeface="Comic Sans MS" pitchFamily="66" charset="0"/>
              </a:rPr>
              <a:t>éste pecado de impureza.</a:t>
            </a:r>
            <a:endParaRPr lang="es-MX" sz="36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6816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67544" y="908720"/>
            <a:ext cx="828092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3600" dirty="0" smtClean="0">
                <a:latin typeface="Comic Sans MS" pitchFamily="66" charset="0"/>
              </a:rPr>
              <a:t>VIII. </a:t>
            </a:r>
            <a:r>
              <a:rPr lang="en-US" sz="3600" i="1" dirty="0" smtClean="0">
                <a:solidFill>
                  <a:srgbClr val="FFFF00"/>
                </a:solidFill>
                <a:latin typeface="Comic Sans MS" pitchFamily="66" charset="0"/>
              </a:rPr>
              <a:t>No </a:t>
            </a:r>
            <a:r>
              <a:rPr lang="en-US" sz="3600" i="1" dirty="0" err="1" smtClean="0">
                <a:solidFill>
                  <a:srgbClr val="FFFF00"/>
                </a:solidFill>
                <a:latin typeface="Comic Sans MS" pitchFamily="66" charset="0"/>
              </a:rPr>
              <a:t>hurtarás</a:t>
            </a:r>
            <a:r>
              <a:rPr lang="en-US" sz="3600" i="1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US" sz="3600" dirty="0" smtClean="0">
                <a:latin typeface="Comic Sans MS" pitchFamily="66" charset="0"/>
              </a:rPr>
              <a:t>v. 15 </a:t>
            </a:r>
          </a:p>
          <a:p>
            <a:pPr algn="just"/>
            <a:endParaRPr lang="en-US" sz="3600" dirty="0">
              <a:latin typeface="Comic Sans MS" pitchFamily="66" charset="0"/>
            </a:endParaRPr>
          </a:p>
          <a:p>
            <a:pPr algn="just"/>
            <a:r>
              <a:rPr lang="en-US" sz="3600" dirty="0" smtClean="0">
                <a:latin typeface="Comic Sans MS" pitchFamily="66" charset="0"/>
              </a:rPr>
              <a:t>El </a:t>
            </a:r>
            <a:r>
              <a:rPr lang="en-US" sz="3600" dirty="0" err="1" smtClean="0">
                <a:latin typeface="Comic Sans MS" pitchFamily="66" charset="0"/>
              </a:rPr>
              <a:t>lado</a:t>
            </a:r>
            <a:r>
              <a:rPr lang="en-US" sz="3600" dirty="0" smtClean="0">
                <a:latin typeface="Comic Sans MS" pitchFamily="66" charset="0"/>
              </a:rPr>
              <a:t> </a:t>
            </a:r>
            <a:r>
              <a:rPr lang="en-US" sz="3600" dirty="0" err="1" smtClean="0">
                <a:latin typeface="Comic Sans MS" pitchFamily="66" charset="0"/>
              </a:rPr>
              <a:t>positivo</a:t>
            </a:r>
            <a:r>
              <a:rPr lang="en-US" sz="3600" dirty="0" smtClean="0">
                <a:latin typeface="Comic Sans MS" pitchFamily="66" charset="0"/>
              </a:rPr>
              <a:t> de </a:t>
            </a:r>
            <a:r>
              <a:rPr lang="en-US" sz="3600" dirty="0" err="1" smtClean="0">
                <a:latin typeface="Comic Sans MS" pitchFamily="66" charset="0"/>
              </a:rPr>
              <a:t>este</a:t>
            </a:r>
            <a:r>
              <a:rPr lang="en-US" sz="3600" dirty="0" smtClean="0">
                <a:latin typeface="Comic Sans MS" pitchFamily="66" charset="0"/>
              </a:rPr>
              <a:t> </a:t>
            </a:r>
            <a:r>
              <a:rPr lang="en-US" sz="3600" dirty="0" err="1" smtClean="0">
                <a:latin typeface="Comic Sans MS" pitchFamily="66" charset="0"/>
              </a:rPr>
              <a:t>mandamiento</a:t>
            </a:r>
            <a:r>
              <a:rPr lang="en-US" sz="3600" dirty="0" smtClean="0">
                <a:latin typeface="Comic Sans MS" pitchFamily="66" charset="0"/>
              </a:rPr>
              <a:t> </a:t>
            </a:r>
            <a:r>
              <a:rPr lang="en-US" sz="3600" dirty="0" err="1" smtClean="0">
                <a:latin typeface="Comic Sans MS" pitchFamily="66" charset="0"/>
              </a:rPr>
              <a:t>es</a:t>
            </a:r>
            <a:r>
              <a:rPr lang="en-US" sz="3600" dirty="0" smtClean="0">
                <a:latin typeface="Comic Sans MS" pitchFamily="66" charset="0"/>
              </a:rPr>
              <a:t> </a:t>
            </a:r>
            <a:r>
              <a:rPr lang="en-US" sz="3600" dirty="0" err="1" smtClean="0">
                <a:latin typeface="Comic Sans MS" pitchFamily="66" charset="0"/>
              </a:rPr>
              <a:t>estar</a:t>
            </a:r>
            <a:r>
              <a:rPr lang="en-US" sz="3600" dirty="0" smtClean="0">
                <a:latin typeface="Comic Sans MS" pitchFamily="66" charset="0"/>
              </a:rPr>
              <a:t> </a:t>
            </a:r>
            <a:r>
              <a:rPr lang="en-US" sz="3600" dirty="0" err="1" smtClean="0">
                <a:latin typeface="Comic Sans MS" pitchFamily="66" charset="0"/>
              </a:rPr>
              <a:t>seguros</a:t>
            </a:r>
            <a:r>
              <a:rPr lang="en-US" sz="3600" dirty="0" smtClean="0">
                <a:latin typeface="Comic Sans MS" pitchFamily="66" charset="0"/>
              </a:rPr>
              <a:t> de </a:t>
            </a:r>
            <a:r>
              <a:rPr lang="en-US" sz="3600" dirty="0" err="1" smtClean="0">
                <a:latin typeface="Comic Sans MS" pitchFamily="66" charset="0"/>
              </a:rPr>
              <a:t>que</a:t>
            </a:r>
            <a:r>
              <a:rPr lang="en-US" sz="3600" dirty="0" smtClean="0">
                <a:latin typeface="Comic Sans MS" pitchFamily="66" charset="0"/>
              </a:rPr>
              <a:t> </a:t>
            </a:r>
            <a:r>
              <a:rPr lang="en-US" sz="3600" dirty="0" err="1" smtClean="0">
                <a:latin typeface="Comic Sans MS" pitchFamily="66" charset="0"/>
              </a:rPr>
              <a:t>todo</a:t>
            </a:r>
            <a:r>
              <a:rPr lang="en-US" sz="3600" dirty="0" smtClean="0">
                <a:latin typeface="Comic Sans MS" pitchFamily="66" charset="0"/>
              </a:rPr>
              <a:t> lo </a:t>
            </a:r>
            <a:r>
              <a:rPr lang="en-US" sz="3600" dirty="0" err="1" smtClean="0">
                <a:latin typeface="Comic Sans MS" pitchFamily="66" charset="0"/>
              </a:rPr>
              <a:t>que</a:t>
            </a:r>
            <a:r>
              <a:rPr lang="en-US" sz="3600" dirty="0" smtClean="0">
                <a:latin typeface="Comic Sans MS" pitchFamily="66" charset="0"/>
              </a:rPr>
              <a:t> </a:t>
            </a:r>
            <a:r>
              <a:rPr lang="en-US" sz="3600" dirty="0" err="1" smtClean="0">
                <a:latin typeface="Comic Sans MS" pitchFamily="66" charset="0"/>
              </a:rPr>
              <a:t>poseemos</a:t>
            </a:r>
            <a:r>
              <a:rPr lang="en-US" sz="3600" dirty="0" smtClean="0">
                <a:latin typeface="Comic Sans MS" pitchFamily="66" charset="0"/>
              </a:rPr>
              <a:t> </a:t>
            </a:r>
            <a:r>
              <a:rPr lang="en-US" sz="3600" dirty="0" err="1" smtClean="0">
                <a:latin typeface="Comic Sans MS" pitchFamily="66" charset="0"/>
              </a:rPr>
              <a:t>fue</a:t>
            </a:r>
            <a:r>
              <a:rPr lang="en-US" sz="3600" dirty="0" smtClean="0">
                <a:latin typeface="Comic Sans MS" pitchFamily="66" charset="0"/>
              </a:rPr>
              <a:t> </a:t>
            </a:r>
            <a:r>
              <a:rPr lang="en-US" sz="3600" dirty="0" err="1" smtClean="0">
                <a:latin typeface="Comic Sans MS" pitchFamily="66" charset="0"/>
              </a:rPr>
              <a:t>adquirido</a:t>
            </a:r>
            <a:r>
              <a:rPr lang="en-US" sz="3600" dirty="0" smtClean="0">
                <a:latin typeface="Comic Sans MS" pitchFamily="66" charset="0"/>
              </a:rPr>
              <a:t> a </a:t>
            </a:r>
            <a:r>
              <a:rPr lang="en-US" sz="3600" dirty="0" err="1" smtClean="0">
                <a:latin typeface="Comic Sans MS" pitchFamily="66" charset="0"/>
              </a:rPr>
              <a:t>través</a:t>
            </a:r>
            <a:r>
              <a:rPr lang="en-US" sz="3600" dirty="0" smtClean="0">
                <a:latin typeface="Comic Sans MS" pitchFamily="66" charset="0"/>
              </a:rPr>
              <a:t> de </a:t>
            </a:r>
            <a:r>
              <a:rPr lang="en-US" sz="3600" dirty="0" err="1" smtClean="0">
                <a:latin typeface="Comic Sans MS" pitchFamily="66" charset="0"/>
              </a:rPr>
              <a:t>medios</a:t>
            </a:r>
            <a:r>
              <a:rPr lang="en-US" sz="3600" dirty="0" smtClean="0">
                <a:latin typeface="Comic Sans MS" pitchFamily="66" charset="0"/>
              </a:rPr>
              <a:t> </a:t>
            </a:r>
            <a:r>
              <a:rPr lang="en-US" sz="3600" dirty="0" err="1" smtClean="0">
                <a:latin typeface="Comic Sans MS" pitchFamily="66" charset="0"/>
              </a:rPr>
              <a:t>legítimos</a:t>
            </a:r>
            <a:r>
              <a:rPr lang="en-US" sz="3600" dirty="0" smtClean="0">
                <a:latin typeface="Comic Sans MS" pitchFamily="66" charset="0"/>
              </a:rPr>
              <a:t>. La </a:t>
            </a:r>
            <a:r>
              <a:rPr lang="en-US" sz="3600" dirty="0" err="1" smtClean="0">
                <a:latin typeface="Comic Sans MS" pitchFamily="66" charset="0"/>
              </a:rPr>
              <a:t>Biblia</a:t>
            </a:r>
            <a:r>
              <a:rPr lang="en-US" sz="3600" dirty="0" smtClean="0">
                <a:latin typeface="Comic Sans MS" pitchFamily="66" charset="0"/>
              </a:rPr>
              <a:t> </a:t>
            </a:r>
            <a:r>
              <a:rPr lang="en-US" sz="3600" dirty="0" err="1" smtClean="0">
                <a:latin typeface="Comic Sans MS" pitchFamily="66" charset="0"/>
              </a:rPr>
              <a:t>nos</a:t>
            </a:r>
            <a:r>
              <a:rPr lang="en-US" sz="3600" dirty="0" smtClean="0">
                <a:latin typeface="Comic Sans MS" pitchFamily="66" charset="0"/>
              </a:rPr>
              <a:t> </a:t>
            </a:r>
            <a:r>
              <a:rPr lang="en-US" sz="3600" dirty="0" err="1" smtClean="0">
                <a:latin typeface="Comic Sans MS" pitchFamily="66" charset="0"/>
              </a:rPr>
              <a:t>advierte</a:t>
            </a:r>
            <a:r>
              <a:rPr lang="en-US" sz="3600" dirty="0" smtClean="0">
                <a:latin typeface="Comic Sans MS" pitchFamily="66" charset="0"/>
              </a:rPr>
              <a:t> de no </a:t>
            </a:r>
            <a:r>
              <a:rPr lang="en-US" sz="3600" dirty="0" err="1" smtClean="0">
                <a:latin typeface="Comic Sans MS" pitchFamily="66" charset="0"/>
              </a:rPr>
              <a:t>robar</a:t>
            </a:r>
            <a:r>
              <a:rPr lang="en-US" sz="3600" dirty="0" smtClean="0">
                <a:latin typeface="Comic Sans MS" pitchFamily="66" charset="0"/>
              </a:rPr>
              <a:t> a Dios en </a:t>
            </a:r>
            <a:r>
              <a:rPr lang="en-US" sz="3600" dirty="0" err="1" smtClean="0">
                <a:latin typeface="Comic Sans MS" pitchFamily="66" charset="0"/>
              </a:rPr>
              <a:t>Malaquías</a:t>
            </a:r>
            <a:r>
              <a:rPr lang="en-US" sz="3600" dirty="0" smtClean="0">
                <a:latin typeface="Comic Sans MS" pitchFamily="66" charset="0"/>
              </a:rPr>
              <a:t> 3:10 ¿Has </a:t>
            </a:r>
            <a:r>
              <a:rPr lang="en-US" sz="3600" dirty="0" err="1" smtClean="0">
                <a:latin typeface="Comic Sans MS" pitchFamily="66" charset="0"/>
              </a:rPr>
              <a:t>robado</a:t>
            </a:r>
            <a:r>
              <a:rPr lang="en-US" sz="3600" dirty="0" smtClean="0">
                <a:latin typeface="Comic Sans MS" pitchFamily="66" charset="0"/>
              </a:rPr>
              <a:t>? ¿</a:t>
            </a:r>
            <a:r>
              <a:rPr lang="en-US" sz="3600" dirty="0" err="1" smtClean="0">
                <a:latin typeface="Comic Sans MS" pitchFamily="66" charset="0"/>
              </a:rPr>
              <a:t>Estás</a:t>
            </a:r>
            <a:r>
              <a:rPr lang="en-US" sz="3600" dirty="0" smtClean="0">
                <a:latin typeface="Comic Sans MS" pitchFamily="66" charset="0"/>
              </a:rPr>
              <a:t> </a:t>
            </a:r>
            <a:r>
              <a:rPr lang="en-US" sz="3600" dirty="0" err="1" smtClean="0">
                <a:latin typeface="Comic Sans MS" pitchFamily="66" charset="0"/>
              </a:rPr>
              <a:t>robando</a:t>
            </a:r>
            <a:r>
              <a:rPr lang="en-US" sz="3600" dirty="0" smtClean="0">
                <a:latin typeface="Comic Sans MS" pitchFamily="66" charset="0"/>
              </a:rPr>
              <a:t>?</a:t>
            </a:r>
            <a:endParaRPr lang="es-MX" sz="36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2939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79512" y="44624"/>
            <a:ext cx="864096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¿Robará el hombre a Dios? Pues </a:t>
            </a:r>
            <a:r>
              <a:rPr lang="es-MX" sz="3600" i="1" dirty="0">
                <a:latin typeface="Comic Sans MS" pitchFamily="66" charset="0"/>
              </a:rPr>
              <a:t>vosotros me habéis robado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. Y dijisteis: ¿En qué te hemos robado? En vuestros </a:t>
            </a:r>
            <a:r>
              <a:rPr lang="es-MX" sz="3600" i="1" dirty="0">
                <a:latin typeface="Comic Sans MS" pitchFamily="66" charset="0"/>
              </a:rPr>
              <a:t>diezmos y ofrendas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.</a:t>
            </a:r>
            <a:r>
              <a:rPr lang="es-MX" sz="3600" i="1" baseline="30000" dirty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Malditos 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sois con maldición, porque vosotros, la nación toda, </a:t>
            </a:r>
            <a:r>
              <a:rPr lang="es-MX" sz="3600" i="1" dirty="0">
                <a:latin typeface="Comic Sans MS" pitchFamily="66" charset="0"/>
              </a:rPr>
              <a:t>me habéis robado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.</a:t>
            </a:r>
            <a:r>
              <a:rPr lang="es-MX" sz="3600" i="1" baseline="30000" dirty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s-MX" sz="3600" i="1" dirty="0" smtClean="0">
                <a:latin typeface="Comic Sans MS" pitchFamily="66" charset="0"/>
              </a:rPr>
              <a:t>Traed</a:t>
            </a:r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todos los diezmos al </a:t>
            </a:r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alfolí 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y haya alimento en mi casa; y </a:t>
            </a:r>
            <a:r>
              <a:rPr lang="es-MX" sz="3600" i="1" dirty="0">
                <a:latin typeface="Comic Sans MS" pitchFamily="66" charset="0"/>
              </a:rPr>
              <a:t>probadme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 ahora en esto, dice Jehová de los ejércitos, si no os </a:t>
            </a:r>
            <a:r>
              <a:rPr lang="es-MX" sz="3600" i="1" dirty="0">
                <a:latin typeface="Comic Sans MS" pitchFamily="66" charset="0"/>
              </a:rPr>
              <a:t>abriré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 las ventanas de los cielos, y </a:t>
            </a:r>
            <a:r>
              <a:rPr lang="es-MX" sz="3600" i="1" dirty="0">
                <a:latin typeface="Comic Sans MS" pitchFamily="66" charset="0"/>
              </a:rPr>
              <a:t>derramaré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 sobre vosotros bendición hasta que sobreabunde.</a:t>
            </a:r>
            <a:r>
              <a:rPr lang="es-MX" sz="3600" i="1" baseline="30000" dirty="0">
                <a:solidFill>
                  <a:srgbClr val="FFFF00"/>
                </a:solidFill>
                <a:latin typeface="Comic Sans MS" pitchFamily="66" charset="0"/>
              </a:rPr>
              <a:t> </a:t>
            </a:r>
            <a:endParaRPr lang="es-MX" sz="3600" i="1" dirty="0">
              <a:solidFill>
                <a:srgbClr val="FFFF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2112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67544" y="1064925"/>
            <a:ext cx="828092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3600" dirty="0" smtClean="0">
                <a:latin typeface="Comic Sans MS" pitchFamily="66" charset="0"/>
              </a:rPr>
              <a:t>IX. </a:t>
            </a:r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No 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hablarás contra tu prójimo falso </a:t>
            </a:r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testimonio</a:t>
            </a:r>
            <a:r>
              <a:rPr lang="es-MX" sz="3600" dirty="0" smtClean="0">
                <a:latin typeface="Comic Sans MS" pitchFamily="66" charset="0"/>
              </a:rPr>
              <a:t>. v. 16</a:t>
            </a:r>
          </a:p>
          <a:p>
            <a:pPr algn="just"/>
            <a:endParaRPr lang="es-MX" sz="3600" dirty="0">
              <a:latin typeface="Comic Sans MS" pitchFamily="66" charset="0"/>
            </a:endParaRPr>
          </a:p>
          <a:p>
            <a:pPr algn="just"/>
            <a:r>
              <a:rPr lang="es-MX" sz="3600" dirty="0" smtClean="0">
                <a:latin typeface="Comic Sans MS" pitchFamily="66" charset="0"/>
              </a:rPr>
              <a:t>Juan Wesley definió la murmuración así: ¨Hablar bien o mal del prójimo en su ausencia sin darle el derecho de defenderse.¨ Este mandamiento nos hace ser veraces y confiables.</a:t>
            </a:r>
            <a:endParaRPr lang="es-MX" sz="36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688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67544" y="339035"/>
            <a:ext cx="828092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3600" dirty="0" smtClean="0">
                <a:latin typeface="Comic Sans MS" pitchFamily="66" charset="0"/>
              </a:rPr>
              <a:t>X. </a:t>
            </a:r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No codiciarás la 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casa de tu prójimo, no codiciarás la mujer de tu prójimo, ni su siervo, ni su criada, ni su buey, ni su asno, ni cosa alguna de tu prójimo</a:t>
            </a:r>
            <a:r>
              <a:rPr lang="es-MX" sz="3600" dirty="0">
                <a:latin typeface="Comic Sans MS" pitchFamily="66" charset="0"/>
              </a:rPr>
              <a:t>. </a:t>
            </a:r>
            <a:r>
              <a:rPr lang="es-MX" sz="3600" dirty="0" smtClean="0">
                <a:latin typeface="Comic Sans MS" pitchFamily="66" charset="0"/>
              </a:rPr>
              <a:t>v. 17 </a:t>
            </a:r>
          </a:p>
          <a:p>
            <a:pPr algn="just"/>
            <a:endParaRPr lang="es-MX" sz="3600" dirty="0">
              <a:latin typeface="Comic Sans MS" pitchFamily="66" charset="0"/>
            </a:endParaRPr>
          </a:p>
          <a:p>
            <a:pPr algn="just"/>
            <a:r>
              <a:rPr lang="es-MX" sz="3600" dirty="0" smtClean="0">
                <a:latin typeface="Comic Sans MS" pitchFamily="66" charset="0"/>
              </a:rPr>
              <a:t>La palabra codiciar significa deseo o lujuria. No es desear algo equivocado, sino querer obtenerlo a expensas de otros o a causa de la envidia o los celos.</a:t>
            </a:r>
            <a:endParaRPr lang="es-MX" sz="36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9384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539552" y="980728"/>
            <a:ext cx="828092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3600" dirty="0" smtClean="0">
                <a:latin typeface="Comic Sans MS" pitchFamily="66" charset="0"/>
              </a:rPr>
              <a:t>¿Nuestra nación vive los Diez Mandamientos?</a:t>
            </a:r>
          </a:p>
          <a:p>
            <a:pPr algn="just"/>
            <a:endParaRPr lang="es-MX" sz="3600" dirty="0">
              <a:latin typeface="Comic Sans MS" pitchFamily="66" charset="0"/>
            </a:endParaRPr>
          </a:p>
          <a:p>
            <a:pPr algn="just"/>
            <a:r>
              <a:rPr lang="es-MX" sz="3600" dirty="0" smtClean="0">
                <a:latin typeface="Comic Sans MS" pitchFamily="66" charset="0"/>
              </a:rPr>
              <a:t>¿Cómo podemos cambiar la situación?</a:t>
            </a:r>
          </a:p>
          <a:p>
            <a:pPr algn="just"/>
            <a:endParaRPr lang="es-MX" sz="3600" dirty="0">
              <a:latin typeface="Comic Sans MS" pitchFamily="66" charset="0"/>
            </a:endParaRPr>
          </a:p>
          <a:p>
            <a:pPr algn="just"/>
            <a:r>
              <a:rPr lang="es-MX" sz="3600" dirty="0" smtClean="0">
                <a:latin typeface="Comic Sans MS" pitchFamily="66" charset="0"/>
              </a:rPr>
              <a:t>Empecemos con ese pedazo de nación del cual somos directamente responsables: mi persona, mi familia, mi vecindario.</a:t>
            </a:r>
            <a:endParaRPr lang="es-MX" sz="36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9612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75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539552" y="260648"/>
            <a:ext cx="828092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3600" dirty="0" smtClean="0">
                <a:latin typeface="Comic Sans MS" pitchFamily="66" charset="0"/>
              </a:rPr>
              <a:t>¿Reconoces el poder y la soberanía de Dios en tu vida?</a:t>
            </a:r>
          </a:p>
          <a:p>
            <a:pPr algn="just"/>
            <a:endParaRPr lang="es-MX" sz="1600" dirty="0">
              <a:latin typeface="Comic Sans MS" pitchFamily="66" charset="0"/>
            </a:endParaRPr>
          </a:p>
          <a:p>
            <a:pPr algn="just"/>
            <a:r>
              <a:rPr lang="es-MX" sz="3600" dirty="0" smtClean="0">
                <a:latin typeface="Comic Sans MS" pitchFamily="66" charset="0"/>
              </a:rPr>
              <a:t>¿Estás dentro del Reino de Dios y sometido a El?</a:t>
            </a:r>
          </a:p>
          <a:p>
            <a:pPr algn="just"/>
            <a:endParaRPr lang="es-MX" sz="1600" dirty="0">
              <a:latin typeface="Comic Sans MS" pitchFamily="66" charset="0"/>
            </a:endParaRPr>
          </a:p>
          <a:p>
            <a:pPr algn="just"/>
            <a:r>
              <a:rPr lang="es-MX" sz="3600" dirty="0" smtClean="0">
                <a:latin typeface="Comic Sans MS" pitchFamily="66" charset="0"/>
              </a:rPr>
              <a:t>Dios te quiere bendecir en base a tu obediencia a sus leyes.</a:t>
            </a:r>
          </a:p>
          <a:p>
            <a:pPr algn="just"/>
            <a:endParaRPr lang="es-MX" sz="1600" dirty="0">
              <a:latin typeface="Comic Sans MS" pitchFamily="66" charset="0"/>
            </a:endParaRPr>
          </a:p>
          <a:p>
            <a:pPr algn="just"/>
            <a:r>
              <a:rPr lang="es-MX" sz="3600" dirty="0" smtClean="0">
                <a:latin typeface="Comic Sans MS" pitchFamily="66" charset="0"/>
              </a:rPr>
              <a:t>Dios nos ha dado libertad para escoger entre la bendición y la maldición (Deuteronomio 28) ¿Cuál escoges?</a:t>
            </a:r>
            <a:endParaRPr lang="es-MX" sz="36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7221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Horizonte">
  <a:themeElements>
    <a:clrScheme name="Horizonte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te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te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312</TotalTime>
  <Words>1257</Words>
  <Application>Microsoft Office PowerPoint</Application>
  <PresentationFormat>Presentación en pantalla (4:3)</PresentationFormat>
  <Paragraphs>67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0" baseType="lpstr">
      <vt:lpstr>Horizonte</vt:lpstr>
      <vt:lpstr>LOS DIEZ MANDAMIENTOS Éxodo 20:1-17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LOS DIEZ MANDAMIENTOS</dc:title>
  <dc:creator>papa</dc:creator>
  <cp:lastModifiedBy>papa</cp:lastModifiedBy>
  <cp:revision>32</cp:revision>
  <dcterms:created xsi:type="dcterms:W3CDTF">2014-01-29T18:53:08Z</dcterms:created>
  <dcterms:modified xsi:type="dcterms:W3CDTF">2014-01-30T22:16:34Z</dcterms:modified>
</cp:coreProperties>
</file>