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p:scale>
          <a:sx n="75" d="100"/>
          <a:sy n="75" d="100"/>
        </p:scale>
        <p:origin x="-47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GB"/>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GB"/>
          </a:p>
        </p:txBody>
      </p:sp>
      <p:sp>
        <p:nvSpPr>
          <p:cNvPr id="4" name="3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11"/>
          </p:nvPr>
        </p:nvSpPr>
        <p:spPr/>
        <p:txBody>
          <a:bodyPr/>
          <a:lstStyle/>
          <a:p>
            <a:endParaRPr lang="en-GB"/>
          </a:p>
        </p:txBody>
      </p:sp>
      <p:sp>
        <p:nvSpPr>
          <p:cNvPr id="6" name="5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1244075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GB"/>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11"/>
          </p:nvPr>
        </p:nvSpPr>
        <p:spPr/>
        <p:txBody>
          <a:bodyPr/>
          <a:lstStyle/>
          <a:p>
            <a:endParaRPr lang="en-GB"/>
          </a:p>
        </p:txBody>
      </p:sp>
      <p:sp>
        <p:nvSpPr>
          <p:cNvPr id="6" name="5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165907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GB"/>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11"/>
          </p:nvPr>
        </p:nvSpPr>
        <p:spPr/>
        <p:txBody>
          <a:bodyPr/>
          <a:lstStyle/>
          <a:p>
            <a:endParaRPr lang="en-GB"/>
          </a:p>
        </p:txBody>
      </p:sp>
      <p:sp>
        <p:nvSpPr>
          <p:cNvPr id="6" name="5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412561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GB"/>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4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6" name="5 Marcador de pie de página"/>
          <p:cNvSpPr>
            <a:spLocks noGrp="1"/>
          </p:cNvSpPr>
          <p:nvPr>
            <p:ph type="ftr" sz="quarter" idx="11"/>
          </p:nvPr>
        </p:nvSpPr>
        <p:spPr/>
        <p:txBody>
          <a:bodyPr/>
          <a:lstStyle/>
          <a:p>
            <a:endParaRPr lang="en-GB"/>
          </a:p>
        </p:txBody>
      </p:sp>
      <p:sp>
        <p:nvSpPr>
          <p:cNvPr id="7" name="6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220499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GB"/>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6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8" name="7 Marcador de pie de página"/>
          <p:cNvSpPr>
            <a:spLocks noGrp="1"/>
          </p:cNvSpPr>
          <p:nvPr>
            <p:ph type="ftr" sz="quarter" idx="11"/>
          </p:nvPr>
        </p:nvSpPr>
        <p:spPr/>
        <p:txBody>
          <a:bodyPr/>
          <a:lstStyle/>
          <a:p>
            <a:endParaRPr lang="en-GB"/>
          </a:p>
        </p:txBody>
      </p:sp>
      <p:sp>
        <p:nvSpPr>
          <p:cNvPr id="9" name="8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1916175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GB"/>
          </a:p>
        </p:txBody>
      </p:sp>
      <p:sp>
        <p:nvSpPr>
          <p:cNvPr id="3" name="2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4" name="3 Marcador de pie de página"/>
          <p:cNvSpPr>
            <a:spLocks noGrp="1"/>
          </p:cNvSpPr>
          <p:nvPr>
            <p:ph type="ftr" sz="quarter" idx="11"/>
          </p:nvPr>
        </p:nvSpPr>
        <p:spPr/>
        <p:txBody>
          <a:bodyPr/>
          <a:lstStyle/>
          <a:p>
            <a:endParaRPr lang="en-GB"/>
          </a:p>
        </p:txBody>
      </p:sp>
      <p:sp>
        <p:nvSpPr>
          <p:cNvPr id="5" name="4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2249822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3" name="2 Marcador de pie de página"/>
          <p:cNvSpPr>
            <a:spLocks noGrp="1"/>
          </p:cNvSpPr>
          <p:nvPr>
            <p:ph type="ftr" sz="quarter" idx="11"/>
          </p:nvPr>
        </p:nvSpPr>
        <p:spPr/>
        <p:txBody>
          <a:bodyPr/>
          <a:lstStyle/>
          <a:p>
            <a:endParaRPr lang="en-GB"/>
          </a:p>
        </p:txBody>
      </p:sp>
      <p:sp>
        <p:nvSpPr>
          <p:cNvPr id="4" name="3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562871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GB"/>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6" name="5 Marcador de pie de página"/>
          <p:cNvSpPr>
            <a:spLocks noGrp="1"/>
          </p:cNvSpPr>
          <p:nvPr>
            <p:ph type="ftr" sz="quarter" idx="11"/>
          </p:nvPr>
        </p:nvSpPr>
        <p:spPr/>
        <p:txBody>
          <a:bodyPr/>
          <a:lstStyle/>
          <a:p>
            <a:endParaRPr lang="en-GB"/>
          </a:p>
        </p:txBody>
      </p:sp>
      <p:sp>
        <p:nvSpPr>
          <p:cNvPr id="7" name="6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3927629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GB"/>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6" name="5 Marcador de pie de página"/>
          <p:cNvSpPr>
            <a:spLocks noGrp="1"/>
          </p:cNvSpPr>
          <p:nvPr>
            <p:ph type="ftr" sz="quarter" idx="11"/>
          </p:nvPr>
        </p:nvSpPr>
        <p:spPr/>
        <p:txBody>
          <a:bodyPr/>
          <a:lstStyle/>
          <a:p>
            <a:endParaRPr lang="en-GB"/>
          </a:p>
        </p:txBody>
      </p:sp>
      <p:sp>
        <p:nvSpPr>
          <p:cNvPr id="7" name="6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733167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GB"/>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11"/>
          </p:nvPr>
        </p:nvSpPr>
        <p:spPr/>
        <p:txBody>
          <a:bodyPr/>
          <a:lstStyle/>
          <a:p>
            <a:endParaRPr lang="en-GB"/>
          </a:p>
        </p:txBody>
      </p:sp>
      <p:sp>
        <p:nvSpPr>
          <p:cNvPr id="6" name="5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253835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GB"/>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fecha"/>
          <p:cNvSpPr>
            <a:spLocks noGrp="1"/>
          </p:cNvSpPr>
          <p:nvPr>
            <p:ph type="dt" sz="half" idx="10"/>
          </p:nvPr>
        </p:nvSpPr>
        <p:spPr/>
        <p:txBody>
          <a:body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11"/>
          </p:nvPr>
        </p:nvSpPr>
        <p:spPr/>
        <p:txBody>
          <a:bodyPr/>
          <a:lstStyle/>
          <a:p>
            <a:endParaRPr lang="en-GB"/>
          </a:p>
        </p:txBody>
      </p:sp>
      <p:sp>
        <p:nvSpPr>
          <p:cNvPr id="6" name="5 Marcador de número de diapositiva"/>
          <p:cNvSpPr>
            <a:spLocks noGrp="1"/>
          </p:cNvSpPr>
          <p:nvPr>
            <p:ph type="sldNum" sz="quarter" idx="12"/>
          </p:nvPr>
        </p:nvSpPr>
        <p:spPr/>
        <p:txBody>
          <a:bodyPr/>
          <a:lstStyle/>
          <a:p>
            <a:fld id="{64EE87A9-9EA0-4B96-B37A-E7F38F54623F}" type="slidenum">
              <a:rPr lang="en-GB" smtClean="0"/>
              <a:pPr/>
              <a:t>‹Nº›</a:t>
            </a:fld>
            <a:endParaRPr lang="en-GB"/>
          </a:p>
        </p:txBody>
      </p:sp>
    </p:spTree>
    <p:extLst>
      <p:ext uri="{BB962C8B-B14F-4D97-AF65-F5344CB8AC3E}">
        <p14:creationId xmlns:p14="http://schemas.microsoft.com/office/powerpoint/2010/main" val="419816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GB"/>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27CB1A-BD35-495B-A9FF-D32072AA013A}" type="datetimeFigureOut">
              <a:rPr lang="en-GB" smtClean="0"/>
              <a:pPr/>
              <a:t>23/05/2014</a:t>
            </a:fld>
            <a:endParaRPr lang="en-GB"/>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E87A9-9EA0-4B96-B37A-E7F38F54623F}" type="slidenum">
              <a:rPr lang="en-GB" smtClean="0"/>
              <a:pPr/>
              <a:t>‹Nº›</a:t>
            </a:fld>
            <a:endParaRPr lang="en-GB"/>
          </a:p>
        </p:txBody>
      </p:sp>
    </p:spTree>
    <p:extLst>
      <p:ext uri="{BB962C8B-B14F-4D97-AF65-F5344CB8AC3E}">
        <p14:creationId xmlns:p14="http://schemas.microsoft.com/office/powerpoint/2010/main" val="2713715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20688"/>
            <a:ext cx="8566720" cy="4608512"/>
          </a:xfrm>
        </p:spPr>
        <p:txBody>
          <a:bodyPr>
            <a:normAutofit fontScale="90000"/>
          </a:bodyPr>
          <a:lstStyle/>
          <a:p>
            <a:r>
              <a:rPr lang="es-ES" dirty="0" smtClean="0"/>
              <a:t/>
            </a:r>
            <a:br>
              <a:rPr lang="es-ES" dirty="0" smtClean="0"/>
            </a:br>
            <a:r>
              <a:rPr lang="es-ES" dirty="0"/>
              <a:t/>
            </a:r>
            <a:br>
              <a:rPr lang="es-ES" dirty="0"/>
            </a:br>
            <a:r>
              <a:rPr lang="es-ES" dirty="0" smtClean="0"/>
              <a:t/>
            </a:r>
            <a:br>
              <a:rPr lang="es-ES" dirty="0" smtClean="0"/>
            </a:br>
            <a:r>
              <a:rPr lang="es-ES" dirty="0" smtClean="0"/>
              <a:t/>
            </a:r>
            <a:br>
              <a:rPr lang="es-ES" dirty="0" smtClean="0"/>
            </a:br>
            <a:r>
              <a:rPr lang="es-ES" dirty="0" smtClean="0"/>
              <a:t>!Un corazón ardiente es un corazón transformado! </a:t>
            </a:r>
            <a:br>
              <a:rPr lang="es-ES" dirty="0" smtClean="0"/>
            </a:br>
            <a:r>
              <a:rPr lang="es-ES" dirty="0" smtClean="0"/>
              <a:t>!Un corazón ardiente es un corazón que tiene un amor ardiente por Dios, su palabra y su obra!</a:t>
            </a:r>
            <a:br>
              <a:rPr lang="es-ES" dirty="0" smtClean="0"/>
            </a:br>
            <a:endParaRPr lang="en-GB" dirty="0"/>
          </a:p>
        </p:txBody>
      </p:sp>
      <p:sp>
        <p:nvSpPr>
          <p:cNvPr id="3" name="2 Subtítulo"/>
          <p:cNvSpPr>
            <a:spLocks noGrp="1"/>
          </p:cNvSpPr>
          <p:nvPr>
            <p:ph type="subTitle" idx="1"/>
          </p:nvPr>
        </p:nvSpPr>
        <p:spPr>
          <a:xfrm>
            <a:off x="1475656" y="6093296"/>
            <a:ext cx="6400800" cy="504056"/>
          </a:xfrm>
        </p:spPr>
        <p:txBody>
          <a:bodyPr>
            <a:normAutofit fontScale="47500" lnSpcReduction="20000"/>
          </a:bodyPr>
          <a:lstStyle/>
          <a:p>
            <a:r>
              <a:rPr lang="es-PE" dirty="0" err="1" smtClean="0"/>
              <a:t>Rev</a:t>
            </a:r>
            <a:r>
              <a:rPr lang="es-PE" dirty="0" smtClean="0"/>
              <a:t> Luciano Pereira da Silva</a:t>
            </a:r>
          </a:p>
          <a:p>
            <a:r>
              <a:rPr lang="es-PE" dirty="0" smtClean="0"/>
              <a:t>Secretario General  de CIEMAL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04664"/>
            <a:ext cx="2353444" cy="1536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5562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562074"/>
          </a:xfrm>
        </p:spPr>
        <p:txBody>
          <a:bodyPr>
            <a:normAutofit fontScale="90000"/>
          </a:bodyPr>
          <a:lstStyle/>
          <a:p>
            <a:r>
              <a:rPr lang="es-PE" dirty="0" smtClean="0"/>
              <a:t>!El amor puede enfriarse! </a:t>
            </a:r>
            <a:endParaRPr lang="en-GB" dirty="0"/>
          </a:p>
        </p:txBody>
      </p:sp>
      <p:sp>
        <p:nvSpPr>
          <p:cNvPr id="3" name="2 Marcador de contenido"/>
          <p:cNvSpPr>
            <a:spLocks noGrp="1"/>
          </p:cNvSpPr>
          <p:nvPr>
            <p:ph idx="1"/>
          </p:nvPr>
        </p:nvSpPr>
        <p:spPr>
          <a:xfrm>
            <a:off x="467544" y="764704"/>
            <a:ext cx="8424936" cy="5184576"/>
          </a:xfrm>
        </p:spPr>
        <p:txBody>
          <a:bodyPr>
            <a:normAutofit fontScale="85000" lnSpcReduction="20000"/>
          </a:bodyPr>
          <a:lstStyle/>
          <a:p>
            <a:r>
              <a:rPr lang="es-ES" dirty="0" smtClean="0"/>
              <a:t>Mateo 24.12-14</a:t>
            </a:r>
          </a:p>
          <a:p>
            <a:pPr algn="just"/>
            <a:r>
              <a:rPr lang="es-ES" dirty="0" smtClean="0"/>
              <a:t>Jesús está diciendo que el amor puede enfriarse. Que por la persecución el amor de muchos se enfriará. En el texto la idea  central es la profecía sobre la destrucción del templo que iba a suceder en el año 70D.C. Pero también el texto tiene su carácter escatológico, hablando sobre la parusía, la segunda venida de Cristo. De este modo,  Jesús está indicando que una de las señales de los tiempos es el enfriamiento del amor. El deja claro que el amor es algo que debe ser ardiente, que debe ser mantenido como una llama. ¿Cuáles son las características de alguien que está en esta condición? Pero antes de esto es importante marcar las causas del corazón frío: </a:t>
            </a:r>
          </a:p>
          <a:p>
            <a:pPr algn="just"/>
            <a:endParaRPr lang="en-GB"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95244" y="188640"/>
            <a:ext cx="1181648" cy="842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4306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fontScale="90000"/>
          </a:bodyPr>
          <a:lstStyle/>
          <a:p>
            <a:r>
              <a:rPr lang="es-PE" dirty="0" smtClean="0"/>
              <a:t>¿Por qué el amor se enfría?</a:t>
            </a:r>
            <a:endParaRPr lang="en-GB" dirty="0"/>
          </a:p>
        </p:txBody>
      </p:sp>
      <p:sp>
        <p:nvSpPr>
          <p:cNvPr id="3" name="2 Marcador de contenido"/>
          <p:cNvSpPr>
            <a:spLocks noGrp="1"/>
          </p:cNvSpPr>
          <p:nvPr>
            <p:ph idx="1"/>
          </p:nvPr>
        </p:nvSpPr>
        <p:spPr>
          <a:xfrm>
            <a:off x="457200" y="836712"/>
            <a:ext cx="8579296" cy="6336704"/>
          </a:xfrm>
        </p:spPr>
        <p:txBody>
          <a:bodyPr>
            <a:normAutofit fontScale="70000" lnSpcReduction="20000"/>
          </a:bodyPr>
          <a:lstStyle/>
          <a:p>
            <a:endParaRPr lang="es-ES" dirty="0" smtClean="0"/>
          </a:p>
          <a:p>
            <a:endParaRPr lang="es-ES" dirty="0"/>
          </a:p>
          <a:p>
            <a:pPr algn="just"/>
            <a:r>
              <a:rPr lang="es-ES" dirty="0" smtClean="0"/>
              <a:t>a-	Note que Jesús está diciendo que por multiplicarse la iniquidad el amor de muchos se enfriará. Es exactamente la influencia del mundo habitado sobre lo que es la iglesia. Este es un punto central, la iniquidad les ganó. </a:t>
            </a:r>
          </a:p>
          <a:p>
            <a:pPr algn="just"/>
            <a:r>
              <a:rPr lang="es-ES" dirty="0" smtClean="0"/>
              <a:t>b-	</a:t>
            </a:r>
            <a:r>
              <a:rPr lang="es-ES" dirty="0" err="1" smtClean="0"/>
              <a:t>awa</a:t>
            </a:r>
            <a:r>
              <a:rPr lang="es-ES" dirty="0" smtClean="0"/>
              <a:t> (</a:t>
            </a:r>
            <a:r>
              <a:rPr lang="es-ES" dirty="0" err="1" smtClean="0"/>
              <a:t>hw</a:t>
            </a:r>
            <a:r>
              <a:rPr lang="es-ES" dirty="0" smtClean="0"/>
              <a:t>:[;), «hacer iniquidad». Este verbo se encuentra en la Biblia 17 veces. En </a:t>
            </a:r>
            <a:r>
              <a:rPr lang="es-ES" dirty="0" err="1" smtClean="0"/>
              <a:t>arábe</a:t>
            </a:r>
            <a:r>
              <a:rPr lang="es-ES" dirty="0" smtClean="0"/>
              <a:t> tiene el significado de «doblar» o «desviarse del camino». &gt;</a:t>
            </a:r>
            <a:r>
              <a:rPr lang="es-ES" dirty="0" err="1" smtClean="0"/>
              <a:t>Awah</a:t>
            </a:r>
            <a:r>
              <a:rPr lang="es-ES" dirty="0" smtClean="0"/>
              <a:t> se usa a menudo como sinónimo de jata, «pecar», como en Sal 106.6: «Hemos pecado [jata] como nuestros padres; hemos hecho iniquidad [&gt;</a:t>
            </a:r>
            <a:r>
              <a:rPr lang="es-ES" dirty="0" err="1" smtClean="0"/>
              <a:t>awah</a:t>
            </a:r>
            <a:r>
              <a:rPr lang="es-ES" dirty="0" smtClean="0"/>
              <a:t>]; hemos actuado impíamente [</a:t>
            </a:r>
            <a:r>
              <a:rPr lang="es-ES" dirty="0" err="1" smtClean="0"/>
              <a:t>rasha</a:t>
            </a:r>
            <a:r>
              <a:rPr lang="es-ES" dirty="0" smtClean="0"/>
              <a:t>&gt;]» (</a:t>
            </a:r>
            <a:r>
              <a:rPr lang="es-ES" dirty="0" err="1" smtClean="0"/>
              <a:t>rva</a:t>
            </a:r>
            <a:r>
              <a:rPr lang="es-ES" dirty="0" smtClean="0"/>
              <a:t>).</a:t>
            </a:r>
          </a:p>
          <a:p>
            <a:pPr algn="just"/>
            <a:r>
              <a:rPr lang="es-ES" dirty="0" smtClean="0"/>
              <a:t>c-	&gt;</a:t>
            </a:r>
            <a:r>
              <a:rPr lang="es-ES" dirty="0" err="1" smtClean="0"/>
              <a:t>awon</a:t>
            </a:r>
            <a:r>
              <a:rPr lang="es-ES" dirty="0" smtClean="0"/>
              <a:t> (÷/['), «iniquidad; culpa; castigo». Este nombre, que se encuentra 231 veces en el Antiguo Testamento, se limita al hebreo y arameo bíblico. Los libros proféticos y poéticos usan &gt;</a:t>
            </a:r>
            <a:r>
              <a:rPr lang="es-ES" dirty="0" err="1" smtClean="0"/>
              <a:t>awon</a:t>
            </a:r>
            <a:r>
              <a:rPr lang="es-ES" dirty="0" smtClean="0"/>
              <a:t> con frecuencia. En el Pentateuco hay unos 50 casos del vocablo. Además, el uso en los libros históricos es infrecuente. La primera enunciación de &gt;</a:t>
            </a:r>
            <a:r>
              <a:rPr lang="es-ES" dirty="0" err="1" smtClean="0"/>
              <a:t>awon</a:t>
            </a:r>
            <a:r>
              <a:rPr lang="es-ES" dirty="0" smtClean="0"/>
              <a:t> proviene de los labios de Caín, con la connotación especial de «castigo»: «Y dijo Caín a Jehová: Grande es mi castigo para ser soportado» (</a:t>
            </a:r>
            <a:r>
              <a:rPr lang="es-ES" dirty="0" err="1" smtClean="0"/>
              <a:t>Gn</a:t>
            </a:r>
            <a:r>
              <a:rPr lang="es-ES" dirty="0" smtClean="0"/>
              <a:t> 4.13).</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9" y="188640"/>
            <a:ext cx="1152128" cy="821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0096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¡El caso </a:t>
            </a:r>
            <a:r>
              <a:rPr lang="es-PE" dirty="0" err="1" smtClean="0"/>
              <a:t>Laodicea</a:t>
            </a:r>
            <a:r>
              <a:rPr lang="es-PE" dirty="0" smtClean="0"/>
              <a:t>!</a:t>
            </a:r>
            <a:endParaRPr lang="en-GB" dirty="0"/>
          </a:p>
        </p:txBody>
      </p:sp>
      <p:sp>
        <p:nvSpPr>
          <p:cNvPr id="3" name="2 Marcador de contenido"/>
          <p:cNvSpPr>
            <a:spLocks noGrp="1"/>
          </p:cNvSpPr>
          <p:nvPr>
            <p:ph idx="1"/>
          </p:nvPr>
        </p:nvSpPr>
        <p:spPr>
          <a:xfrm>
            <a:off x="457200" y="1600200"/>
            <a:ext cx="8229600" cy="4997152"/>
          </a:xfrm>
        </p:spPr>
        <p:txBody>
          <a:bodyPr>
            <a:normAutofit fontScale="62500" lnSpcReduction="20000"/>
          </a:bodyPr>
          <a:lstStyle/>
          <a:p>
            <a:pPr algn="just"/>
            <a:r>
              <a:rPr lang="es-ES" sz="3800" b="1" dirty="0" smtClean="0"/>
              <a:t>Tomemos como ejemplo la Iglesia de </a:t>
            </a:r>
            <a:r>
              <a:rPr lang="es-ES" sz="3800" b="1" dirty="0" err="1" smtClean="0"/>
              <a:t>Laodicea</a:t>
            </a:r>
            <a:r>
              <a:rPr lang="es-ES" sz="3800" b="1" dirty="0" smtClean="0"/>
              <a:t>. </a:t>
            </a:r>
          </a:p>
          <a:p>
            <a:pPr algn="just"/>
            <a:r>
              <a:rPr lang="es-ES" dirty="0" smtClean="0"/>
              <a:t>Apocalipsis 3:14-22</a:t>
            </a:r>
          </a:p>
          <a:p>
            <a:pPr algn="just"/>
            <a:r>
              <a:rPr lang="es-ES" dirty="0" smtClean="0"/>
              <a:t>Empezando por el nombre de la ciudad y de la iglesia, </a:t>
            </a:r>
            <a:r>
              <a:rPr lang="es-ES" i="1" dirty="0" smtClean="0"/>
              <a:t>Laos</a:t>
            </a:r>
            <a:r>
              <a:rPr lang="es-ES" dirty="0" smtClean="0"/>
              <a:t> – pueblo – </a:t>
            </a:r>
            <a:r>
              <a:rPr lang="es-ES" i="1" dirty="0" err="1" smtClean="0"/>
              <a:t>dicea</a:t>
            </a:r>
            <a:r>
              <a:rPr lang="es-ES" dirty="0" smtClean="0"/>
              <a:t> – derecho. </a:t>
            </a:r>
            <a:r>
              <a:rPr lang="es-ES" dirty="0" err="1" smtClean="0"/>
              <a:t>Laodicea</a:t>
            </a:r>
            <a:r>
              <a:rPr lang="es-ES" dirty="0" smtClean="0"/>
              <a:t> era un importante centro comercial. Era una ciudad realmente de ricos. Tenía importantes industrias de tejidos. Tenía universidad de medicina, era un importante productor de un principio activo para hacer colirio. Esta ciudad era tan próspera que cuando sufrió un terremoto rechazó la ayuda del gobierno romano. Por sí solos se levantarán;   eran orgullosos de sus capacidades económicas. De hecho, la Iglesia estaba viviendo influenciada por este modelo; era una iglesia que vivía según el derecho y modelo del pueblo común y no según la voluntad de Dios. De hecho, en esta Iglesia Jesús está fuera tocando la puerta y pidiendo entrar. Esta es la causa de la tibieza, o sea, el amor de ella estaba enfriándose. El corazón no ardía por Dios, por su voluntad. La influencia de la ciudad era muy fuerte. Es interesante que es una Iglesia donde Jesús es puesto fuera, pues los conceptos del mundo pasaron a dominar. Es igual hoy si permitimos el consumismo, el materialismo, el egoísmo, etc…</a:t>
            </a:r>
          </a:p>
          <a:p>
            <a:pPr algn="just"/>
            <a:endParaRPr lang="en-GB"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39" y="485027"/>
            <a:ext cx="1224137"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459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6632"/>
            <a:ext cx="8229600" cy="1301006"/>
          </a:xfrm>
        </p:spPr>
        <p:txBody>
          <a:bodyPr>
            <a:normAutofit fontScale="90000"/>
          </a:bodyPr>
          <a:lstStyle/>
          <a:p>
            <a:r>
              <a:rPr lang="es-ES" dirty="0" smtClean="0"/>
              <a:t/>
            </a:r>
            <a:br>
              <a:rPr lang="es-ES" dirty="0" smtClean="0"/>
            </a:br>
            <a:r>
              <a:rPr lang="es-ES" dirty="0" smtClean="0"/>
              <a:t>¿Cuáles son las características de quien el amor se está enfriando?</a:t>
            </a:r>
            <a:br>
              <a:rPr lang="es-ES" dirty="0" smtClean="0"/>
            </a:br>
            <a:endParaRPr lang="en-GB" dirty="0"/>
          </a:p>
        </p:txBody>
      </p:sp>
      <p:sp>
        <p:nvSpPr>
          <p:cNvPr id="3" name="2 Marcador de contenido"/>
          <p:cNvSpPr>
            <a:spLocks noGrp="1"/>
          </p:cNvSpPr>
          <p:nvPr>
            <p:ph idx="1"/>
          </p:nvPr>
        </p:nvSpPr>
        <p:spPr/>
        <p:txBody>
          <a:bodyPr>
            <a:normAutofit fontScale="70000" lnSpcReduction="20000"/>
          </a:bodyPr>
          <a:lstStyle/>
          <a:p>
            <a:pPr algn="just"/>
            <a:r>
              <a:rPr lang="es-ES" dirty="0" smtClean="0"/>
              <a:t>a-	Tropezarán- quiere decir esto, </a:t>
            </a:r>
            <a:r>
              <a:rPr lang="es-ES" b="1" dirty="0" smtClean="0"/>
              <a:t>pies débiles, sin firmeza de propósito,</a:t>
            </a:r>
            <a:r>
              <a:rPr lang="es-ES" dirty="0" smtClean="0"/>
              <a:t> abandonarán la confianza por la presión. Jesús se torna la piedra de tropiezo, pues dejan de creer en Él, como los israelitas que creyeron arrogantemente en sus propias obras y no pudieron aceptar la vida por la fe enseñada en Cristo. Romanos 9:32-33</a:t>
            </a:r>
          </a:p>
          <a:p>
            <a:pPr algn="just"/>
            <a:r>
              <a:rPr lang="es-ES" dirty="0" smtClean="0"/>
              <a:t>b-	Odio – Como es importante notar que la prueba del amor ardiente se dará siempre en las relaciones. Un amor frío por Dios denotará desamor entre las personas. Si yo amo a Dios tengo que amar a mi hermano. Fíjate lo que Pablo dice en Gálatas 5:13-15. </a:t>
            </a:r>
          </a:p>
          <a:p>
            <a:pPr algn="just"/>
            <a:r>
              <a:rPr lang="es-ES" dirty="0" smtClean="0"/>
              <a:t>c-	Son fácilmente engañados – porque están en búsqueda de satisfacer sus placeres;  por lo tanto, creen en promesas falsas. Son, como dice Pablo en Efesios 4:14 “niños fluctuantes” Aun siendo líderes que ganan todo quieren crecer, quieren ver sus iglesias crecer; a veces por una intención de tener sus nombres engrandecidos, dejan llevarse por la vanidad. </a:t>
            </a:r>
          </a:p>
          <a:p>
            <a:pPr algn="just"/>
            <a:endParaRPr lang="en-GB"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376" y="404664"/>
            <a:ext cx="111040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6094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!Hay un remanente!</a:t>
            </a:r>
            <a:endParaRPr lang="en-GB" dirty="0"/>
          </a:p>
        </p:txBody>
      </p:sp>
      <p:sp>
        <p:nvSpPr>
          <p:cNvPr id="3" name="2 Marcador de contenido"/>
          <p:cNvSpPr>
            <a:spLocks noGrp="1"/>
          </p:cNvSpPr>
          <p:nvPr>
            <p:ph idx="1"/>
          </p:nvPr>
        </p:nvSpPr>
        <p:spPr>
          <a:xfrm>
            <a:off x="457200" y="1600200"/>
            <a:ext cx="8229600" cy="4925144"/>
          </a:xfrm>
        </p:spPr>
        <p:txBody>
          <a:bodyPr>
            <a:normAutofit fontScale="85000" lnSpcReduction="10000"/>
          </a:bodyPr>
          <a:lstStyle/>
          <a:p>
            <a:pPr algn="just"/>
            <a:r>
              <a:rPr lang="es-ES" dirty="0" smtClean="0"/>
              <a:t>“</a:t>
            </a:r>
            <a:r>
              <a:rPr lang="es-ES" sz="3300" b="1" dirty="0" smtClean="0"/>
              <a:t>El amor de muchos se enfriará</a:t>
            </a:r>
            <a:r>
              <a:rPr lang="es-ES" dirty="0" smtClean="0"/>
              <a:t>” ¡Pero no de todos! Lo maravilloso es que Jesús declara que hay un remanente fiel. Hay personas que mantendrán la llama del amor encendida, que su corazón todavía estará ardiendo. Creo que debemos pensar en esto; nosotros somos llamados para ser estos remanentes fieles. A Dios no le agrada los que retroceden; Él nos llama para seguir en la búsqueda, en la caminata. Acá nos acordamos del profeta Elías, cuando está huyendo,  pensando estar solo, pero Dios le dijo: “ </a:t>
            </a:r>
            <a:r>
              <a:rPr lang="es-ES" i="1" dirty="0" smtClean="0"/>
              <a:t>Y yo haré que queden en Israel siete mil, cuyas rodillas no se doblaron ante Baal, y cuyas bocas no lo besaron.</a:t>
            </a:r>
            <a:r>
              <a:rPr lang="es-ES" dirty="0" smtClean="0"/>
              <a:t>”1Reyes 19:18.</a:t>
            </a:r>
            <a:endParaRPr lang="en-GB"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8129" y="548680"/>
            <a:ext cx="940774" cy="824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65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Características de alguien con un corazón lleno del amor ardiente</a:t>
            </a:r>
            <a:br>
              <a:rPr lang="es-ES" dirty="0" smtClean="0"/>
            </a:br>
            <a:endParaRPr lang="en-GB" dirty="0"/>
          </a:p>
        </p:txBody>
      </p:sp>
      <p:sp>
        <p:nvSpPr>
          <p:cNvPr id="3" name="2 Marcador de contenido"/>
          <p:cNvSpPr>
            <a:spLocks noGrp="1"/>
          </p:cNvSpPr>
          <p:nvPr>
            <p:ph idx="1"/>
          </p:nvPr>
        </p:nvSpPr>
        <p:spPr>
          <a:xfrm>
            <a:off x="457200" y="1600200"/>
            <a:ext cx="8229600" cy="4856018"/>
          </a:xfrm>
        </p:spPr>
        <p:txBody>
          <a:bodyPr>
            <a:normAutofit fontScale="77500" lnSpcReduction="20000"/>
          </a:bodyPr>
          <a:lstStyle/>
          <a:p>
            <a:pPr algn="just"/>
            <a:r>
              <a:rPr lang="es-ES" dirty="0" smtClean="0"/>
              <a:t>A- “</a:t>
            </a:r>
            <a:r>
              <a:rPr lang="es-ES" sz="3600" b="1" dirty="0" smtClean="0"/>
              <a:t>más el que persevere hasta el fin</a:t>
            </a:r>
            <a:r>
              <a:rPr lang="es-ES" dirty="0" smtClean="0"/>
              <a:t>” – vs 13 – podemos leer también Hebreos 10:35-39:  Alguien que tiene un corazón ardiente es definitivamente un perseverante. No desiste, no se desanima, no se dobla ante las circunstancias negativas. No es alguien dominado por el alma, por los sentimientos, aún que su exterior esté pasando por situaciones difíciles, su interior se está renovando día a día.  “Estamos atribulados en todo, mas no angustiados;  en apuros, mas no desesperados;  perseguidos, mas no desamparados; derribados, pero no destruidos.” 2 Corintios 4:8-9. Una característica principal del corazón ardiente no es que tiene todo lo que le gusta  o que tiene victoria en todos sus emprendimientos. En cambio, es alguien que no desiste de seguir a Cristo aunque la situación sea difícil. </a:t>
            </a:r>
          </a:p>
          <a:p>
            <a:endParaRPr lang="en-GB"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4368" y="260648"/>
            <a:ext cx="1043608" cy="817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1889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dirty="0" smtClean="0"/>
              <a:t>!El testimonio del Espíritu!</a:t>
            </a:r>
            <a:endParaRPr lang="en-GB" dirty="0"/>
          </a:p>
        </p:txBody>
      </p:sp>
      <p:sp>
        <p:nvSpPr>
          <p:cNvPr id="3" name="2 Marcador de contenido"/>
          <p:cNvSpPr>
            <a:spLocks noGrp="1"/>
          </p:cNvSpPr>
          <p:nvPr>
            <p:ph idx="1"/>
          </p:nvPr>
        </p:nvSpPr>
        <p:spPr>
          <a:xfrm>
            <a:off x="457200" y="1340768"/>
            <a:ext cx="8229600" cy="5256584"/>
          </a:xfrm>
        </p:spPr>
        <p:txBody>
          <a:bodyPr>
            <a:normAutofit fontScale="70000" lnSpcReduction="20000"/>
          </a:bodyPr>
          <a:lstStyle/>
          <a:p>
            <a:pPr algn="just"/>
            <a:r>
              <a:rPr lang="es-ES" dirty="0" smtClean="0"/>
              <a:t>B- “</a:t>
            </a:r>
            <a:r>
              <a:rPr lang="es-ES" sz="3800" b="1" dirty="0" smtClean="0"/>
              <a:t>será salvo” </a:t>
            </a:r>
            <a:r>
              <a:rPr lang="es-ES" dirty="0" smtClean="0"/>
              <a:t>vs 13- En el texto vemos que está indicando el futuro, será salvo, será librado de la destrucción final. Pero sabemos que el concepto de salvación es para hoy. Nosotros somos salvos, y seguiremos salvos si así permaneciéramos en la vid. Pero es importante notar que la salvación se da en el momento de la conversión genuina. De este modo, los que tienen el corazón ardiente de amor tienen el testimonio del Espíritu. Wesley sintió su corazón ardiente, y después de eso sintió el perdón de sus pecados, que era hijo de Dios. “ Ejemplo de Juan Wesley,  en 24 de mayo de 1738. “</a:t>
            </a:r>
            <a:r>
              <a:rPr lang="es-ES" i="1" dirty="0" smtClean="0"/>
              <a:t>Cerca de un cuarto para las nueve de la noche, mientras el predicador describía el cambio que Dios obra en el corazón  a través de la fe en Cristo, yo sentí un extraño ardor en mi corazón. Sentí que confiaba en Cristo, solo en El para la Salvación, y recibí un seguridad que Él me había quitado todos mis pecados aun los míos, y me había librado de la ley del pecado y de la muerte.”</a:t>
            </a:r>
            <a:r>
              <a:rPr lang="es-ES" dirty="0" smtClean="0"/>
              <a:t> De hecho el testimonio del </a:t>
            </a:r>
            <a:r>
              <a:rPr lang="es-ES" dirty="0" err="1" smtClean="0"/>
              <a:t>Espiritu</a:t>
            </a:r>
            <a:r>
              <a:rPr lang="es-ES" dirty="0" smtClean="0"/>
              <a:t> es una evidencia de una transformación completa, o sea, ahora yo soy salvo. Soy de la familia de Dios. Romanos 8:16. “ </a:t>
            </a:r>
            <a:r>
              <a:rPr lang="es-ES" i="1" dirty="0" smtClean="0"/>
              <a:t>El que tiene al Hijo tiene la vida; el que no tiene al Hijo de Dios no tiene la vida.”</a:t>
            </a:r>
            <a:r>
              <a:rPr lang="es-ES" dirty="0" smtClean="0"/>
              <a:t> 1juan:5:12.</a:t>
            </a:r>
          </a:p>
          <a:p>
            <a:pPr algn="just"/>
            <a:endParaRPr lang="en-GB"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7476" y="548680"/>
            <a:ext cx="788755" cy="562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6289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PE" dirty="0" smtClean="0"/>
              <a:t>!Es impulsado a predicar!</a:t>
            </a:r>
            <a:endParaRPr lang="en-GB" dirty="0"/>
          </a:p>
        </p:txBody>
      </p:sp>
      <p:sp>
        <p:nvSpPr>
          <p:cNvPr id="3" name="2 Marcador de contenido"/>
          <p:cNvSpPr>
            <a:spLocks noGrp="1"/>
          </p:cNvSpPr>
          <p:nvPr>
            <p:ph idx="1"/>
          </p:nvPr>
        </p:nvSpPr>
        <p:spPr>
          <a:xfrm>
            <a:off x="457200" y="1340768"/>
            <a:ext cx="8229600" cy="5400600"/>
          </a:xfrm>
        </p:spPr>
        <p:txBody>
          <a:bodyPr>
            <a:normAutofit fontScale="55000" lnSpcReduction="20000"/>
          </a:bodyPr>
          <a:lstStyle/>
          <a:p>
            <a:pPr algn="just"/>
            <a:r>
              <a:rPr lang="es-ES" dirty="0" smtClean="0"/>
              <a:t>C-  “</a:t>
            </a:r>
            <a:r>
              <a:rPr lang="es-ES" sz="5100" b="1" dirty="0" smtClean="0"/>
              <a:t>será predicado este evangelio</a:t>
            </a:r>
            <a:r>
              <a:rPr lang="es-ES" dirty="0" smtClean="0"/>
              <a:t>” </a:t>
            </a:r>
          </a:p>
          <a:p>
            <a:pPr algn="just"/>
            <a:r>
              <a:rPr lang="es-ES" dirty="0" smtClean="0"/>
              <a:t>Es alguien que tiene el sentido de la urgencia de la predicación del evangelio. Alguien que mantiene el fuego del amor por Dios en su corazón;  está desesperado por ver predicado el evangelio. No descansa, está en una búsqueda constante por realizar esta tarea, sabe claramente que nadie puede creer si no hay quien predique. Romanos 10. Es interesante que Pablo al hablar con su hijo Timoteo lo exhorta a predicar a tiempo y fuera de tiempo. Justamente él cita el problema del mundo, de la iniquidad que muchos no suportaran la sana doctrina, y que había una resistencia muy grande a su ministerio, pero él debería predicar, predicar, predicar. 2 Timoteo 4:1-8. Es muy interesante pues Timoteo era un joven pastor a cargo de una importante Iglesia, la Iglesia de Éfeso, tal vez también responsable por mas iglesias en el Asia menor. Pero el desafío para Timoteo era no sucumbir ante las adversidades, seguir predicando. Veremos cómo de hecho el fuego, el ardor es lo que impulsa a un creyente. Vea que Pablo está diciendo al joven pastor Timoteo. “</a:t>
            </a:r>
            <a:r>
              <a:rPr lang="es-ES" i="1" dirty="0" smtClean="0"/>
              <a:t>Por lo cual te aconsejo que avives el fuego del don de Dios que está en ti por la imposición de mis manos</a:t>
            </a:r>
            <a:r>
              <a:rPr lang="es-ES" dirty="0" smtClean="0"/>
              <a:t>.” 2 Timoteo 1:6 O sea, el fuego del don, el ardor, la llama del amor por Dios, por su obra. El corazón ardiente es lo que puede hacernos predicadores a tiempo y fuera de él.  Fíjate también que el don sin el fuego no sirve;  el fuego es lo que empuja el don, es el combustible del don.  “</a:t>
            </a:r>
            <a:r>
              <a:rPr lang="es-ES" i="1" dirty="0" smtClean="0"/>
              <a:t>Todo cristiano debe estar listo para predicar y morir”</a:t>
            </a:r>
            <a:r>
              <a:rPr lang="es-ES" dirty="0" smtClean="0"/>
              <a:t> John Wesley. </a:t>
            </a:r>
            <a:endParaRPr lang="en-GB"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521670"/>
            <a:ext cx="90851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1853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p:spPr>
        <p:txBody>
          <a:bodyPr>
            <a:normAutofit fontScale="90000"/>
          </a:bodyPr>
          <a:lstStyle/>
          <a:p>
            <a:r>
              <a:rPr lang="es-PE" dirty="0" smtClean="0"/>
              <a:t>!Su visión es ampliada! </a:t>
            </a:r>
            <a:endParaRPr lang="en-GB" dirty="0"/>
          </a:p>
        </p:txBody>
      </p:sp>
      <p:sp>
        <p:nvSpPr>
          <p:cNvPr id="3" name="2 Marcador de contenido"/>
          <p:cNvSpPr>
            <a:spLocks noGrp="1"/>
          </p:cNvSpPr>
          <p:nvPr>
            <p:ph idx="1"/>
          </p:nvPr>
        </p:nvSpPr>
        <p:spPr>
          <a:xfrm>
            <a:off x="457200" y="908720"/>
            <a:ext cx="8229600" cy="6264696"/>
          </a:xfrm>
        </p:spPr>
        <p:txBody>
          <a:bodyPr>
            <a:normAutofit fontScale="55000" lnSpcReduction="20000"/>
          </a:bodyPr>
          <a:lstStyle/>
          <a:p>
            <a:pPr algn="just"/>
            <a:r>
              <a:rPr lang="es-ES" sz="3600" b="1" dirty="0" smtClean="0"/>
              <a:t>D- “todo el mundo, para testimonio a todas las naciones</a:t>
            </a:r>
            <a:r>
              <a:rPr lang="es-ES" dirty="0" smtClean="0"/>
              <a:t>”.  Un corazón ardiente tiene una visión misionera para más allá de las fronteras de su país, de su continente. Es una visión de todo el (</a:t>
            </a:r>
            <a:r>
              <a:rPr lang="el-GR" dirty="0" smtClean="0"/>
              <a:t>οἰκουμένη</a:t>
            </a:r>
            <a:r>
              <a:rPr lang="es-PE" dirty="0" smtClean="0"/>
              <a:t>)</a:t>
            </a:r>
            <a:r>
              <a:rPr lang="es-ES" dirty="0" smtClean="0"/>
              <a:t> </a:t>
            </a:r>
            <a:r>
              <a:rPr lang="es-ES" dirty="0" err="1" smtClean="0"/>
              <a:t>oikoumené</a:t>
            </a:r>
            <a:r>
              <a:rPr lang="es-ES" dirty="0" smtClean="0"/>
              <a:t>, el mundo habitado. Todo el mundo habitado necesita ser evangelizado. Entiende que el mundo es de hecho nuestra parroquia. Mira que empezamos diciendo que: La iglesia se enfría por la influencia de la iniquidad presente en el mundo habitado. Estamos diciendo ahora que los que se mantiene en el ardor del amor son aquellos que no se dejan influenciar, más bien influencian, como levadura en medio de la masa. Como luz del mundo y sal de la tierra. Si leemos Hechos 1:8 vemos exactamente esta visión, hasta lo último de la tierra.  Jesús ha dado la forma, recibiréis poder, para ser testigos. O sea, este poder, es exactamente el poder del amor.  El Espíritu derrama este amor que quema en nuestro pecho, que nos impulsa a ir, a salir de nuestras zonas de comodidad. Jesús está diciendo a sus discípulos, ustedes recibirán un amor tan grande (</a:t>
            </a:r>
            <a:r>
              <a:rPr lang="es-ES" dirty="0"/>
              <a:t>á</a:t>
            </a:r>
            <a:r>
              <a:rPr lang="es-ES" dirty="0" smtClean="0"/>
              <a:t>gape) a punto de morir por mí. Serán capacitados a amar incondicionalmente, sacrificialmente, a ser mártires. Este es el significado de la palabra testigo, el amor será tan ardiente que ustedes serán capaces de amar más la vida de Dios que su propia vida. La sangre de los mártires es la semilla de la iglesia (Tertuliano). Pablo entendió muy bien este concepto, pues él declara en (Hechos 20:22-24 ) “</a:t>
            </a:r>
            <a:r>
              <a:rPr lang="es-ES" i="1" dirty="0" smtClean="0"/>
              <a:t>Ahora, he aquí, ligado yo en espíritu, voy a Jerusalén, sin saber lo que allá me ha de acontecer; salvo que el Espíritu Santo por todas las ciudades me da testimonio, diciendo que me esperan prisiones y tribulaciones. Pero de ninguna cosa hago caso, ni estimo preciosa mi vida para mí mismo, con tal que acabe mi carrera con gozo, y el ministerio que recibí del Señor Jesús, para dar testimonio del evangelio de la gracia de Dios.”</a:t>
            </a:r>
            <a:endParaRPr lang="en-GB" i="1"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116632"/>
            <a:ext cx="1129308" cy="80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2294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dirty="0" smtClean="0"/>
              <a:t>!Tiene seguridad de hacer parte de un plan más grande!</a:t>
            </a:r>
            <a:br>
              <a:rPr lang="es-PE" dirty="0" smtClean="0"/>
            </a:br>
            <a:r>
              <a:rPr lang="es-PE" dirty="0" smtClean="0"/>
              <a:t> </a:t>
            </a:r>
            <a:endParaRPr lang="en-GB" dirty="0"/>
          </a:p>
        </p:txBody>
      </p:sp>
      <p:sp>
        <p:nvSpPr>
          <p:cNvPr id="3" name="2 Marcador de contenido"/>
          <p:cNvSpPr>
            <a:spLocks noGrp="1"/>
          </p:cNvSpPr>
          <p:nvPr>
            <p:ph idx="1"/>
          </p:nvPr>
        </p:nvSpPr>
        <p:spPr/>
        <p:txBody>
          <a:bodyPr>
            <a:normAutofit fontScale="77500" lnSpcReduction="20000"/>
          </a:bodyPr>
          <a:lstStyle/>
          <a:p>
            <a:pPr algn="just"/>
            <a:r>
              <a:rPr lang="es-ES" dirty="0" smtClean="0"/>
              <a:t>E- – Los que tiene un corazón ardiente tiene un sentido claro de que están esperando y apresurando la venida de Cristo, que están en esta esperanza de que lo más pronto el mundo sea evangelizado,  que Biblias estén en todos los idiomas lo más pronto posible.  Que lo más pronto todos los lugares del mundo, todas las naciones tengan la oportunidad de oír de Cristo.  Podemos apresurar su venida. Pedro recomienda esperando y apresurando. 2 Pedro 3:8-12. Somos el cuerpo de Cristo, somos la boca de Dios en el mundo. El mundo no conocerá a Cristo de otra manera. La Iglesia tiene Cristo en sus corazones esto le da esperanza y lo impulsa a hacer lo más rápido posible que más personas en más lugares conozcan la gracia.</a:t>
            </a:r>
          </a:p>
          <a:p>
            <a:pPr algn="just"/>
            <a:endParaRPr lang="es-ES" dirty="0" smtClean="0"/>
          </a:p>
          <a:p>
            <a:endParaRPr lang="es-ES" dirty="0" smtClean="0"/>
          </a:p>
          <a:p>
            <a:endParaRPr lang="es-ES" dirty="0" smtClean="0"/>
          </a:p>
          <a:p>
            <a:endParaRPr lang="en-GB"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620687"/>
            <a:ext cx="951582" cy="67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6575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Conclusión:</a:t>
            </a:r>
            <a:endParaRPr lang="en-GB" dirty="0"/>
          </a:p>
        </p:txBody>
      </p:sp>
      <p:sp>
        <p:nvSpPr>
          <p:cNvPr id="3" name="2 Marcador de contenido"/>
          <p:cNvSpPr>
            <a:spLocks noGrp="1"/>
          </p:cNvSpPr>
          <p:nvPr>
            <p:ph idx="1"/>
          </p:nvPr>
        </p:nvSpPr>
        <p:spPr/>
        <p:txBody>
          <a:bodyPr>
            <a:normAutofit fontScale="85000" lnSpcReduction="20000"/>
          </a:bodyPr>
          <a:lstStyle/>
          <a:p>
            <a:pPr algn="just"/>
            <a:r>
              <a:rPr lang="es-ES" dirty="0" smtClean="0"/>
              <a:t>Que podamos mantener nuestros corazones ardientes de amor por Dios, por su palabra y su obra.  Tal vez tú necesitas ser lleno de este amor. Es el tiempo para ello, pues de hecho solamente esta presencia podrá producir los cambios necesarios. </a:t>
            </a:r>
          </a:p>
          <a:p>
            <a:pPr algn="just"/>
            <a:r>
              <a:rPr lang="es-PE" dirty="0" smtClean="0"/>
              <a:t>La Iglesia podrá impactar al mundo con personas que tengan un corazón ardiente de amor. Que sean perseverantes, que tengan ganas de predicar, que tengan una visión mundial. </a:t>
            </a:r>
            <a:r>
              <a:rPr lang="es-PE" smtClean="0"/>
              <a:t>Finalmente, </a:t>
            </a:r>
            <a:r>
              <a:rPr lang="es-PE" dirty="0" smtClean="0"/>
              <a:t>que sepan con claridad que hacen parte de un plan más grande, de esperar y apresurar la venida. La Iglesia participa en lo que es la salvación del mundo. </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6972" y="548680"/>
            <a:ext cx="90851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798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1930</Words>
  <Application>Microsoft Office PowerPoint</Application>
  <PresentationFormat>Presentación en pantalla (4:3)</PresentationFormat>
  <Paragraphs>38</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    !Un corazón ardiente es un corazón transformado!  !Un corazón ardiente es un corazón que tiene un amor ardiente por Dios, su palabra y su obra! </vt:lpstr>
      <vt:lpstr>!El amor puede enfriarse! </vt:lpstr>
      <vt:lpstr>¿Por qué el amor se enfría?</vt:lpstr>
      <vt:lpstr>¡El caso Laodicea!</vt:lpstr>
      <vt:lpstr> ¿Cuáles son las características de quien el amor se está enfriando? </vt:lpstr>
      <vt:lpstr>!Hay un remanente!</vt:lpstr>
      <vt:lpstr>Características de alguien con un corazón lleno del amor ardiente </vt:lpstr>
      <vt:lpstr>!El testimonio del Espíritu!</vt:lpstr>
      <vt:lpstr>!Es impulsado a predicar!</vt:lpstr>
      <vt:lpstr>!Su visión es ampliada! </vt:lpstr>
      <vt:lpstr>!Tiene seguridad de hacer parte de un plan más grande!  </vt:lpstr>
      <vt:lpstr>Conclusión:</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corazón ardiente es un corazón transformado!  Un corazón ardiente es un corazón que tiene un amor ardiente por Dios, su palabra y su obra!</dc:title>
  <dc:creator>Luffi</dc:creator>
  <cp:lastModifiedBy>DELL STUDIO</cp:lastModifiedBy>
  <cp:revision>24</cp:revision>
  <dcterms:created xsi:type="dcterms:W3CDTF">2014-05-15T14:56:38Z</dcterms:created>
  <dcterms:modified xsi:type="dcterms:W3CDTF">2014-05-24T02:02:38Z</dcterms:modified>
</cp:coreProperties>
</file>