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2" r:id="rId3"/>
    <p:sldId id="269" r:id="rId4"/>
    <p:sldId id="270" r:id="rId5"/>
    <p:sldId id="257" r:id="rId6"/>
    <p:sldId id="258" r:id="rId7"/>
    <p:sldId id="259" r:id="rId8"/>
    <p:sldId id="260" r:id="rId9"/>
    <p:sldId id="261" r:id="rId10"/>
    <p:sldId id="263" r:id="rId11"/>
    <p:sldId id="264" r:id="rId12"/>
    <p:sldId id="266" r:id="rId13"/>
    <p:sldId id="267" r:id="rId14"/>
    <p:sldId id="268" r:id="rId15"/>
    <p:sldId id="265" r:id="rId16"/>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106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F3700-F2D2-4E03-97AF-94A8D92EE1AB}" type="datetimeFigureOut">
              <a:rPr lang="es-MX" smtClean="0"/>
              <a:t>24/05/2014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B6BF1B-F09C-4F70-80D0-E813296394EE}" type="slidenum">
              <a:rPr lang="es-MX" smtClean="0"/>
              <a:t>‹Nº›</a:t>
            </a:fld>
            <a:endParaRPr lang="es-MX"/>
          </a:p>
        </p:txBody>
      </p:sp>
    </p:spTree>
    <p:extLst>
      <p:ext uri="{BB962C8B-B14F-4D97-AF65-F5344CB8AC3E}">
        <p14:creationId xmlns:p14="http://schemas.microsoft.com/office/powerpoint/2010/main" val="3082089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89B6BF1B-F09C-4F70-80D0-E813296394EE}" type="slidenum">
              <a:rPr lang="es-MX" smtClean="0"/>
              <a:t>1</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95C85403-20C5-4047-93CA-2AF90F4E35B6}" type="datetimeFigureOut">
              <a:rPr lang="es-MX" smtClean="0"/>
              <a:pPr/>
              <a:t>24/05/2014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2B86DC3-9B9B-49DB-A5A5-1C0831CF791D}"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C85403-20C5-4047-93CA-2AF90F4E35B6}" type="datetimeFigureOut">
              <a:rPr lang="es-MX" smtClean="0"/>
              <a:pPr/>
              <a:t>24/05/2014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86DC3-9B9B-49DB-A5A5-1C0831CF791D}"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88640"/>
            <a:ext cx="7772400" cy="1470025"/>
          </a:xfrm>
        </p:spPr>
        <p:txBody>
          <a:bodyPr/>
          <a:lstStyle/>
          <a:p>
            <a:pPr algn="l"/>
            <a:r>
              <a:rPr lang="es-MX" b="1" dirty="0"/>
              <a:t>Acción Social: </a:t>
            </a:r>
            <a:endParaRPr lang="es-MX" dirty="0"/>
          </a:p>
        </p:txBody>
      </p:sp>
      <p:sp>
        <p:nvSpPr>
          <p:cNvPr id="3" name="2 Subtítulo"/>
          <p:cNvSpPr>
            <a:spLocks noGrp="1"/>
          </p:cNvSpPr>
          <p:nvPr>
            <p:ph type="subTitle" idx="1"/>
          </p:nvPr>
        </p:nvSpPr>
        <p:spPr>
          <a:xfrm>
            <a:off x="611560" y="1196752"/>
            <a:ext cx="7992888" cy="5328592"/>
          </a:xfrm>
        </p:spPr>
        <p:txBody>
          <a:bodyPr>
            <a:normAutofit lnSpcReduction="10000"/>
          </a:bodyPr>
          <a:lstStyle/>
          <a:p>
            <a:r>
              <a:rPr lang="es-MX" dirty="0" smtClean="0"/>
              <a:t>Fomentaremos el amor al prójimo </a:t>
            </a:r>
            <a:r>
              <a:rPr lang="es-MX" dirty="0"/>
              <a:t> </a:t>
            </a:r>
            <a:r>
              <a:rPr lang="es-MX" dirty="0" smtClean="0"/>
              <a:t>a través de iniciativas como las siguientes</a:t>
            </a:r>
            <a:r>
              <a:rPr lang="es-MX" dirty="0"/>
              <a:t>:</a:t>
            </a:r>
          </a:p>
          <a:p>
            <a:r>
              <a:rPr lang="es-MX" dirty="0">
                <a:solidFill>
                  <a:schemeClr val="tx1"/>
                </a:solidFill>
              </a:rPr>
              <a:t>1. </a:t>
            </a:r>
            <a:r>
              <a:rPr lang="es-MX" dirty="0" smtClean="0">
                <a:solidFill>
                  <a:schemeClr val="tx1"/>
                </a:solidFill>
              </a:rPr>
              <a:t>Que cada iglesia local fomente y aplique un ministerio de servicio social,  en sus instalaciones o fuera de ellas, de acuerdo a la normatividad legal.  </a:t>
            </a:r>
            <a:endParaRPr lang="es-MX" dirty="0">
              <a:solidFill>
                <a:schemeClr val="tx1"/>
              </a:solidFill>
            </a:endParaRPr>
          </a:p>
          <a:p>
            <a:r>
              <a:rPr lang="es-MX" dirty="0">
                <a:solidFill>
                  <a:schemeClr val="tx1"/>
                </a:solidFill>
              </a:rPr>
              <a:t>2. Que cada Iglesia </a:t>
            </a:r>
            <a:r>
              <a:rPr lang="es-MX" dirty="0" smtClean="0">
                <a:solidFill>
                  <a:schemeClr val="tx1"/>
                </a:solidFill>
              </a:rPr>
              <a:t>Local fomente y aplique el programa  </a:t>
            </a:r>
            <a:r>
              <a:rPr lang="es-MX" dirty="0">
                <a:solidFill>
                  <a:schemeClr val="tx1"/>
                </a:solidFill>
              </a:rPr>
              <a:t>continuo de promoción </a:t>
            </a:r>
            <a:r>
              <a:rPr lang="es-MX" dirty="0" smtClean="0">
                <a:solidFill>
                  <a:schemeClr val="tx1"/>
                </a:solidFill>
              </a:rPr>
              <a:t>de </a:t>
            </a:r>
            <a:r>
              <a:rPr lang="es-MX" dirty="0">
                <a:solidFill>
                  <a:schemeClr val="tx1"/>
                </a:solidFill>
              </a:rPr>
              <a:t>valores y </a:t>
            </a:r>
            <a:r>
              <a:rPr lang="es-MX" dirty="0" smtClean="0">
                <a:solidFill>
                  <a:schemeClr val="tx1"/>
                </a:solidFill>
              </a:rPr>
              <a:t>principios para el cuidado de </a:t>
            </a:r>
            <a:r>
              <a:rPr lang="es-MX" dirty="0">
                <a:solidFill>
                  <a:schemeClr val="tx1"/>
                </a:solidFill>
              </a:rPr>
              <a:t>la </a:t>
            </a:r>
            <a:r>
              <a:rPr lang="es-MX" dirty="0" smtClean="0">
                <a:solidFill>
                  <a:schemeClr val="tx1"/>
                </a:solidFill>
              </a:rPr>
              <a:t>familia y su entorno social </a:t>
            </a:r>
            <a:r>
              <a:rPr lang="es-MX" dirty="0">
                <a:solidFill>
                  <a:schemeClr val="tx1"/>
                </a:solidFill>
              </a:rPr>
              <a:t>(Credo </a:t>
            </a:r>
            <a:r>
              <a:rPr lang="es-MX" dirty="0" smtClean="0">
                <a:solidFill>
                  <a:schemeClr val="tx1"/>
                </a:solidFill>
              </a:rPr>
              <a:t>Social y principios sociales que describe la disciplina) </a:t>
            </a:r>
            <a:r>
              <a:rPr lang="es-MX" dirty="0">
                <a:solidFill>
                  <a:schemeClr val="tx1"/>
                </a:solidFill>
              </a:rPr>
              <a:t>.</a:t>
            </a:r>
          </a:p>
          <a:p>
            <a:endParaRPr lang="es-MX"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836712"/>
            <a:ext cx="8219256" cy="5400600"/>
          </a:xfrm>
        </p:spPr>
        <p:txBody>
          <a:bodyPr>
            <a:normAutofit lnSpcReduction="10000"/>
          </a:bodyPr>
          <a:lstStyle/>
          <a:p>
            <a:pPr>
              <a:buNone/>
            </a:pPr>
            <a:r>
              <a:rPr lang="es-MX" dirty="0" smtClean="0">
                <a:solidFill>
                  <a:schemeClr val="tx1"/>
                </a:solidFill>
              </a:rPr>
              <a:t>3. Enfatizar el evangelio en nuestras actividades sociales (presentar el plan de salvación). </a:t>
            </a:r>
          </a:p>
          <a:p>
            <a:pPr>
              <a:buNone/>
            </a:pPr>
            <a:r>
              <a:rPr lang="es-MX" dirty="0" smtClean="0">
                <a:solidFill>
                  <a:schemeClr val="tx1"/>
                </a:solidFill>
              </a:rPr>
              <a:t>4. Difundir todos los proyectos de Acción Social de la IMMAR en todos </a:t>
            </a:r>
            <a:r>
              <a:rPr lang="es-MX" dirty="0" smtClean="0"/>
              <a:t>sus</a:t>
            </a:r>
            <a:r>
              <a:rPr lang="es-MX" dirty="0" smtClean="0">
                <a:solidFill>
                  <a:schemeClr val="tx1"/>
                </a:solidFill>
              </a:rPr>
              <a:t> </a:t>
            </a:r>
            <a:r>
              <a:rPr lang="es-MX" dirty="0" smtClean="0"/>
              <a:t>ámbitos.</a:t>
            </a:r>
            <a:endParaRPr lang="es-MX" dirty="0" smtClean="0">
              <a:solidFill>
                <a:schemeClr val="tx1"/>
              </a:solidFill>
            </a:endParaRPr>
          </a:p>
          <a:p>
            <a:pPr>
              <a:buNone/>
            </a:pPr>
            <a:r>
              <a:rPr lang="es-MX" dirty="0" smtClean="0">
                <a:solidFill>
                  <a:schemeClr val="tx1"/>
                </a:solidFill>
              </a:rPr>
              <a:t>5. Discipular y capacitar a los miembros y nuevos creyentes para el desarrollo del trabajo de acción social en la comunidad. </a:t>
            </a:r>
          </a:p>
          <a:p>
            <a:pPr>
              <a:buNone/>
            </a:pPr>
            <a:r>
              <a:rPr lang="es-MX" dirty="0" smtClean="0"/>
              <a:t>6. Organizar, promover y participar en campañas de prevención de la salud y cuidado del medio ambiente.</a:t>
            </a:r>
            <a:endParaRPr lang="es-MX" dirty="0" smtClean="0">
              <a:solidFill>
                <a:schemeClr val="tx1"/>
              </a:solidFill>
            </a:endParaRPr>
          </a:p>
          <a:p>
            <a:pPr>
              <a:buNone/>
            </a:pPr>
            <a:r>
              <a:rPr lang="es-MX" dirty="0" smtClean="0">
                <a:solidFill>
                  <a:schemeClr val="tx1"/>
                </a:solidFill>
              </a:rPr>
              <a:t> </a:t>
            </a:r>
            <a:endParaRPr lang="es-MX"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Continuación de lineamientos..</a:t>
            </a:r>
            <a:endParaRPr lang="es-MX" dirty="0"/>
          </a:p>
        </p:txBody>
      </p:sp>
      <p:sp>
        <p:nvSpPr>
          <p:cNvPr id="3" name="2 Marcador de contenido"/>
          <p:cNvSpPr>
            <a:spLocks noGrp="1"/>
          </p:cNvSpPr>
          <p:nvPr>
            <p:ph idx="1"/>
          </p:nvPr>
        </p:nvSpPr>
        <p:spPr/>
        <p:txBody>
          <a:bodyPr>
            <a:normAutofit fontScale="77500" lnSpcReduction="20000"/>
          </a:bodyPr>
          <a:lstStyle/>
          <a:p>
            <a:pPr>
              <a:buNone/>
            </a:pPr>
            <a:r>
              <a:rPr lang="es-MX" dirty="0" smtClean="0"/>
              <a:t>7. El Área de Testimonio Cristiano de la IMMAR se contacte  con las dependencias de gobierno y de ONG.s para aprovechar sus programas sociales y cuidado del medio ambiente .</a:t>
            </a:r>
          </a:p>
          <a:p>
            <a:pPr>
              <a:buNone/>
            </a:pPr>
            <a:r>
              <a:rPr lang="es-MX" dirty="0" smtClean="0"/>
              <a:t>8. Que el área de testimonio cristiano promueva  y establezca el programa sustentable de una mayordomía ambiental y ecológica haciendo uso de la experiencia de «Proyección humana de México, A.C.» y otros.</a:t>
            </a:r>
          </a:p>
          <a:p>
            <a:pPr>
              <a:buNone/>
            </a:pPr>
            <a:r>
              <a:rPr lang="es-MX" dirty="0" smtClean="0"/>
              <a:t> </a:t>
            </a:r>
            <a:r>
              <a:rPr lang="es-MX" dirty="0"/>
              <a:t>9</a:t>
            </a:r>
            <a:r>
              <a:rPr lang="es-MX" dirty="0" smtClean="0"/>
              <a:t>. Ofrecer al gobierno nuestro apoyo con nuestros programas sociales en beneficio a la comunidad.</a:t>
            </a:r>
          </a:p>
          <a:p>
            <a:pPr>
              <a:buNone/>
            </a:pPr>
            <a:r>
              <a:rPr lang="es-MX" dirty="0" smtClean="0"/>
              <a:t>10. Reforzar la cultura de buenos hábitos, costumbres y reglas de urbanidad.</a:t>
            </a:r>
          </a:p>
          <a:p>
            <a:pPr>
              <a:buNone/>
            </a:pPr>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692696"/>
            <a:ext cx="8229600" cy="4525963"/>
          </a:xfrm>
        </p:spPr>
        <p:txBody>
          <a:bodyPr>
            <a:noAutofit/>
          </a:bodyPr>
          <a:lstStyle/>
          <a:p>
            <a:pPr marL="0" indent="0">
              <a:buNone/>
            </a:pPr>
            <a:r>
              <a:rPr lang="es-MX" sz="2400" dirty="0" smtClean="0"/>
              <a:t>11. Que la IMMAR profundice y  oriente sobre los diversos </a:t>
            </a:r>
            <a:r>
              <a:rPr lang="es-MX" sz="2400" dirty="0"/>
              <a:t> </a:t>
            </a:r>
            <a:r>
              <a:rPr lang="es-MX" sz="2400" dirty="0" smtClean="0"/>
              <a:t>asuntos  sociales  y los de a conocer tales como:  </a:t>
            </a:r>
          </a:p>
          <a:p>
            <a:pPr lvl="1"/>
            <a:r>
              <a:rPr lang="es-MX" sz="2000" dirty="0" smtClean="0"/>
              <a:t>Legalización de la marihuana</a:t>
            </a:r>
          </a:p>
          <a:p>
            <a:pPr lvl="1"/>
            <a:r>
              <a:rPr lang="es-MX" sz="2000" dirty="0" smtClean="0"/>
              <a:t>Respeto a los derechos humanos</a:t>
            </a:r>
          </a:p>
          <a:p>
            <a:pPr lvl="1"/>
            <a:r>
              <a:rPr lang="es-MX" sz="2000" dirty="0" smtClean="0"/>
              <a:t>Equidad de género </a:t>
            </a:r>
          </a:p>
          <a:p>
            <a:pPr lvl="1"/>
            <a:r>
              <a:rPr lang="es-MX" sz="2000" dirty="0" smtClean="0"/>
              <a:t>Cambio de género</a:t>
            </a:r>
          </a:p>
          <a:p>
            <a:pPr lvl="1"/>
            <a:r>
              <a:rPr lang="es-MX" sz="2000" dirty="0" smtClean="0"/>
              <a:t>Violencia doméstica y víctimas de abuso sexual</a:t>
            </a:r>
          </a:p>
          <a:p>
            <a:pPr lvl="1"/>
            <a:r>
              <a:rPr lang="es-MX" sz="2000" dirty="0" smtClean="0"/>
              <a:t>Trata de personas.</a:t>
            </a:r>
          </a:p>
          <a:p>
            <a:pPr lvl="1"/>
            <a:r>
              <a:rPr lang="es-MX" sz="2000" dirty="0" smtClean="0"/>
              <a:t>Suicidio en niños y adolescentes </a:t>
            </a:r>
          </a:p>
          <a:p>
            <a:pPr lvl="1"/>
            <a:r>
              <a:rPr lang="es-MX" sz="2000" dirty="0" smtClean="0"/>
              <a:t>Tráfico de órganos</a:t>
            </a:r>
          </a:p>
          <a:p>
            <a:pPr lvl="1"/>
            <a:r>
              <a:rPr lang="es-MX" sz="2000" dirty="0" smtClean="0"/>
              <a:t>Renta de vientres</a:t>
            </a:r>
          </a:p>
          <a:p>
            <a:pPr lvl="1"/>
            <a:r>
              <a:rPr lang="es-MX" sz="2000" dirty="0" smtClean="0"/>
              <a:t>Clonación</a:t>
            </a:r>
          </a:p>
          <a:p>
            <a:pPr lvl="1"/>
            <a:r>
              <a:rPr lang="es-MX" sz="2000" dirty="0" smtClean="0"/>
              <a:t>Eutanasia</a:t>
            </a:r>
          </a:p>
          <a:p>
            <a:pPr lvl="1"/>
            <a:r>
              <a:rPr lang="es-MX" sz="2000" dirty="0" smtClean="0"/>
              <a:t>Homosexualismo </a:t>
            </a:r>
          </a:p>
          <a:p>
            <a:pPr lvl="1"/>
            <a:r>
              <a:rPr lang="es-MX" sz="2000" dirty="0" smtClean="0"/>
              <a:t>Etc.</a:t>
            </a:r>
          </a:p>
          <a:p>
            <a:endParaRPr lang="es-MX"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b="1" dirty="0" smtClean="0"/>
              <a:t>Nuestros Retos:</a:t>
            </a:r>
            <a:endParaRPr lang="es-MX" b="1" dirty="0"/>
          </a:p>
        </p:txBody>
      </p:sp>
      <p:sp>
        <p:nvSpPr>
          <p:cNvPr id="3" name="2 Marcador de contenido"/>
          <p:cNvSpPr>
            <a:spLocks noGrp="1"/>
          </p:cNvSpPr>
          <p:nvPr>
            <p:ph idx="1"/>
          </p:nvPr>
        </p:nvSpPr>
        <p:spPr/>
        <p:txBody>
          <a:bodyPr/>
          <a:lstStyle/>
          <a:p>
            <a:pPr marL="514350" indent="-514350">
              <a:buAutoNum type="arabicParenR"/>
            </a:pPr>
            <a:r>
              <a:rPr lang="es-MX" dirty="0" smtClean="0"/>
              <a:t>Que </a:t>
            </a:r>
            <a:r>
              <a:rPr lang="es-MX" dirty="0"/>
              <a:t>la iglesia </a:t>
            </a:r>
            <a:r>
              <a:rPr lang="es-MX" dirty="0" smtClean="0"/>
              <a:t>fortalezca su presencia e </a:t>
            </a:r>
            <a:r>
              <a:rPr lang="es-MX" dirty="0"/>
              <a:t>impacto </a:t>
            </a:r>
            <a:r>
              <a:rPr lang="es-MX" dirty="0" smtClean="0"/>
              <a:t>social en la comunidad.</a:t>
            </a:r>
          </a:p>
          <a:p>
            <a:pPr marL="514350" indent="-514350">
              <a:buNone/>
            </a:pPr>
            <a:r>
              <a:rPr lang="es-MX" dirty="0" smtClean="0"/>
              <a:t> </a:t>
            </a:r>
            <a:endParaRPr lang="es-MX" dirty="0"/>
          </a:p>
          <a:p>
            <a:pPr>
              <a:buNone/>
            </a:pPr>
            <a:r>
              <a:rPr lang="es-MX" dirty="0"/>
              <a:t>2) Elaborar un programa permanente de Acción Social </a:t>
            </a:r>
            <a:r>
              <a:rPr lang="es-MX" dirty="0" smtClean="0"/>
              <a:t> </a:t>
            </a:r>
            <a:r>
              <a:rPr lang="es-MX" dirty="0"/>
              <a:t>a través de la Iglesia Local que incluya capacitaciones, estudios, talleres, manuales y </a:t>
            </a:r>
            <a:r>
              <a:rPr lang="es-MX" dirty="0" smtClean="0"/>
              <a:t>recursos para la comunidad. </a:t>
            </a:r>
            <a:endParaRPr lang="es-MX" dirty="0"/>
          </a:p>
          <a:p>
            <a:endParaRPr lang="es-MX"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Así vemos a la Iglesia en el año 2023:</a:t>
            </a:r>
            <a:endParaRPr lang="es-MX" dirty="0"/>
          </a:p>
        </p:txBody>
      </p:sp>
      <p:sp>
        <p:nvSpPr>
          <p:cNvPr id="3" name="2 Marcador de contenido"/>
          <p:cNvSpPr>
            <a:spLocks noGrp="1"/>
          </p:cNvSpPr>
          <p:nvPr>
            <p:ph idx="1"/>
          </p:nvPr>
        </p:nvSpPr>
        <p:spPr/>
        <p:txBody>
          <a:bodyPr>
            <a:normAutofit fontScale="47500" lnSpcReduction="20000"/>
          </a:bodyPr>
          <a:lstStyle/>
          <a:p>
            <a:pPr>
              <a:buNone/>
            </a:pPr>
            <a:r>
              <a:rPr lang="es-MX" sz="9600" dirty="0" smtClean="0"/>
              <a:t>  1) Vemos una iglesia con un movimiento de renovación espiritual manifestándose en marcadas transformaciones sociales de servicio y amor al prójimo</a:t>
            </a:r>
          </a:p>
          <a:p>
            <a:endParaRPr lang="es-MX"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692696"/>
            <a:ext cx="8219256" cy="5433467"/>
          </a:xfrm>
        </p:spPr>
        <p:txBody>
          <a:bodyPr/>
          <a:lstStyle/>
          <a:p>
            <a:pPr>
              <a:buNone/>
            </a:pPr>
            <a:r>
              <a:rPr lang="es-MX" dirty="0" smtClean="0"/>
              <a:t>   </a:t>
            </a:r>
          </a:p>
          <a:p>
            <a:pPr>
              <a:buNone/>
            </a:pPr>
            <a:r>
              <a:rPr lang="es-MX" sz="3600" dirty="0" smtClean="0"/>
              <a:t>    2</a:t>
            </a:r>
            <a:r>
              <a:rPr lang="es-MX" sz="3600" dirty="0"/>
              <a:t>) Que se proyecta como iglesia Metodista hacia los grupos de discapacitados y a los grupos vulnerables (Alcohólicos, viudas, huérfanos,  etc.) de nuestra sociedad con el fin de extender el amor al prójimo e integrarlos a la vida de la iglesia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08720"/>
            <a:ext cx="8219256" cy="5217443"/>
          </a:xfrm>
        </p:spPr>
        <p:txBody>
          <a:bodyPr>
            <a:normAutofit fontScale="92500"/>
          </a:bodyPr>
          <a:lstStyle/>
          <a:p>
            <a:pPr marL="365760" indent="-256032">
              <a:buClr>
                <a:schemeClr val="accent3"/>
              </a:buClr>
              <a:buNone/>
              <a:defRPr/>
            </a:pPr>
            <a:r>
              <a:rPr lang="es-MX" sz="3600" dirty="0"/>
              <a:t>3) Vemos a la iglesia recuperando su impacto social a través de las conferencias, distritos e iglesias locales abriendo sus instalaciones para realizar actividades de bienestar a la comunidad y realizando proyectos de ayuda asistencial y espiritual a la comunidad.</a:t>
            </a:r>
          </a:p>
          <a:p>
            <a:pPr marL="365760" indent="-256032">
              <a:buClr>
                <a:schemeClr val="accent3"/>
              </a:buClr>
              <a:buNone/>
              <a:defRPr/>
            </a:pPr>
            <a:endParaRPr lang="es-MX" sz="3600" dirty="0"/>
          </a:p>
          <a:p>
            <a:pPr marL="365760" indent="-256032">
              <a:buClr>
                <a:schemeClr val="accent3"/>
              </a:buClr>
              <a:buNone/>
              <a:defRPr/>
            </a:pPr>
            <a:r>
              <a:rPr lang="es-MX" sz="3600" dirty="0"/>
              <a:t>4) Vemos a una iglesia predicando el evangelio durante sus actividades de asistencia social.</a:t>
            </a:r>
          </a:p>
          <a:p>
            <a:endParaRPr lang="es-MX"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MX" sz="3600" b="1" dirty="0" smtClean="0"/>
              <a:t> </a:t>
            </a:r>
            <a:r>
              <a:rPr lang="es-MX" sz="3600" b="1" dirty="0"/>
              <a:t>Comisión Nacional Asuntos Migratorios: </a:t>
            </a:r>
            <a:endParaRPr lang="es-MX" sz="3600" dirty="0"/>
          </a:p>
        </p:txBody>
      </p:sp>
      <p:sp>
        <p:nvSpPr>
          <p:cNvPr id="3" name="2 Marcador de contenido"/>
          <p:cNvSpPr>
            <a:spLocks noGrp="1"/>
          </p:cNvSpPr>
          <p:nvPr>
            <p:ph idx="1"/>
          </p:nvPr>
        </p:nvSpPr>
        <p:spPr>
          <a:xfrm>
            <a:off x="395536" y="1124744"/>
            <a:ext cx="8291264" cy="5328592"/>
          </a:xfrm>
        </p:spPr>
        <p:txBody>
          <a:bodyPr>
            <a:normAutofit lnSpcReduction="10000"/>
          </a:bodyPr>
          <a:lstStyle/>
          <a:p>
            <a:endParaRPr lang="es-MX" dirty="0"/>
          </a:p>
          <a:p>
            <a:pPr>
              <a:buNone/>
            </a:pPr>
            <a:r>
              <a:rPr lang="es-MX" sz="3400" dirty="0"/>
              <a:t>1. Un pronunciamiento del Gabinete General ante la Ley Arizona y ante el Gobierno Mexicano por el trato que se da a los migrantes especialmente a los de la frontera sur. </a:t>
            </a:r>
            <a:r>
              <a:rPr lang="es-MX" sz="3400" dirty="0" smtClean="0"/>
              <a:t> </a:t>
            </a:r>
            <a:endParaRPr lang="es-MX" sz="3400" dirty="0"/>
          </a:p>
          <a:p>
            <a:pPr>
              <a:buNone/>
            </a:pPr>
            <a:r>
              <a:rPr lang="es-MX" sz="3400" dirty="0"/>
              <a:t>2. Comunicados del Gabinete General ante los distintos eventos que afectan la vida nacional, que estos tengan una difusión expedita. </a:t>
            </a:r>
          </a:p>
          <a:p>
            <a:pPr>
              <a:buNone/>
            </a:pPr>
            <a:endParaRPr lang="es-MX" sz="3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29208" y="620688"/>
            <a:ext cx="8219256" cy="5616624"/>
          </a:xfrm>
        </p:spPr>
        <p:txBody>
          <a:bodyPr>
            <a:normAutofit lnSpcReduction="10000"/>
          </a:bodyPr>
          <a:lstStyle/>
          <a:p>
            <a:pPr>
              <a:buNone/>
            </a:pPr>
            <a:r>
              <a:rPr lang="es-MX" sz="3500" dirty="0" smtClean="0"/>
              <a:t>3. Fortalecer con los jóvenes profesionistas el trabajo de Comunicación y con la consulta de expertos en cada materia. </a:t>
            </a:r>
          </a:p>
          <a:p>
            <a:pPr>
              <a:buNone/>
            </a:pPr>
            <a:r>
              <a:rPr lang="es-MX" sz="3500" dirty="0" smtClean="0"/>
              <a:t>4. Solicitar los materiales existentes para definir una liturgia específica para una promoción y celebración mayor del Día del Migrante. </a:t>
            </a:r>
          </a:p>
          <a:p>
            <a:pPr>
              <a:buNone/>
            </a:pPr>
            <a:r>
              <a:rPr lang="es-MX" sz="3500" dirty="0" smtClean="0"/>
              <a:t>5. Que se de atención al problema de comunicación y difusión a los asuntos migratorios en todo el país por parte de CONAM y Acción Social. </a:t>
            </a:r>
          </a:p>
          <a:p>
            <a:endParaRPr lang="es-MX"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p:spPr>
        <p:txBody>
          <a:bodyPr/>
          <a:lstStyle/>
          <a:p>
            <a:pPr algn="l"/>
            <a:r>
              <a:rPr lang="es-MX" dirty="0" smtClean="0"/>
              <a:t>Nuestros Retos:</a:t>
            </a:r>
            <a:endParaRPr lang="es-MX" dirty="0"/>
          </a:p>
        </p:txBody>
      </p:sp>
      <p:sp>
        <p:nvSpPr>
          <p:cNvPr id="3" name="2 Marcador de contenido"/>
          <p:cNvSpPr>
            <a:spLocks noGrp="1"/>
          </p:cNvSpPr>
          <p:nvPr>
            <p:ph idx="1"/>
          </p:nvPr>
        </p:nvSpPr>
        <p:spPr>
          <a:xfrm>
            <a:off x="323528" y="1052736"/>
            <a:ext cx="8424936" cy="5400600"/>
          </a:xfrm>
        </p:spPr>
        <p:txBody>
          <a:bodyPr>
            <a:normAutofit fontScale="92500" lnSpcReduction="20000"/>
          </a:bodyPr>
          <a:lstStyle/>
          <a:p>
            <a:pPr>
              <a:buNone/>
            </a:pPr>
            <a:r>
              <a:rPr lang="es-MX" dirty="0" smtClean="0"/>
              <a:t>    1) La operación de Oficinas de Orientación y Ayuda a Migrantes en todas y cada una de las ciudades fronterizas donde tenemos presencia como Iglesia Metodista de México A. R. Este proyecto tiene como fin dar el auxilio primario a los migrantes que lleguen a nosotros, proporcionarles un alimento, ofrecerles la ayuda espiritual y por ser solamente una oficina de orientación y ayuda se les  canalizará a los albergues que ya desarrollan este ministerio con ellos, con el fin de que además de ser alimentados, se les dé un lugar para descansar, recibir toda ayuda necesaria y posible y se les oriente para que regresen a su lugar de origen.</a:t>
            </a:r>
          </a:p>
          <a:p>
            <a:endParaRPr lang="es-MX"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8363272" cy="6192688"/>
          </a:xfrm>
        </p:spPr>
        <p:txBody>
          <a:bodyPr>
            <a:normAutofit fontScale="85000" lnSpcReduction="20000"/>
          </a:bodyPr>
          <a:lstStyle/>
          <a:p>
            <a:pPr>
              <a:buNone/>
            </a:pPr>
            <a:r>
              <a:rPr lang="es-MX" dirty="0" smtClean="0"/>
              <a:t>     2) Trabajar con Centros de ayuda Integral a migrantes (Albergues). Este trabajo es muy ambicioso y muy grande por lo cual requerirá de la ayude de todas y todos los Metodistas Mexicanos y Extranjeros.</a:t>
            </a:r>
          </a:p>
          <a:p>
            <a:pPr>
              <a:buNone/>
            </a:pPr>
            <a:r>
              <a:rPr lang="es-MX" dirty="0" smtClean="0"/>
              <a:t>     3) Centros de Ayuda Integral a Migrantes tiene como objetivo, recibir a los migrantes, en nuestros Centros de Ayuda abiertos para ese fin, proveerles un lugar donde pernoctar por tres días, ofrecerles por lo menos dos alimentos en el día, tener personal que ayude con Atención Médica, Orientación Psicológica, Legal, y en lo posible, una oportunidad de trabajo donde puedan hacerse de recursos económicos para regresar a su lugar de origen, no podemos pasar por alto la ayuda espiritual que debe brindarse en todo tiempo. El trabajo de esta oficina debe tener seguimiento al proporcionar a quienes regresen al sur del país direcciones de congregaciones donde pueden ser auxiliados y dar continuidad a lo que se ha iniciado en la frontera. </a:t>
            </a:r>
          </a:p>
          <a:p>
            <a:pPr>
              <a:buNone/>
            </a:pPr>
            <a:endParaRPr lang="es-MX"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4525963"/>
          </a:xfrm>
        </p:spPr>
        <p:txBody>
          <a:bodyPr/>
          <a:lstStyle/>
          <a:p>
            <a:pPr>
              <a:buNone/>
            </a:pPr>
            <a:r>
              <a:rPr lang="es-MX" dirty="0" smtClean="0"/>
              <a:t>    </a:t>
            </a:r>
            <a:r>
              <a:rPr lang="es-MX" sz="3600" dirty="0" smtClean="0"/>
              <a:t>4) dar continuidad a los proyectos que ya iniciaron en el centro del país, como lo es el Estado de México y algunos otros sitios. Entendiendo que esta situación hoy por hoy, no es exclusiva de la frontera Norte, sino que ha permeado a toda la República Mexicana  </a:t>
            </a:r>
          </a:p>
          <a:p>
            <a:pPr>
              <a:buNone/>
            </a:pPr>
            <a:r>
              <a:rPr lang="es-MX" dirty="0" smtClean="0"/>
              <a:t> </a:t>
            </a:r>
          </a:p>
          <a:p>
            <a:pPr>
              <a:buNone/>
            </a:pPr>
            <a:endParaRPr lang="es-MX"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77500" lnSpcReduction="20000"/>
          </a:bodyPr>
          <a:lstStyle/>
          <a:p>
            <a:r>
              <a:rPr lang="es-MX" dirty="0" smtClean="0"/>
              <a:t>5) Hacer una mayor conciencia en nuestras congregaciones acerca de nuestro deber Cristiano y Wesleyano para con nuestros hermanos y hermanas cristianas que sufren lejos de su tierra y de su parentela.  Debemos hacer énfasis en nuestros programas ya existentes tales como los ministerios en la frontera y centro del país y la promoción y celebración del día del migrante durante el tercer domingo de febrero. </a:t>
            </a:r>
          </a:p>
          <a:p>
            <a:pPr>
              <a:buNone/>
            </a:pPr>
            <a:r>
              <a:rPr lang="es-MX" dirty="0" smtClean="0"/>
              <a:t> </a:t>
            </a:r>
          </a:p>
          <a:p>
            <a:pPr>
              <a:buNone/>
            </a:pPr>
            <a:r>
              <a:rPr lang="es-MX" dirty="0" smtClean="0"/>
              <a:t>     Respetuosamente presentado.  Pbro. Felipe de Jesús Ruiz Aguilar.</a:t>
            </a:r>
          </a:p>
          <a:p>
            <a:pPr>
              <a:buNone/>
            </a:pPr>
            <a:r>
              <a:rPr lang="es-MX" dirty="0" smtClean="0"/>
              <a:t> </a:t>
            </a:r>
          </a:p>
          <a:p>
            <a:pPr>
              <a:buNone/>
            </a:pPr>
            <a:endParaRPr lang="es-MX"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Así vemos a la iglesia en el 2023:</a:t>
            </a:r>
            <a:endParaRPr lang="es-MX" b="1" dirty="0"/>
          </a:p>
        </p:txBody>
      </p:sp>
      <p:sp>
        <p:nvSpPr>
          <p:cNvPr id="3" name="2 Marcador de contenido"/>
          <p:cNvSpPr>
            <a:spLocks noGrp="1"/>
          </p:cNvSpPr>
          <p:nvPr>
            <p:ph idx="1"/>
          </p:nvPr>
        </p:nvSpPr>
        <p:spPr/>
        <p:txBody>
          <a:bodyPr/>
          <a:lstStyle/>
          <a:p>
            <a:endParaRPr lang="es-MX"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TotalTime>
  <Words>1082</Words>
  <Application>Microsoft Office PowerPoint</Application>
  <PresentationFormat>Presentación en pantalla (4:3)</PresentationFormat>
  <Paragraphs>58</Paragraphs>
  <Slides>15</Slides>
  <Notes>1</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Acción Social: </vt:lpstr>
      <vt:lpstr>Presentación de PowerPoint</vt:lpstr>
      <vt:lpstr>Continuación de lineamientos..</vt:lpstr>
      <vt:lpstr>Presentación de PowerPoint</vt:lpstr>
      <vt:lpstr>Nuestros Retos:</vt:lpstr>
      <vt:lpstr>Así vemos a la Iglesia en el año 2023:</vt:lpstr>
      <vt:lpstr>Presentación de PowerPoint</vt:lpstr>
      <vt:lpstr>Presentación de PowerPoint</vt:lpstr>
      <vt:lpstr> Comisión Nacional Asuntos Migratorios: </vt:lpstr>
      <vt:lpstr>Presentación de PowerPoint</vt:lpstr>
      <vt:lpstr>Nuestros Retos:</vt:lpstr>
      <vt:lpstr>Presentación de PowerPoint</vt:lpstr>
      <vt:lpstr>Presentación de PowerPoint</vt:lpstr>
      <vt:lpstr>Presentación de PowerPoint</vt:lpstr>
      <vt:lpstr>Así vemos a la iglesia en el 2023: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Acción Social:</dc:title>
  <dc:creator>Ricardo Martínez Rodríguez</dc:creator>
  <cp:lastModifiedBy>DELL STUDIO</cp:lastModifiedBy>
  <cp:revision>15</cp:revision>
  <dcterms:created xsi:type="dcterms:W3CDTF">2014-05-20T14:29:01Z</dcterms:created>
  <dcterms:modified xsi:type="dcterms:W3CDTF">2014-05-24T16:28:13Z</dcterms:modified>
</cp:coreProperties>
</file>