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2.xml" ContentType="application/vnd.openxmlformats-officedocument.presentationml.notesSlide+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3.xml" ContentType="application/vnd.openxmlformats-officedocument.presentationml.notesSlide+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7"/>
  </p:notesMasterIdLst>
  <p:sldIdLst>
    <p:sldId id="268" r:id="rId2"/>
    <p:sldId id="281" r:id="rId3"/>
    <p:sldId id="283" r:id="rId4"/>
    <p:sldId id="269" r:id="rId5"/>
    <p:sldId id="284" r:id="rId6"/>
    <p:sldId id="332" r:id="rId7"/>
    <p:sldId id="290" r:id="rId8"/>
    <p:sldId id="291" r:id="rId9"/>
    <p:sldId id="292" r:id="rId10"/>
    <p:sldId id="306" r:id="rId11"/>
    <p:sldId id="331" r:id="rId12"/>
    <p:sldId id="289" r:id="rId13"/>
    <p:sldId id="343" r:id="rId14"/>
    <p:sldId id="282" r:id="rId15"/>
    <p:sldId id="298" r:id="rId16"/>
    <p:sldId id="299" r:id="rId17"/>
    <p:sldId id="307" r:id="rId18"/>
    <p:sldId id="261" r:id="rId19"/>
    <p:sldId id="280" r:id="rId20"/>
    <p:sldId id="262" r:id="rId21"/>
    <p:sldId id="305" r:id="rId22"/>
    <p:sldId id="347" r:id="rId23"/>
    <p:sldId id="315" r:id="rId24"/>
    <p:sldId id="263" r:id="rId25"/>
    <p:sldId id="264" r:id="rId26"/>
    <p:sldId id="265" r:id="rId27"/>
    <p:sldId id="309" r:id="rId28"/>
    <p:sldId id="310" r:id="rId29"/>
    <p:sldId id="348" r:id="rId30"/>
    <p:sldId id="313" r:id="rId31"/>
    <p:sldId id="312" r:id="rId32"/>
    <p:sldId id="314" r:id="rId33"/>
    <p:sldId id="316" r:id="rId34"/>
    <p:sldId id="349" r:id="rId35"/>
    <p:sldId id="317" r:id="rId36"/>
    <p:sldId id="323" r:id="rId37"/>
    <p:sldId id="344" r:id="rId38"/>
    <p:sldId id="318" r:id="rId39"/>
    <p:sldId id="328" r:id="rId40"/>
    <p:sldId id="329" r:id="rId41"/>
    <p:sldId id="330" r:id="rId42"/>
    <p:sldId id="334" r:id="rId43"/>
    <p:sldId id="319" r:id="rId44"/>
    <p:sldId id="320" r:id="rId45"/>
    <p:sldId id="350" r:id="rId46"/>
    <p:sldId id="324" r:id="rId47"/>
    <p:sldId id="325" r:id="rId48"/>
    <p:sldId id="346" r:id="rId49"/>
    <p:sldId id="351" r:id="rId50"/>
    <p:sldId id="335" r:id="rId51"/>
    <p:sldId id="336" r:id="rId52"/>
    <p:sldId id="293" r:id="rId53"/>
    <p:sldId id="333" r:id="rId54"/>
    <p:sldId id="257" r:id="rId55"/>
    <p:sldId id="296" r:id="rId56"/>
    <p:sldId id="294" r:id="rId57"/>
    <p:sldId id="339" r:id="rId58"/>
    <p:sldId id="340" r:id="rId59"/>
    <p:sldId id="341" r:id="rId60"/>
    <p:sldId id="337" r:id="rId61"/>
    <p:sldId id="338" r:id="rId62"/>
    <p:sldId id="345" r:id="rId63"/>
    <p:sldId id="304" r:id="rId64"/>
    <p:sldId id="258" r:id="rId65"/>
    <p:sldId id="277" r:id="rId6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ubén Ruiz Guerra" initials="RRG"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90" d="100"/>
          <a:sy n="90" d="100"/>
        </p:scale>
        <p:origin x="-99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5-12T19:49:18.749" idx="6">
    <p:pos x="2720" y="2860"/>
    <p:text>Naturaleza, propósitos y normas generales
de las Sociedades Unidas en Londres, Bristol, Kingswood y Newcastle sobre el Tyne
- 1743 -, en Justo L. González (Ed.)  Obras de Wesley, Tomo V, Las Primeras sociedades metodistas. en 
http://www.iglesiametodistacr.org/images/obrasdewesley/Tomo%2005.pdf, consultado mayo 12 2014</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05-16T12:46:55.616" idx="11">
    <p:pos x="5191" y="3419"/>
    <p:text>Genio y espíritu del metodismo wesleyano</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4-05-12T19:58:09.562" idx="7">
    <p:pos x="4737" y="1573"/>
    <p:text>Disciplina IMMAR, 2010 - 2014, en http://www.iglesia-metodista.org.mx/inicio/index.php?option=com_content&amp;view=article&amp;id=124&amp;Itemid=217</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08-08T21:03:29.171" idx="1">
    <p:pos x="10" y="10"/>
    <p:text>Missionary issues of the twentieth century. Papers and addresses of the General Missionary Conference of the Methodist Episcopal Church, South, held in New Orleans April 24-30, 1901 (1901?]), Methodist Episcopal Church, South. General Missionary Conference (1st : 1901), Methodist Episcopal Church, South, Nashville : Published by order of the Executive Committee [Press of Pub. House, M. E. Church, South</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08-08T21:03:29.171" idx="5">
    <p:pos x="10" y="10"/>
    <p:text>Missionary issues of the twentieth century. Papers and addresses of the General Missionary Conference of the Methodist Episcopal Church, South, held in New Orleans April 24-30, 1901 (1901?]), Methodist Episcopal Church, South. General Missionary Conference (1st : 1901), Methodist Episcopal Church, South, Nashville : Published by order of the Executive Committee [Press of Pub. House, M. E. Church, South</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3-08-09T05:49:50.855" idx="2">
    <p:pos x="4707" y="3203"/>
    <p:text>Missionary Voice, noviembre 1914.</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3-08-09T05:52:40.692" idx="3">
    <p:pos x="2574" y="2954"/>
    <p:text>Missionary Voioce, November 1914, p 595</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3-08-09T05:58:16.608" idx="4">
    <p:pos x="2724" y="2941"/>
    <p:text>Missionary Voice, noviembre 1914</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4-05-15T16:17:35.813" idx="9">
    <p:pos x="5191" y="3411"/>
    <p:text/>
  </p:cm>
  <p:cm authorId="0" dt="2014-05-15T16:17:42.568" idx="10">
    <p:pos x="5327" y="3547"/>
    <p:text>Itinerario del viento. México, CUPSA, 1993, p 50
</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4-05-13T19:22:07.478" idx="8">
    <p:pos x="5123" y="746"/>
    <p:text>A DIRECTORY OF RELIGIOUS GROUPS IN MEXICO 
Created by Clifton L. Holland of PROLADES 
Last revised on July 27, 2002 
Based on a List of Religious Associations registered with the Mexican Government, 
Office of Religious Affairs
 en: file:///C:/Users/Rub%C3%A9n%20Ruiz/Downloads/http---www.prolades.com-directories-mex_dir2002.pdf</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282131-26F5-4802-81A2-5893AA1D4025}" type="datetimeFigureOut">
              <a:rPr lang="es-MX" smtClean="0"/>
              <a:t>24/05/2014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0B4B7D-639B-4F5F-B4A6-F821BCF83FC7}" type="slidenum">
              <a:rPr lang="es-MX" smtClean="0"/>
              <a:t>‹Nº›</a:t>
            </a:fld>
            <a:endParaRPr lang="es-MX"/>
          </a:p>
        </p:txBody>
      </p:sp>
    </p:spTree>
    <p:extLst>
      <p:ext uri="{BB962C8B-B14F-4D97-AF65-F5344CB8AC3E}">
        <p14:creationId xmlns:p14="http://schemas.microsoft.com/office/powerpoint/2010/main" val="1500812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E0B4B7D-639B-4F5F-B4A6-F821BCF83FC7}" type="slidenum">
              <a:rPr lang="es-MX" smtClean="0"/>
              <a:t>4</a:t>
            </a:fld>
            <a:endParaRPr lang="es-MX"/>
          </a:p>
        </p:txBody>
      </p:sp>
    </p:spTree>
    <p:extLst>
      <p:ext uri="{BB962C8B-B14F-4D97-AF65-F5344CB8AC3E}">
        <p14:creationId xmlns:p14="http://schemas.microsoft.com/office/powerpoint/2010/main" val="649551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E0B4B7D-639B-4F5F-B4A6-F821BCF83FC7}" type="slidenum">
              <a:rPr lang="es-MX" smtClean="0"/>
              <a:t>11</a:t>
            </a:fld>
            <a:endParaRPr lang="es-MX"/>
          </a:p>
        </p:txBody>
      </p:sp>
    </p:spTree>
    <p:extLst>
      <p:ext uri="{BB962C8B-B14F-4D97-AF65-F5344CB8AC3E}">
        <p14:creationId xmlns:p14="http://schemas.microsoft.com/office/powerpoint/2010/main" val="3704463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E0B4B7D-639B-4F5F-B4A6-F821BCF83FC7}" type="slidenum">
              <a:rPr lang="es-MX" smtClean="0"/>
              <a:t>26</a:t>
            </a:fld>
            <a:endParaRPr lang="es-MX"/>
          </a:p>
        </p:txBody>
      </p:sp>
    </p:spTree>
    <p:extLst>
      <p:ext uri="{BB962C8B-B14F-4D97-AF65-F5344CB8AC3E}">
        <p14:creationId xmlns:p14="http://schemas.microsoft.com/office/powerpoint/2010/main" val="3530619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E0B4B7D-639B-4F5F-B4A6-F821BCF83FC7}" type="slidenum">
              <a:rPr lang="es-MX" smtClean="0"/>
              <a:t>64</a:t>
            </a:fld>
            <a:endParaRPr lang="es-MX"/>
          </a:p>
        </p:txBody>
      </p:sp>
    </p:spTree>
    <p:extLst>
      <p:ext uri="{BB962C8B-B14F-4D97-AF65-F5344CB8AC3E}">
        <p14:creationId xmlns:p14="http://schemas.microsoft.com/office/powerpoint/2010/main" val="3982016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A596D5C-B64D-4ABE-BC2B-D39418EF9B03}" type="datetimeFigureOut">
              <a:rPr lang="es-MX" smtClean="0"/>
              <a:t>24/05/2014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A596D5C-B64D-4ABE-BC2B-D39418EF9B03}" type="datetimeFigureOut">
              <a:rPr lang="es-MX" smtClean="0"/>
              <a:t>24/05/2014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3E45CEE-6788-4877-B9EA-3DCF42570CF9}" type="slidenum">
              <a:rPr lang="es-MX" smtClean="0"/>
              <a:t>‹Nº›</a:t>
            </a:fld>
            <a:endParaRPr lang="es-MX"/>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A596D5C-B64D-4ABE-BC2B-D39418EF9B03}" type="datetimeFigureOut">
              <a:rPr lang="es-MX" smtClean="0"/>
              <a:t>24/05/2014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9A596D5C-B64D-4ABE-BC2B-D39418EF9B03}" type="datetimeFigureOut">
              <a:rPr lang="es-MX" smtClean="0"/>
              <a:t>24/05/2014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3E45CEE-6788-4877-B9EA-3DCF42570CF9}" type="slidenum">
              <a:rPr lang="es-MX" smtClean="0"/>
              <a:t>‹Nº›</a:t>
            </a:fld>
            <a:endParaRPr lang="es-MX"/>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A596D5C-B64D-4ABE-BC2B-D39418EF9B03}" type="datetimeFigureOut">
              <a:rPr lang="es-MX" smtClean="0"/>
              <a:t>24/05/2014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9A596D5C-B64D-4ABE-BC2B-D39418EF9B03}" type="datetimeFigureOut">
              <a:rPr lang="es-MX" smtClean="0"/>
              <a:t>24/05/2014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A596D5C-B64D-4ABE-BC2B-D39418EF9B03}" type="datetimeFigureOut">
              <a:rPr lang="es-MX" smtClean="0"/>
              <a:t>24/05/2014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A596D5C-B64D-4ABE-BC2B-D39418EF9B03}" type="datetimeFigureOut">
              <a:rPr lang="es-MX" smtClean="0"/>
              <a:t>24/05/2014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3E45CEE-6788-4877-B9EA-3DCF42570CF9}" type="slidenum">
              <a:rPr lang="es-MX" smtClean="0"/>
              <a:t>‹Nº›</a:t>
            </a:fld>
            <a:endParaRPr lang="es-MX"/>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A596D5C-B64D-4ABE-BC2B-D39418EF9B03}" type="datetimeFigureOut">
              <a:rPr lang="es-MX" smtClean="0"/>
              <a:t>24/05/2014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3E45CEE-6788-4877-B9EA-3DCF42570CF9}" type="slidenum">
              <a:rPr lang="es-MX" smtClean="0"/>
              <a:t>‹Nº›</a:t>
            </a:fld>
            <a:endParaRPr lang="es-MX"/>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A596D5C-B64D-4ABE-BC2B-D39418EF9B03}" type="datetimeFigureOut">
              <a:rPr lang="es-MX" smtClean="0"/>
              <a:t>24/05/2014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3E45CEE-6788-4877-B9EA-3DCF42570CF9}"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A596D5C-B64D-4ABE-BC2B-D39418EF9B03}" type="datetimeFigureOut">
              <a:rPr lang="es-MX" smtClean="0"/>
              <a:t>24/05/2014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3E45CEE-6788-4877-B9EA-3DCF42570CF9}" type="slidenum">
              <a:rPr lang="es-MX" smtClean="0"/>
              <a:t>‹Nº›</a:t>
            </a:fld>
            <a:endParaRPr lang="es-MX"/>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A596D5C-B64D-4ABE-BC2B-D39418EF9B03}" type="datetimeFigureOut">
              <a:rPr lang="es-MX" smtClean="0"/>
              <a:t>24/05/2014</a:t>
            </a:fld>
            <a:endParaRPr lang="es-MX"/>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MX"/>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3E45CEE-6788-4877-B9EA-3DCF42570CF9}" type="slidenum">
              <a:rPr lang="es-MX" smtClean="0"/>
              <a:t>‹Nº›</a:t>
            </a:fld>
            <a:endParaRPr lang="es-MX"/>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comments" Target="../comments/comment4.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comments" Target="../comments/commen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inegi.org.mx/prod_serv/contenidos/espanol/bvinegi/productos/censos/poblacion/2010/panora_religion/religiones_2010.pdf"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omments" Target="../comments/comment1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MX" b="1" dirty="0"/>
              <a:t>La Historia de los </a:t>
            </a:r>
            <a:r>
              <a:rPr lang="es-MX" b="1" dirty="0" smtClean="0"/>
              <a:t>cambios </a:t>
            </a:r>
            <a:r>
              <a:rPr lang="es-MX" b="1" dirty="0"/>
              <a:t>en la Iglesia Metodista de México y su </a:t>
            </a:r>
            <a:r>
              <a:rPr lang="es-MX" b="1" dirty="0" smtClean="0"/>
              <a:t>futuro</a:t>
            </a:r>
            <a:endParaRPr lang="es-MX" dirty="0"/>
          </a:p>
        </p:txBody>
      </p:sp>
      <p:sp>
        <p:nvSpPr>
          <p:cNvPr id="3" name="2 Subtítulo"/>
          <p:cNvSpPr>
            <a:spLocks noGrp="1"/>
          </p:cNvSpPr>
          <p:nvPr>
            <p:ph type="subTitle" idx="1"/>
          </p:nvPr>
        </p:nvSpPr>
        <p:spPr/>
        <p:txBody>
          <a:bodyPr>
            <a:normAutofit/>
          </a:bodyPr>
          <a:lstStyle/>
          <a:p>
            <a:pPr algn="r"/>
            <a:r>
              <a:rPr lang="es-MX" sz="1200" dirty="0" smtClean="0"/>
              <a:t>Rubén Ruiz Guerra</a:t>
            </a:r>
          </a:p>
          <a:p>
            <a:pPr algn="r"/>
            <a:r>
              <a:rPr lang="es-MX" sz="1200" dirty="0" smtClean="0"/>
              <a:t>Sociedad de Estudios Históricos del Metodismo en México</a:t>
            </a:r>
            <a:endParaRPr lang="es-MX" sz="1200" dirty="0"/>
          </a:p>
        </p:txBody>
      </p:sp>
    </p:spTree>
    <p:extLst>
      <p:ext uri="{BB962C8B-B14F-4D97-AF65-F5344CB8AC3E}">
        <p14:creationId xmlns:p14="http://schemas.microsoft.com/office/powerpoint/2010/main" val="3859618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27584" y="2276872"/>
            <a:ext cx="7408333" cy="4209331"/>
          </a:xfrm>
        </p:spPr>
        <p:txBody>
          <a:bodyPr>
            <a:normAutofit lnSpcReduction="10000"/>
          </a:bodyPr>
          <a:lstStyle/>
          <a:p>
            <a:r>
              <a:rPr lang="es-MX" dirty="0" smtClean="0"/>
              <a:t>¿Qué es el metodismo?</a:t>
            </a:r>
          </a:p>
          <a:p>
            <a:r>
              <a:rPr lang="es-MX" dirty="0" smtClean="0"/>
              <a:t>Estructura metodista</a:t>
            </a:r>
          </a:p>
          <a:p>
            <a:r>
              <a:rPr lang="es-MX" dirty="0" smtClean="0"/>
              <a:t>Los momentos</a:t>
            </a:r>
          </a:p>
          <a:p>
            <a:pPr lvl="1"/>
            <a:r>
              <a:rPr lang="es-MX" dirty="0"/>
              <a:t>Plan de Cincinnati (1914-1919)</a:t>
            </a:r>
          </a:p>
          <a:p>
            <a:pPr lvl="1"/>
            <a:r>
              <a:rPr lang="es-MX" dirty="0"/>
              <a:t>Consejo de Cooperación en América Latina (</a:t>
            </a:r>
            <a:r>
              <a:rPr lang="es-MX" dirty="0" smtClean="0"/>
              <a:t>1913-1928</a:t>
            </a:r>
            <a:r>
              <a:rPr lang="es-MX" dirty="0"/>
              <a:t>)</a:t>
            </a:r>
          </a:p>
          <a:p>
            <a:pPr lvl="1"/>
            <a:r>
              <a:rPr lang="es-MX" dirty="0"/>
              <a:t>Autonomía (1930)</a:t>
            </a:r>
          </a:p>
          <a:p>
            <a:pPr lvl="1"/>
            <a:r>
              <a:rPr lang="es-MX" dirty="0"/>
              <a:t>“Nueva Estructura” (1970-1972)</a:t>
            </a:r>
          </a:p>
          <a:p>
            <a:pPr lvl="1"/>
            <a:r>
              <a:rPr lang="es-MX" dirty="0"/>
              <a:t>Seis áreas episcopales (1990)</a:t>
            </a:r>
          </a:p>
          <a:p>
            <a:r>
              <a:rPr lang="es-MX" dirty="0" smtClean="0"/>
              <a:t>Nuestros retos en la actualidad</a:t>
            </a:r>
          </a:p>
          <a:p>
            <a:r>
              <a:rPr lang="es-MX" dirty="0" smtClean="0"/>
              <a:t>Una visión a futuro</a:t>
            </a:r>
          </a:p>
        </p:txBody>
      </p:sp>
      <p:sp>
        <p:nvSpPr>
          <p:cNvPr id="3" name="2 Título"/>
          <p:cNvSpPr>
            <a:spLocks noGrp="1"/>
          </p:cNvSpPr>
          <p:nvPr>
            <p:ph type="title"/>
          </p:nvPr>
        </p:nvSpPr>
        <p:spPr/>
        <p:txBody>
          <a:bodyPr/>
          <a:lstStyle/>
          <a:p>
            <a:r>
              <a:rPr lang="es-MX" dirty="0" smtClean="0"/>
              <a:t>Contenido</a:t>
            </a:r>
            <a:endParaRPr lang="es-MX" dirty="0"/>
          </a:p>
        </p:txBody>
      </p:sp>
    </p:spTree>
    <p:extLst>
      <p:ext uri="{BB962C8B-B14F-4D97-AF65-F5344CB8AC3E}">
        <p14:creationId xmlns:p14="http://schemas.microsoft.com/office/powerpoint/2010/main" val="4115430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¿Qué es el metodismo?</a:t>
            </a:r>
            <a:br>
              <a:rPr lang="es-MX" dirty="0"/>
            </a:b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8062333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¿Qué es un metodista?</a:t>
            </a:r>
            <a:endParaRPr lang="es-ES" dirty="0"/>
          </a:p>
        </p:txBody>
      </p:sp>
      <p:sp>
        <p:nvSpPr>
          <p:cNvPr id="3" name="2 Marcador de contenido"/>
          <p:cNvSpPr>
            <a:spLocks noGrp="1"/>
          </p:cNvSpPr>
          <p:nvPr>
            <p:ph sz="quarter" idx="1"/>
          </p:nvPr>
        </p:nvSpPr>
        <p:spPr/>
        <p:txBody>
          <a:bodyPr>
            <a:normAutofit/>
          </a:bodyPr>
          <a:lstStyle/>
          <a:p>
            <a:pPr marL="0" indent="0">
              <a:buNone/>
            </a:pPr>
            <a:r>
              <a:rPr lang="es-MX" dirty="0" smtClean="0"/>
              <a:t>Un metodista es alguien “en cuyo corazón el Espíritu Santo ha derramado el amor de Dios”; alguien que “ama al Señor su Dios con todo su corazón, y con toda su alma, y con toda su mente, y con todas sus fuerzas. Dios es el gozo de su corazón y el deseo de su alma…”</a:t>
            </a:r>
          </a:p>
          <a:p>
            <a:pPr algn="r">
              <a:buNone/>
            </a:pPr>
            <a:r>
              <a:rPr lang="es-MX" dirty="0" smtClean="0"/>
              <a:t>Juan </a:t>
            </a:r>
            <a:r>
              <a:rPr lang="es-MX" dirty="0" err="1" smtClean="0"/>
              <a:t>Wesley</a:t>
            </a:r>
            <a:endParaRPr lang="es-ES" dirty="0"/>
          </a:p>
        </p:txBody>
      </p:sp>
    </p:spTree>
    <p:extLst>
      <p:ext uri="{BB962C8B-B14F-4D97-AF65-F5344CB8AC3E}">
        <p14:creationId xmlns:p14="http://schemas.microsoft.com/office/powerpoint/2010/main" val="5978484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buNone/>
            </a:pPr>
            <a:r>
              <a:rPr lang="es-MX" dirty="0"/>
              <a:t>Tal </a:t>
            </a:r>
            <a:r>
              <a:rPr lang="es-MX" dirty="0" smtClean="0"/>
              <a:t>sociedad no </a:t>
            </a:r>
            <a:r>
              <a:rPr lang="es-MX" dirty="0"/>
              <a:t>es otra cosa que </a:t>
            </a:r>
            <a:r>
              <a:rPr lang="es-MX" b="1" dirty="0"/>
              <a:t>un grupo de personas </a:t>
            </a:r>
            <a:r>
              <a:rPr lang="es-MX" dirty="0"/>
              <a:t>que </a:t>
            </a:r>
            <a:r>
              <a:rPr lang="es-MX" dirty="0" smtClean="0"/>
              <a:t>…</a:t>
            </a:r>
            <a:r>
              <a:rPr lang="es-MX" b="1" dirty="0" smtClean="0"/>
              <a:t>buscan </a:t>
            </a:r>
            <a:r>
              <a:rPr lang="es-MX" b="1" dirty="0"/>
              <a:t>la eficacia de piedad</a:t>
            </a:r>
            <a:r>
              <a:rPr lang="es-MX" dirty="0" smtClean="0"/>
              <a:t>, unidas </a:t>
            </a:r>
            <a:r>
              <a:rPr lang="es-MX" dirty="0"/>
              <a:t>con </a:t>
            </a:r>
            <a:r>
              <a:rPr lang="es-MX" dirty="0" smtClean="0"/>
              <a:t>el propósito </a:t>
            </a:r>
            <a:r>
              <a:rPr lang="es-MX" dirty="0"/>
              <a:t>de </a:t>
            </a:r>
            <a:r>
              <a:rPr lang="es-MX" b="1" dirty="0"/>
              <a:t>orar juntas</a:t>
            </a:r>
            <a:r>
              <a:rPr lang="es-MX" dirty="0"/>
              <a:t>, de </a:t>
            </a:r>
            <a:r>
              <a:rPr lang="es-MX" b="1" dirty="0"/>
              <a:t>recibir la palabra de </a:t>
            </a:r>
            <a:r>
              <a:rPr lang="es-MX" b="1" dirty="0" smtClean="0"/>
              <a:t>exhortación </a:t>
            </a:r>
            <a:r>
              <a:rPr lang="es-MX" dirty="0" smtClean="0"/>
              <a:t>y </a:t>
            </a:r>
            <a:r>
              <a:rPr lang="es-MX" dirty="0"/>
              <a:t>de </a:t>
            </a:r>
            <a:r>
              <a:rPr lang="es-MX" b="1" dirty="0"/>
              <a:t>cuidarse mutuamente con amor</a:t>
            </a:r>
            <a:r>
              <a:rPr lang="es-MX" dirty="0"/>
              <a:t>, </a:t>
            </a:r>
            <a:r>
              <a:rPr lang="es-MX" b="1" dirty="0"/>
              <a:t>ayudándose unas </a:t>
            </a:r>
            <a:r>
              <a:rPr lang="es-MX" b="1" dirty="0" smtClean="0"/>
              <a:t>a otras </a:t>
            </a:r>
            <a:r>
              <a:rPr lang="es-MX" b="1" dirty="0"/>
              <a:t>a ocuparse de su salvación</a:t>
            </a:r>
            <a:r>
              <a:rPr lang="es-MX" dirty="0" smtClean="0"/>
              <a:t>.</a:t>
            </a:r>
          </a:p>
          <a:p>
            <a:pPr marL="0" indent="0" algn="r">
              <a:buNone/>
            </a:pPr>
            <a:r>
              <a:rPr lang="es-MX" dirty="0" smtClean="0"/>
              <a:t>Juan Wesley </a:t>
            </a:r>
            <a:endParaRPr lang="es-MX" dirty="0"/>
          </a:p>
          <a:p>
            <a:endParaRPr lang="es-MX" dirty="0"/>
          </a:p>
        </p:txBody>
      </p:sp>
      <p:sp>
        <p:nvSpPr>
          <p:cNvPr id="3" name="2 Título"/>
          <p:cNvSpPr>
            <a:spLocks noGrp="1"/>
          </p:cNvSpPr>
          <p:nvPr>
            <p:ph type="title"/>
          </p:nvPr>
        </p:nvSpPr>
        <p:spPr/>
        <p:txBody>
          <a:bodyPr/>
          <a:lstStyle/>
          <a:p>
            <a:r>
              <a:rPr lang="es-MX" dirty="0" smtClean="0"/>
              <a:t>¿Qué es una sociedad metodista?</a:t>
            </a:r>
            <a:endParaRPr lang="es-MX" dirty="0"/>
          </a:p>
        </p:txBody>
      </p:sp>
    </p:spTree>
    <p:extLst>
      <p:ext uri="{BB962C8B-B14F-4D97-AF65-F5344CB8AC3E}">
        <p14:creationId xmlns:p14="http://schemas.microsoft.com/office/powerpoint/2010/main" val="2360737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¿Por que crear estructuras?</a:t>
            </a:r>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24736429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MX" dirty="0" smtClean="0"/>
              <a:t>La razón</a:t>
            </a:r>
            <a:endParaRPr lang="es-MX" dirty="0"/>
          </a:p>
        </p:txBody>
      </p:sp>
      <p:sp>
        <p:nvSpPr>
          <p:cNvPr id="5" name="4 Marcador de contenido"/>
          <p:cNvSpPr>
            <a:spLocks noGrp="1"/>
          </p:cNvSpPr>
          <p:nvPr>
            <p:ph idx="1"/>
          </p:nvPr>
        </p:nvSpPr>
        <p:spPr>
          <a:xfrm>
            <a:off x="827584" y="2564904"/>
            <a:ext cx="7408333" cy="4065315"/>
          </a:xfrm>
        </p:spPr>
        <p:txBody>
          <a:bodyPr>
            <a:normAutofit lnSpcReduction="10000"/>
          </a:bodyPr>
          <a:lstStyle/>
          <a:p>
            <a:pPr marL="0" indent="0">
              <a:buNone/>
            </a:pPr>
            <a:r>
              <a:rPr lang="es-MX" dirty="0" smtClean="0"/>
              <a:t>Al institucionalizarse, “el movimiento entra por canales más definidos de la organización. Se adoptan normas, reglamentos y formas de gobierno. Surge un cuerpo de autoridades. Aparecen leyes y sanciones. El riachuelo se transforma en un rio poderoso</a:t>
            </a:r>
            <a:r>
              <a:rPr lang="es-MX" dirty="0"/>
              <a:t>, </a:t>
            </a:r>
            <a:r>
              <a:rPr lang="es-MX" dirty="0" smtClean="0"/>
              <a:t>se le guía y gobierna construyendo represas, trazando cauces para utilizarlo como fuerza </a:t>
            </a:r>
            <a:r>
              <a:rPr lang="es-MX" dirty="0"/>
              <a:t>m</a:t>
            </a:r>
            <a:r>
              <a:rPr lang="es-MX" dirty="0" smtClean="0"/>
              <a:t>otriz y como riego, haciendo una red de canales para utilizarlo como vía de transporte y llevar </a:t>
            </a:r>
            <a:r>
              <a:rPr lang="es-MX" dirty="0"/>
              <a:t>a las regiones más </a:t>
            </a:r>
            <a:r>
              <a:rPr lang="es-MX" dirty="0" smtClean="0"/>
              <a:t>apartadas y con un mínimo de desperdicio los beneficios de su corriente.” </a:t>
            </a:r>
          </a:p>
          <a:p>
            <a:pPr marL="0" indent="0" algn="r">
              <a:buNone/>
            </a:pPr>
            <a:r>
              <a:rPr lang="es-MX" dirty="0" smtClean="0"/>
              <a:t>Gonzalo Báez Camargo</a:t>
            </a:r>
          </a:p>
          <a:p>
            <a:pPr marL="0" indent="0">
              <a:buNone/>
            </a:pPr>
            <a:endParaRPr lang="es-MX" dirty="0"/>
          </a:p>
        </p:txBody>
      </p:sp>
    </p:spTree>
    <p:extLst>
      <p:ext uri="{BB962C8B-B14F-4D97-AF65-F5344CB8AC3E}">
        <p14:creationId xmlns:p14="http://schemas.microsoft.com/office/powerpoint/2010/main" val="37835967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675466"/>
            <a:ext cx="7408333" cy="4065901"/>
          </a:xfrm>
        </p:spPr>
        <p:txBody>
          <a:bodyPr>
            <a:normAutofit/>
          </a:bodyPr>
          <a:lstStyle/>
          <a:p>
            <a:pPr marL="0" indent="0">
              <a:buNone/>
            </a:pPr>
            <a:r>
              <a:rPr lang="es-MX" dirty="0" smtClean="0"/>
              <a:t>“El </a:t>
            </a:r>
            <a:r>
              <a:rPr lang="es-MX" dirty="0"/>
              <a:t>movimiento, si no toma alguna forma de organización, corre el riesgo de dispersar y disipar su fuerza, de agotar su primer impulso, de desintegrarse en numerosos meandros y venir a parar en un lodazal de aguas inmóviles y hasta infectas. Y la institución corre el peligro de volverse estática, de hacerse un fin en sí misma, de ahogar todo impulso de vida y renovación y tenderá a convertirse en un enorme, majestuoso, pero mortífero pantano</a:t>
            </a:r>
            <a:r>
              <a:rPr lang="es-MX" dirty="0" smtClean="0"/>
              <a:t>.”</a:t>
            </a:r>
          </a:p>
          <a:p>
            <a:pPr marL="0" indent="0" algn="r">
              <a:buNone/>
            </a:pPr>
            <a:r>
              <a:rPr lang="es-MX" dirty="0" smtClean="0"/>
              <a:t>GBC</a:t>
            </a:r>
            <a:endParaRPr lang="es-MX" dirty="0"/>
          </a:p>
        </p:txBody>
      </p:sp>
      <p:sp>
        <p:nvSpPr>
          <p:cNvPr id="3" name="2 Título"/>
          <p:cNvSpPr>
            <a:spLocks noGrp="1"/>
          </p:cNvSpPr>
          <p:nvPr>
            <p:ph type="title"/>
          </p:nvPr>
        </p:nvSpPr>
        <p:spPr/>
        <p:txBody>
          <a:bodyPr/>
          <a:lstStyle/>
          <a:p>
            <a:r>
              <a:rPr lang="es-MX" dirty="0" smtClean="0"/>
              <a:t>Los riesgos</a:t>
            </a:r>
            <a:endParaRPr lang="es-MX" dirty="0"/>
          </a:p>
        </p:txBody>
      </p:sp>
    </p:spTree>
    <p:extLst>
      <p:ext uri="{BB962C8B-B14F-4D97-AF65-F5344CB8AC3E}">
        <p14:creationId xmlns:p14="http://schemas.microsoft.com/office/powerpoint/2010/main" val="36632909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675466"/>
            <a:ext cx="7408333" cy="3921885"/>
          </a:xfrm>
        </p:spPr>
        <p:txBody>
          <a:bodyPr/>
          <a:lstStyle/>
          <a:p>
            <a:pPr marL="0" indent="0">
              <a:buNone/>
            </a:pPr>
            <a:r>
              <a:rPr lang="es-MX" dirty="0" smtClean="0"/>
              <a:t>“Como no puede evitarse</a:t>
            </a:r>
            <a:r>
              <a:rPr lang="es-MX" dirty="0"/>
              <a:t>, </a:t>
            </a:r>
            <a:r>
              <a:rPr lang="es-MX" dirty="0" smtClean="0"/>
              <a:t>pues</a:t>
            </a:r>
            <a:r>
              <a:rPr lang="es-MX" dirty="0"/>
              <a:t>, que </a:t>
            </a:r>
            <a:r>
              <a:rPr lang="es-MX" dirty="0" smtClean="0"/>
              <a:t>un movimiento </a:t>
            </a:r>
            <a:r>
              <a:rPr lang="es-MX" dirty="0"/>
              <a:t>entre </a:t>
            </a:r>
            <a:r>
              <a:rPr lang="es-MX" dirty="0" smtClean="0"/>
              <a:t>en una </a:t>
            </a:r>
            <a:r>
              <a:rPr lang="es-MX" dirty="0"/>
              <a:t>etapa da </a:t>
            </a:r>
            <a:r>
              <a:rPr lang="es-MX" dirty="0" smtClean="0"/>
              <a:t>institucionalización, el problema </a:t>
            </a:r>
            <a:r>
              <a:rPr lang="es-MX" dirty="0"/>
              <a:t>consiste </a:t>
            </a:r>
            <a:r>
              <a:rPr lang="es-MX" dirty="0" smtClean="0"/>
              <a:t>en cómo mantener en ésta el </a:t>
            </a:r>
            <a:r>
              <a:rPr lang="es-MX" dirty="0"/>
              <a:t>impulso vital </a:t>
            </a:r>
            <a:r>
              <a:rPr lang="es-MX" dirty="0" smtClean="0"/>
              <a:t>de movimiento </a:t>
            </a:r>
            <a:r>
              <a:rPr lang="es-MX" dirty="0"/>
              <a:t>que </a:t>
            </a:r>
            <a:r>
              <a:rPr lang="es-MX" dirty="0" smtClean="0"/>
              <a:t>le dio origen. Si el movimiento necesita organizarse</a:t>
            </a:r>
            <a:r>
              <a:rPr lang="es-MX" dirty="0"/>
              <a:t>, </a:t>
            </a:r>
            <a:r>
              <a:rPr lang="es-MX" dirty="0" smtClean="0"/>
              <a:t>la organización tiene </a:t>
            </a:r>
            <a:r>
              <a:rPr lang="es-MX" dirty="0"/>
              <a:t>que </a:t>
            </a:r>
            <a:r>
              <a:rPr lang="es-MX" dirty="0" smtClean="0"/>
              <a:t>ser, </a:t>
            </a:r>
            <a:r>
              <a:rPr lang="es-MX" dirty="0"/>
              <a:t>por </a:t>
            </a:r>
            <a:r>
              <a:rPr lang="es-MX" dirty="0" smtClean="0"/>
              <a:t>su </a:t>
            </a:r>
            <a:r>
              <a:rPr lang="es-MX" dirty="0"/>
              <a:t>parte</a:t>
            </a:r>
            <a:r>
              <a:rPr lang="es-MX" dirty="0" smtClean="0"/>
              <a:t>, algo más …un </a:t>
            </a:r>
            <a:r>
              <a:rPr lang="es-MX" dirty="0"/>
              <a:t>organismo vivo, </a:t>
            </a:r>
            <a:r>
              <a:rPr lang="es-MX" dirty="0" smtClean="0"/>
              <a:t>sano</a:t>
            </a:r>
            <a:r>
              <a:rPr lang="es-MX" dirty="0"/>
              <a:t>, vigoroso </a:t>
            </a:r>
            <a:r>
              <a:rPr lang="es-MX" dirty="0" smtClean="0"/>
              <a:t>y activo.” </a:t>
            </a:r>
          </a:p>
          <a:p>
            <a:pPr marL="0" indent="0" algn="r">
              <a:buNone/>
            </a:pPr>
            <a:r>
              <a:rPr lang="es-MX" dirty="0" smtClean="0"/>
              <a:t>GBC</a:t>
            </a:r>
            <a:endParaRPr lang="es-MX" dirty="0"/>
          </a:p>
        </p:txBody>
      </p:sp>
      <p:sp>
        <p:nvSpPr>
          <p:cNvPr id="3" name="2 Título"/>
          <p:cNvSpPr>
            <a:spLocks noGrp="1"/>
          </p:cNvSpPr>
          <p:nvPr>
            <p:ph type="title"/>
          </p:nvPr>
        </p:nvSpPr>
        <p:spPr/>
        <p:txBody>
          <a:bodyPr/>
          <a:lstStyle/>
          <a:p>
            <a:r>
              <a:rPr lang="es-MX" dirty="0" smtClean="0"/>
              <a:t>El dilema</a:t>
            </a:r>
            <a:endParaRPr lang="es-MX" dirty="0"/>
          </a:p>
        </p:txBody>
      </p:sp>
    </p:spTree>
    <p:extLst>
      <p:ext uri="{BB962C8B-B14F-4D97-AF65-F5344CB8AC3E}">
        <p14:creationId xmlns:p14="http://schemas.microsoft.com/office/powerpoint/2010/main" val="29434554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a:bodyPr>
          <a:lstStyle/>
          <a:p>
            <a:pPr marL="0" indent="0" algn="just">
              <a:buNone/>
            </a:pPr>
            <a:r>
              <a:rPr lang="es-MX" dirty="0" smtClean="0"/>
              <a:t>“Wesley dio al metodismo una organización que </a:t>
            </a:r>
            <a:r>
              <a:rPr lang="es-MX" dirty="0"/>
              <a:t>no </a:t>
            </a:r>
            <a:r>
              <a:rPr lang="es-MX" dirty="0" smtClean="0"/>
              <a:t>respondía a las tradiciones </a:t>
            </a:r>
            <a:r>
              <a:rPr lang="es-MX" dirty="0"/>
              <a:t>de </a:t>
            </a:r>
            <a:r>
              <a:rPr lang="es-MX" dirty="0" smtClean="0"/>
              <a:t>un </a:t>
            </a:r>
            <a:r>
              <a:rPr lang="es-MX" dirty="0" err="1" smtClean="0"/>
              <a:t>eclesialidad</a:t>
            </a:r>
            <a:r>
              <a:rPr lang="es-MX" dirty="0" smtClean="0"/>
              <a:t> </a:t>
            </a:r>
            <a:r>
              <a:rPr lang="es-MX" dirty="0"/>
              <a:t>convencional </a:t>
            </a:r>
            <a:r>
              <a:rPr lang="es-MX" dirty="0" smtClean="0"/>
              <a:t>y rígida, sino a las necesidades del movimiento</a:t>
            </a:r>
            <a:r>
              <a:rPr lang="es-MX" dirty="0"/>
              <a:t>, </a:t>
            </a:r>
            <a:r>
              <a:rPr lang="es-MX" dirty="0" smtClean="0"/>
              <a:t>según y conforme éste iba surgiendo.”</a:t>
            </a:r>
          </a:p>
          <a:p>
            <a:pPr marL="0" indent="0" algn="r">
              <a:buNone/>
            </a:pPr>
            <a:r>
              <a:rPr lang="es-MX" b="1" dirty="0" smtClean="0"/>
              <a:t> </a:t>
            </a:r>
            <a:r>
              <a:rPr lang="es-MX" sz="1600" dirty="0" smtClean="0"/>
              <a:t>Gonzalo Báez Camargo, </a:t>
            </a:r>
          </a:p>
          <a:p>
            <a:pPr marL="0" indent="0" algn="r">
              <a:buNone/>
            </a:pPr>
            <a:r>
              <a:rPr lang="es-MX" sz="1600" b="1" dirty="0" smtClean="0"/>
              <a:t>Genio y Espíritu del metodismo </a:t>
            </a:r>
            <a:r>
              <a:rPr lang="es-MX" sz="1600" b="1" dirty="0" err="1" smtClean="0"/>
              <a:t>wesleyano</a:t>
            </a:r>
            <a:endParaRPr lang="es-MX" sz="1600" b="1" dirty="0" smtClean="0"/>
          </a:p>
        </p:txBody>
      </p:sp>
      <p:sp>
        <p:nvSpPr>
          <p:cNvPr id="4" name="3 Título"/>
          <p:cNvSpPr>
            <a:spLocks noGrp="1"/>
          </p:cNvSpPr>
          <p:nvPr>
            <p:ph type="title"/>
          </p:nvPr>
        </p:nvSpPr>
        <p:spPr/>
        <p:txBody>
          <a:bodyPr/>
          <a:lstStyle/>
          <a:p>
            <a:r>
              <a:rPr lang="es-MX" dirty="0" smtClean="0"/>
              <a:t>Estructura metodista</a:t>
            </a:r>
            <a:endParaRPr lang="es-MX" dirty="0"/>
          </a:p>
        </p:txBody>
      </p:sp>
    </p:spTree>
    <p:extLst>
      <p:ext uri="{BB962C8B-B14F-4D97-AF65-F5344CB8AC3E}">
        <p14:creationId xmlns:p14="http://schemas.microsoft.com/office/powerpoint/2010/main" val="28906091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Estructura metodista</a:t>
            </a: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7825400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Comprende</a:t>
            </a:r>
          </a:p>
          <a:p>
            <a:pPr lvl="1"/>
            <a:r>
              <a:rPr lang="es-MX" b="1" dirty="0" smtClean="0"/>
              <a:t>80</a:t>
            </a:r>
            <a:r>
              <a:rPr lang="es-MX" dirty="0" smtClean="0"/>
              <a:t> iglesias metodistas </a:t>
            </a:r>
            <a:r>
              <a:rPr lang="es-MX" dirty="0" err="1" smtClean="0"/>
              <a:t>wesleyanas</a:t>
            </a:r>
            <a:r>
              <a:rPr lang="es-MX" dirty="0" smtClean="0"/>
              <a:t> </a:t>
            </a:r>
            <a:r>
              <a:rPr lang="es-MX" dirty="0"/>
              <a:t>y </a:t>
            </a:r>
            <a:endParaRPr lang="es-MX" dirty="0" smtClean="0"/>
          </a:p>
          <a:p>
            <a:pPr lvl="1"/>
            <a:r>
              <a:rPr lang="es-MX" dirty="0" smtClean="0"/>
              <a:t>más </a:t>
            </a:r>
            <a:r>
              <a:rPr lang="es-MX" dirty="0"/>
              <a:t>de </a:t>
            </a:r>
            <a:r>
              <a:rPr lang="es-MX" b="1" dirty="0"/>
              <a:t>80,5 millones</a:t>
            </a:r>
            <a:r>
              <a:rPr lang="es-MX" dirty="0"/>
              <a:t> de personas en </a:t>
            </a:r>
            <a:r>
              <a:rPr lang="es-MX" b="1" dirty="0"/>
              <a:t>133 países</a:t>
            </a:r>
            <a:r>
              <a:rPr lang="es-MX" dirty="0"/>
              <a:t>. </a:t>
            </a:r>
          </a:p>
        </p:txBody>
      </p:sp>
      <p:sp>
        <p:nvSpPr>
          <p:cNvPr id="3" name="2 Título"/>
          <p:cNvSpPr>
            <a:spLocks noGrp="1"/>
          </p:cNvSpPr>
          <p:nvPr>
            <p:ph type="title"/>
          </p:nvPr>
        </p:nvSpPr>
        <p:spPr/>
        <p:txBody>
          <a:bodyPr/>
          <a:lstStyle/>
          <a:p>
            <a:r>
              <a:rPr lang="es-MX" dirty="0"/>
              <a:t>Consejo </a:t>
            </a:r>
            <a:r>
              <a:rPr lang="es-MX" dirty="0" smtClean="0"/>
              <a:t>Mundial </a:t>
            </a:r>
            <a:r>
              <a:rPr lang="es-MX" dirty="0"/>
              <a:t>Metodista </a:t>
            </a:r>
          </a:p>
        </p:txBody>
      </p:sp>
    </p:spTree>
    <p:extLst>
      <p:ext uri="{BB962C8B-B14F-4D97-AF65-F5344CB8AC3E}">
        <p14:creationId xmlns:p14="http://schemas.microsoft.com/office/powerpoint/2010/main" val="806977580"/>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dirty="0" smtClean="0"/>
              <a:t>10 iglesias se denominan "evangélica</a:t>
            </a:r>
            <a:r>
              <a:rPr lang="es-MX" dirty="0"/>
              <a:t>" </a:t>
            </a:r>
          </a:p>
          <a:p>
            <a:r>
              <a:rPr lang="es-MX" dirty="0" smtClean="0"/>
              <a:t>Cuatro Iglesias se denominan "episcopal</a:t>
            </a:r>
            <a:r>
              <a:rPr lang="es-MX" dirty="0"/>
              <a:t>". </a:t>
            </a:r>
          </a:p>
          <a:p>
            <a:r>
              <a:rPr lang="es-MX" dirty="0" smtClean="0"/>
              <a:t>55 más tienen </a:t>
            </a:r>
            <a:r>
              <a:rPr lang="es-MX" dirty="0"/>
              <a:t>Obispos. </a:t>
            </a:r>
          </a:p>
          <a:p>
            <a:r>
              <a:rPr lang="es-MX" dirty="0" smtClean="0"/>
              <a:t>41 iglesias tienen </a:t>
            </a:r>
            <a:r>
              <a:rPr lang="es-MX" dirty="0"/>
              <a:t>en su nombre </a:t>
            </a:r>
            <a:r>
              <a:rPr lang="es-MX" dirty="0" smtClean="0"/>
              <a:t>el concepto "unida</a:t>
            </a:r>
            <a:r>
              <a:rPr lang="es-MX" dirty="0"/>
              <a:t>" </a:t>
            </a:r>
            <a:r>
              <a:rPr lang="es-MX" dirty="0" smtClean="0"/>
              <a:t>.</a:t>
            </a:r>
            <a:endParaRPr lang="es-MX" dirty="0"/>
          </a:p>
          <a:p>
            <a:r>
              <a:rPr lang="es-MX" dirty="0" smtClean="0"/>
              <a:t>25 dicen </a:t>
            </a:r>
            <a:r>
              <a:rPr lang="es-MX" dirty="0"/>
              <a:t>que tienen Conferencias o </a:t>
            </a:r>
            <a:r>
              <a:rPr lang="es-MX" dirty="0" smtClean="0"/>
              <a:t>asambleas.</a:t>
            </a:r>
            <a:endParaRPr lang="es-MX" dirty="0">
              <a:effectLst/>
            </a:endParaRPr>
          </a:p>
        </p:txBody>
      </p:sp>
      <p:sp>
        <p:nvSpPr>
          <p:cNvPr id="3" name="2 Título"/>
          <p:cNvSpPr>
            <a:spLocks noGrp="1"/>
          </p:cNvSpPr>
          <p:nvPr>
            <p:ph type="title"/>
          </p:nvPr>
        </p:nvSpPr>
        <p:spPr/>
        <p:txBody>
          <a:bodyPr/>
          <a:lstStyle/>
          <a:p>
            <a:r>
              <a:rPr lang="es-MX" dirty="0" smtClean="0"/>
              <a:t>CMM</a:t>
            </a:r>
            <a:endParaRPr lang="es-MX" dirty="0"/>
          </a:p>
        </p:txBody>
      </p:sp>
    </p:spTree>
    <p:extLst>
      <p:ext uri="{BB962C8B-B14F-4D97-AF65-F5344CB8AC3E}">
        <p14:creationId xmlns:p14="http://schemas.microsoft.com/office/powerpoint/2010/main" val="1712306297"/>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es-MX" dirty="0" smtClean="0"/>
              <a:t>Rasgos de estructuras metodistas</a:t>
            </a:r>
            <a:endParaRPr lang="es-MX" dirty="0"/>
          </a:p>
        </p:txBody>
      </p:sp>
      <p:sp>
        <p:nvSpPr>
          <p:cNvPr id="7" name="6 Marcador de texto"/>
          <p:cNvSpPr>
            <a:spLocks noGrp="1"/>
          </p:cNvSpPr>
          <p:nvPr>
            <p:ph type="body" idx="1"/>
          </p:nvPr>
        </p:nvSpPr>
        <p:spPr>
          <a:xfrm>
            <a:off x="683568" y="2132856"/>
            <a:ext cx="2239160" cy="639762"/>
          </a:xfrm>
        </p:spPr>
        <p:txBody>
          <a:bodyPr/>
          <a:lstStyle/>
          <a:p>
            <a:r>
              <a:rPr lang="es-MX" dirty="0" smtClean="0"/>
              <a:t>Gobierno</a:t>
            </a:r>
            <a:endParaRPr lang="es-MX" dirty="0"/>
          </a:p>
        </p:txBody>
      </p:sp>
      <p:sp>
        <p:nvSpPr>
          <p:cNvPr id="2" name="1 Marcador de contenido"/>
          <p:cNvSpPr>
            <a:spLocks noGrp="1"/>
          </p:cNvSpPr>
          <p:nvPr>
            <p:ph sz="half" idx="2"/>
          </p:nvPr>
        </p:nvSpPr>
        <p:spPr>
          <a:xfrm>
            <a:off x="683568" y="2780928"/>
            <a:ext cx="2166476" cy="3672408"/>
          </a:xfrm>
        </p:spPr>
        <p:txBody>
          <a:bodyPr>
            <a:normAutofit/>
          </a:bodyPr>
          <a:lstStyle/>
          <a:p>
            <a:r>
              <a:rPr lang="es-MX" sz="1600" dirty="0" smtClean="0"/>
              <a:t>Conferencias</a:t>
            </a:r>
          </a:p>
          <a:p>
            <a:r>
              <a:rPr lang="es-MX" sz="1600" dirty="0" smtClean="0"/>
              <a:t>Ministerio Itinerante</a:t>
            </a:r>
          </a:p>
          <a:p>
            <a:r>
              <a:rPr lang="es-MX" sz="1600" dirty="0" err="1"/>
              <a:t>Conexionalidad</a:t>
            </a:r>
            <a:endParaRPr lang="es-MX" sz="1600" dirty="0"/>
          </a:p>
          <a:p>
            <a:r>
              <a:rPr lang="es-MX" sz="1600" dirty="0" smtClean="0"/>
              <a:t>Obispos / Superintendentes de Distrito</a:t>
            </a:r>
          </a:p>
          <a:p>
            <a:r>
              <a:rPr lang="es-MX" sz="1600" dirty="0" smtClean="0"/>
              <a:t>Gabinete General</a:t>
            </a:r>
          </a:p>
          <a:p>
            <a:r>
              <a:rPr lang="es-MX" sz="1600" dirty="0"/>
              <a:t>Consejo Episcopal</a:t>
            </a:r>
          </a:p>
          <a:p>
            <a:r>
              <a:rPr lang="es-MX" sz="1600" dirty="0" smtClean="0"/>
              <a:t>Secretarías / Comisiones especializadas</a:t>
            </a:r>
            <a:endParaRPr lang="es-MX" sz="1600" dirty="0"/>
          </a:p>
        </p:txBody>
      </p:sp>
      <p:sp>
        <p:nvSpPr>
          <p:cNvPr id="8" name="7 Marcador de texto"/>
          <p:cNvSpPr>
            <a:spLocks noGrp="1"/>
          </p:cNvSpPr>
          <p:nvPr>
            <p:ph type="body" sz="quarter" idx="3"/>
          </p:nvPr>
        </p:nvSpPr>
        <p:spPr>
          <a:xfrm>
            <a:off x="3203848" y="2110016"/>
            <a:ext cx="2372072" cy="639762"/>
          </a:xfrm>
        </p:spPr>
        <p:txBody>
          <a:bodyPr>
            <a:normAutofit/>
          </a:bodyPr>
          <a:lstStyle/>
          <a:p>
            <a:r>
              <a:rPr lang="es-MX" dirty="0" smtClean="0"/>
              <a:t>Organizaciones</a:t>
            </a:r>
            <a:endParaRPr lang="es-MX" dirty="0"/>
          </a:p>
        </p:txBody>
      </p:sp>
      <p:sp>
        <p:nvSpPr>
          <p:cNvPr id="9" name="8 Marcador de contenido"/>
          <p:cNvSpPr>
            <a:spLocks noGrp="1"/>
          </p:cNvSpPr>
          <p:nvPr>
            <p:ph sz="quarter" idx="4"/>
          </p:nvPr>
        </p:nvSpPr>
        <p:spPr>
          <a:xfrm>
            <a:off x="3203848" y="2772618"/>
            <a:ext cx="2303239" cy="2697163"/>
          </a:xfrm>
        </p:spPr>
        <p:txBody>
          <a:bodyPr/>
          <a:lstStyle/>
          <a:p>
            <a:r>
              <a:rPr lang="es-MX" sz="1600" dirty="0" smtClean="0"/>
              <a:t>Clases/Bandas</a:t>
            </a:r>
          </a:p>
          <a:p>
            <a:r>
              <a:rPr lang="es-MX" sz="1600" dirty="0" smtClean="0"/>
              <a:t>Organizaciones (mujeres, varones, jóvenes, intermedios, niños)</a:t>
            </a:r>
          </a:p>
          <a:p>
            <a:endParaRPr lang="es-MX" dirty="0"/>
          </a:p>
          <a:p>
            <a:endParaRPr lang="es-MX" dirty="0"/>
          </a:p>
        </p:txBody>
      </p:sp>
      <p:sp>
        <p:nvSpPr>
          <p:cNvPr id="10" name="7 Marcador de texto"/>
          <p:cNvSpPr txBox="1">
            <a:spLocks/>
          </p:cNvSpPr>
          <p:nvPr/>
        </p:nvSpPr>
        <p:spPr>
          <a:xfrm>
            <a:off x="5724128" y="2132856"/>
            <a:ext cx="2372072" cy="639762"/>
          </a:xfrm>
          <a:prstGeom prst="rect">
            <a:avLst/>
          </a:prstGeom>
          <a:solidFill>
            <a:schemeClr val="bg1"/>
          </a:solidFill>
        </p:spPr>
        <p:txBody>
          <a:bodyPr vert="horz" lIns="91440" tIns="45720" rIns="91440" bIns="45720" rtlCol="0" anchor="ctr">
            <a:normAutofit/>
          </a:bodyPr>
          <a:lstStyle>
            <a:lvl1pPr marL="0" indent="0" algn="ctr" defTabSz="914400" rtl="0" eaLnBrk="1" latinLnBrk="0" hangingPunct="1">
              <a:spcBef>
                <a:spcPct val="20000"/>
              </a:spcBef>
              <a:buClr>
                <a:schemeClr val="accent1"/>
              </a:buClr>
              <a:buSzPct val="100000"/>
              <a:buFont typeface="Symbol" pitchFamily="18" charset="2"/>
              <a:buNone/>
              <a:defRPr sz="2400" b="0" i="0" kern="1200">
                <a:solidFill>
                  <a:schemeClr val="tx2"/>
                </a:solidFill>
                <a:latin typeface="+mj-lt"/>
                <a:ea typeface="+mn-ea"/>
                <a:cs typeface="+mn-cs"/>
              </a:defRPr>
            </a:lvl1pPr>
            <a:lvl2pPr marL="457200" indent="0" algn="l" defTabSz="914400" rtl="0" eaLnBrk="1" latinLnBrk="0" hangingPunct="1">
              <a:spcBef>
                <a:spcPct val="20000"/>
              </a:spcBef>
              <a:buClr>
                <a:schemeClr val="accent1"/>
              </a:buClr>
              <a:buSzPct val="100000"/>
              <a:buFont typeface="Symbol" pitchFamily="18" charset="2"/>
              <a:buNone/>
              <a:defRPr sz="2000" b="1" kern="1200">
                <a:solidFill>
                  <a:schemeClr val="tx2"/>
                </a:solidFill>
                <a:latin typeface="+mn-lt"/>
                <a:ea typeface="+mn-ea"/>
                <a:cs typeface="+mn-cs"/>
              </a:defRPr>
            </a:lvl2pPr>
            <a:lvl3pPr marL="914400" indent="0" algn="l" defTabSz="914400" rtl="0" eaLnBrk="1" latinLnBrk="0" hangingPunct="1">
              <a:spcBef>
                <a:spcPct val="20000"/>
              </a:spcBef>
              <a:buClr>
                <a:schemeClr val="accent1"/>
              </a:buClr>
              <a:buSzPct val="100000"/>
              <a:buFont typeface="Symbol" pitchFamily="18" charset="2"/>
              <a:buNone/>
              <a:defRPr sz="1800" b="1" kern="1200">
                <a:solidFill>
                  <a:schemeClr val="tx2"/>
                </a:solidFill>
                <a:latin typeface="+mn-lt"/>
                <a:ea typeface="+mn-ea"/>
                <a:cs typeface="+mn-cs"/>
              </a:defRPr>
            </a:lvl3pPr>
            <a:lvl4pPr marL="1371600" indent="0" algn="l" defTabSz="914400" rtl="0" eaLnBrk="1" latinLnBrk="0" hangingPunct="1">
              <a:spcBef>
                <a:spcPct val="20000"/>
              </a:spcBef>
              <a:buClr>
                <a:schemeClr val="accent1"/>
              </a:buClr>
              <a:buSzPct val="100000"/>
              <a:buFont typeface="Symbol" pitchFamily="18" charset="2"/>
              <a:buNone/>
              <a:defRPr sz="1600" b="1" kern="1200">
                <a:solidFill>
                  <a:schemeClr val="tx2"/>
                </a:solidFill>
                <a:latin typeface="+mn-lt"/>
                <a:ea typeface="+mn-ea"/>
                <a:cs typeface="+mn-cs"/>
              </a:defRPr>
            </a:lvl4pPr>
            <a:lvl5pPr marL="1828800" indent="0" algn="l" defTabSz="914400" rtl="0" eaLnBrk="1" latinLnBrk="0" hangingPunct="1">
              <a:spcBef>
                <a:spcPct val="20000"/>
              </a:spcBef>
              <a:buClr>
                <a:schemeClr val="accent1"/>
              </a:buClr>
              <a:buSzPct val="100000"/>
              <a:buFont typeface="Symbol" pitchFamily="18" charset="2"/>
              <a:buNone/>
              <a:defRPr sz="1600" b="1" kern="1200">
                <a:solidFill>
                  <a:schemeClr val="tx2"/>
                </a:solidFill>
                <a:latin typeface="+mn-lt"/>
                <a:ea typeface="+mn-ea"/>
                <a:cs typeface="+mn-cs"/>
              </a:defRPr>
            </a:lvl5pPr>
            <a:lvl6pPr marL="2286000" indent="0" algn="l" defTabSz="914400" rtl="0" eaLnBrk="1" latinLnBrk="0" hangingPunct="1">
              <a:spcBef>
                <a:spcPts val="384"/>
              </a:spcBef>
              <a:buClr>
                <a:schemeClr val="accent1"/>
              </a:buClr>
              <a:buFont typeface="Symbol" pitchFamily="18" charset="2"/>
              <a:buNone/>
              <a:defRPr sz="1600" b="1" kern="1200">
                <a:solidFill>
                  <a:schemeClr val="tx2"/>
                </a:solidFill>
                <a:latin typeface="+mn-lt"/>
                <a:ea typeface="+mn-ea"/>
                <a:cs typeface="+mn-cs"/>
              </a:defRPr>
            </a:lvl6pPr>
            <a:lvl7pPr marL="2743200" indent="0" algn="l" defTabSz="914400" rtl="0" eaLnBrk="1" latinLnBrk="0" hangingPunct="1">
              <a:spcBef>
                <a:spcPts val="384"/>
              </a:spcBef>
              <a:buClr>
                <a:schemeClr val="accent1"/>
              </a:buClr>
              <a:buFont typeface="Symbol" pitchFamily="18" charset="2"/>
              <a:buNone/>
              <a:defRPr sz="1600" b="1" kern="1200">
                <a:solidFill>
                  <a:schemeClr val="tx2"/>
                </a:solidFill>
                <a:latin typeface="+mn-lt"/>
                <a:ea typeface="+mn-ea"/>
                <a:cs typeface="+mn-cs"/>
              </a:defRPr>
            </a:lvl7pPr>
            <a:lvl8pPr marL="3200400" indent="0" algn="l" defTabSz="914400" rtl="0" eaLnBrk="1" latinLnBrk="0" hangingPunct="1">
              <a:spcBef>
                <a:spcPts val="384"/>
              </a:spcBef>
              <a:buClr>
                <a:schemeClr val="accent1"/>
              </a:buClr>
              <a:buFont typeface="Symbol" pitchFamily="18" charset="2"/>
              <a:buNone/>
              <a:defRPr sz="1600" b="1" kern="1200">
                <a:solidFill>
                  <a:schemeClr val="tx2"/>
                </a:solidFill>
                <a:latin typeface="+mn-lt"/>
                <a:ea typeface="+mn-ea"/>
                <a:cs typeface="+mn-cs"/>
              </a:defRPr>
            </a:lvl8pPr>
            <a:lvl9pPr marL="3657600" indent="0" algn="l" defTabSz="914400" rtl="0" eaLnBrk="1" latinLnBrk="0" hangingPunct="1">
              <a:spcBef>
                <a:spcPts val="384"/>
              </a:spcBef>
              <a:buClr>
                <a:schemeClr val="accent1"/>
              </a:buClr>
              <a:buFont typeface="Symbol" pitchFamily="18" charset="2"/>
              <a:buNone/>
              <a:defRPr sz="1600" b="1" kern="1200">
                <a:solidFill>
                  <a:schemeClr val="tx2"/>
                </a:solidFill>
                <a:latin typeface="+mn-lt"/>
                <a:ea typeface="+mn-ea"/>
                <a:cs typeface="+mn-cs"/>
              </a:defRPr>
            </a:lvl9pPr>
          </a:lstStyle>
          <a:p>
            <a:r>
              <a:rPr lang="es-MX" dirty="0" smtClean="0"/>
              <a:t>Ministerio</a:t>
            </a:r>
            <a:endParaRPr lang="es-MX" dirty="0"/>
          </a:p>
        </p:txBody>
      </p:sp>
      <p:sp>
        <p:nvSpPr>
          <p:cNvPr id="11" name="8 Marcador de contenido"/>
          <p:cNvSpPr txBox="1">
            <a:spLocks/>
          </p:cNvSpPr>
          <p:nvPr/>
        </p:nvSpPr>
        <p:spPr>
          <a:xfrm>
            <a:off x="5945020" y="2636912"/>
            <a:ext cx="2303239" cy="4032448"/>
          </a:xfrm>
          <a:prstGeom prst="rect">
            <a:avLst/>
          </a:prstGeom>
        </p:spPr>
        <p:txBody>
          <a:bodyPr vert="horz" lIns="91440" tIns="45720" rIns="91440" bIns="45720" rtlCol="0">
            <a:normAutofit fontScale="47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9pPr>
          </a:lstStyle>
          <a:p>
            <a:endParaRPr lang="es-MX" dirty="0" smtClean="0"/>
          </a:p>
          <a:p>
            <a:r>
              <a:rPr lang="es-MX" sz="3400" dirty="0" smtClean="0"/>
              <a:t>Ministerio laico</a:t>
            </a:r>
          </a:p>
          <a:p>
            <a:r>
              <a:rPr lang="es-MX" sz="3400" dirty="0" smtClean="0"/>
              <a:t>Pastor</a:t>
            </a:r>
          </a:p>
          <a:p>
            <a:r>
              <a:rPr lang="es-MX" sz="3400" dirty="0" smtClean="0"/>
              <a:t>Presbítero Itinerante</a:t>
            </a:r>
          </a:p>
          <a:p>
            <a:r>
              <a:rPr lang="es-MX" sz="3400" dirty="0" smtClean="0"/>
              <a:t>Predicador local</a:t>
            </a:r>
          </a:p>
          <a:p>
            <a:r>
              <a:rPr lang="es-MX" sz="3400" dirty="0" smtClean="0"/>
              <a:t>Presbítero local</a:t>
            </a:r>
          </a:p>
          <a:p>
            <a:r>
              <a:rPr lang="es-MX" sz="3400" dirty="0" smtClean="0"/>
              <a:t>Ministerio Diaconal</a:t>
            </a:r>
          </a:p>
          <a:p>
            <a:r>
              <a:rPr lang="es-MX" sz="3400" dirty="0" smtClean="0"/>
              <a:t>Pastor suplente</a:t>
            </a:r>
          </a:p>
          <a:p>
            <a:r>
              <a:rPr lang="es-MX" sz="3400" dirty="0" smtClean="0"/>
              <a:t>Misionero</a:t>
            </a:r>
          </a:p>
          <a:p>
            <a:r>
              <a:rPr lang="es-MX" sz="3400" dirty="0"/>
              <a:t>ministerios tales como el de música, educación cristiana, evangelización, misionero, funcionario administrativo, y </a:t>
            </a:r>
            <a:r>
              <a:rPr lang="es-MX" sz="3400" dirty="0" smtClean="0"/>
              <a:t>otros</a:t>
            </a:r>
          </a:p>
        </p:txBody>
      </p:sp>
    </p:spTree>
    <p:extLst>
      <p:ext uri="{BB962C8B-B14F-4D97-AF65-F5344CB8AC3E}">
        <p14:creationId xmlns:p14="http://schemas.microsoft.com/office/powerpoint/2010/main" val="4059022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MX" dirty="0" smtClean="0"/>
              <a:t>Los inicios del metodismo en México</a:t>
            </a:r>
            <a:endParaRPr lang="es-MX" dirty="0"/>
          </a:p>
        </p:txBody>
      </p:sp>
      <p:sp>
        <p:nvSpPr>
          <p:cNvPr id="8" name="7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052612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r>
              <a:rPr lang="es-MX" dirty="0" smtClean="0"/>
              <a:t>1873 inician las misiones metodistas en México</a:t>
            </a:r>
          </a:p>
          <a:p>
            <a:pPr lvl="1"/>
            <a:r>
              <a:rPr lang="es-MX" dirty="0" smtClean="0"/>
              <a:t>Iglesia Metodista Episcopal</a:t>
            </a:r>
          </a:p>
          <a:p>
            <a:pPr lvl="1"/>
            <a:r>
              <a:rPr lang="es-MX" dirty="0" smtClean="0"/>
              <a:t>Iglesia Metodista Episcopal del Sur</a:t>
            </a:r>
          </a:p>
          <a:p>
            <a:r>
              <a:rPr lang="es-MX" dirty="0" smtClean="0"/>
              <a:t>1930 nace IMM</a:t>
            </a:r>
            <a:endParaRPr lang="es-MX" dirty="0"/>
          </a:p>
        </p:txBody>
      </p:sp>
      <p:sp>
        <p:nvSpPr>
          <p:cNvPr id="4" name="3 Título"/>
          <p:cNvSpPr>
            <a:spLocks noGrp="1"/>
          </p:cNvSpPr>
          <p:nvPr>
            <p:ph type="title"/>
          </p:nvPr>
        </p:nvSpPr>
        <p:spPr/>
        <p:txBody>
          <a:bodyPr/>
          <a:lstStyle/>
          <a:p>
            <a:endParaRPr lang="es-MX"/>
          </a:p>
        </p:txBody>
      </p:sp>
    </p:spTree>
    <p:extLst>
      <p:ext uri="{BB962C8B-B14F-4D97-AF65-F5344CB8AC3E}">
        <p14:creationId xmlns:p14="http://schemas.microsoft.com/office/powerpoint/2010/main" val="40872858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p:txBody>
          <a:bodyPr/>
          <a:lstStyle/>
          <a:p>
            <a:r>
              <a:rPr lang="es-MX" dirty="0"/>
              <a:t>L</a:t>
            </a:r>
            <a:r>
              <a:rPr lang="es-MX" dirty="0" smtClean="0"/>
              <a:t>a prédica</a:t>
            </a:r>
          </a:p>
          <a:p>
            <a:r>
              <a:rPr lang="es-MX" dirty="0" smtClean="0"/>
              <a:t>La liturgia</a:t>
            </a:r>
          </a:p>
          <a:p>
            <a:r>
              <a:rPr lang="es-MX" dirty="0" smtClean="0"/>
              <a:t>La organización</a:t>
            </a:r>
          </a:p>
          <a:p>
            <a:r>
              <a:rPr lang="es-MX" dirty="0" smtClean="0"/>
              <a:t>La terminología</a:t>
            </a:r>
            <a:endParaRPr lang="es-MX" dirty="0"/>
          </a:p>
        </p:txBody>
      </p:sp>
      <p:sp>
        <p:nvSpPr>
          <p:cNvPr id="5" name="4 Título"/>
          <p:cNvSpPr>
            <a:spLocks noGrp="1"/>
          </p:cNvSpPr>
          <p:nvPr>
            <p:ph type="title"/>
          </p:nvPr>
        </p:nvSpPr>
        <p:spPr/>
        <p:txBody>
          <a:bodyPr/>
          <a:lstStyle/>
          <a:p>
            <a:r>
              <a:rPr lang="es-MX" dirty="0"/>
              <a:t>Trajeron a México </a:t>
            </a:r>
          </a:p>
        </p:txBody>
      </p:sp>
    </p:spTree>
    <p:extLst>
      <p:ext uri="{BB962C8B-B14F-4D97-AF65-F5344CB8AC3E}">
        <p14:creationId xmlns:p14="http://schemas.microsoft.com/office/powerpoint/2010/main" val="1405181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Marcador de contenido" descr="IMES MEXICO MAPA 1b.jpg"/>
          <p:cNvPicPr>
            <a:picLocks noGrp="1" noChangeAspect="1"/>
          </p:cNvPicPr>
          <p:nvPr>
            <p:ph sz="quarter" idx="13"/>
          </p:nvPr>
        </p:nvPicPr>
        <p:blipFill>
          <a:blip r:embed="rId2" cstate="print"/>
          <a:stretch>
            <a:fillRect/>
          </a:stretch>
        </p:blipFill>
        <p:spPr>
          <a:xfrm>
            <a:off x="37890" y="-52618"/>
            <a:ext cx="4499992" cy="6819219"/>
          </a:xfrm>
          <a:solidFill>
            <a:srgbClr val="FF0000">
              <a:alpha val="40000"/>
            </a:srgbClr>
          </a:solidFill>
          <a:ln w="38100">
            <a:noFill/>
          </a:ln>
        </p:spPr>
      </p:pic>
      <p:pic>
        <p:nvPicPr>
          <p:cNvPr id="8" name="7 Marcador de contenido" descr="IMES MEXICO MAPA 2b.jpg"/>
          <p:cNvPicPr>
            <a:picLocks noGrp="1" noChangeAspect="1"/>
          </p:cNvPicPr>
          <p:nvPr>
            <p:ph sz="quarter" idx="14"/>
          </p:nvPr>
        </p:nvPicPr>
        <p:blipFill>
          <a:blip r:embed="rId3" cstate="print"/>
          <a:stretch>
            <a:fillRect/>
          </a:stretch>
        </p:blipFill>
        <p:spPr>
          <a:xfrm>
            <a:off x="4499992" y="9182"/>
            <a:ext cx="4644008" cy="6848818"/>
          </a:xfrm>
        </p:spPr>
      </p:pic>
      <p:sp>
        <p:nvSpPr>
          <p:cNvPr id="17" name="16 Elipse"/>
          <p:cNvSpPr/>
          <p:nvPr/>
        </p:nvSpPr>
        <p:spPr>
          <a:xfrm>
            <a:off x="1835696" y="3356992"/>
            <a:ext cx="144016" cy="144016"/>
          </a:xfrm>
          <a:prstGeom prst="ellipse">
            <a:avLst/>
          </a:prstGeom>
          <a:solidFill>
            <a:srgbClr val="FF0000">
              <a:alpha val="3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Rectángulo redondeado"/>
          <p:cNvSpPr/>
          <p:nvPr/>
        </p:nvSpPr>
        <p:spPr>
          <a:xfrm>
            <a:off x="4379830" y="4041068"/>
            <a:ext cx="72008" cy="144016"/>
          </a:xfrm>
          <a:prstGeom prst="roundRect">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redondeado"/>
          <p:cNvSpPr/>
          <p:nvPr/>
        </p:nvSpPr>
        <p:spPr>
          <a:xfrm>
            <a:off x="1691680" y="620688"/>
            <a:ext cx="216024" cy="1728192"/>
          </a:xfrm>
          <a:prstGeom prst="roundRect">
            <a:avLst/>
          </a:prstGeom>
          <a:solidFill>
            <a:srgbClr val="FF0000">
              <a:alpha val="3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Forma libre"/>
          <p:cNvSpPr/>
          <p:nvPr/>
        </p:nvSpPr>
        <p:spPr>
          <a:xfrm>
            <a:off x="4754880" y="1542553"/>
            <a:ext cx="421419" cy="1574379"/>
          </a:xfrm>
          <a:custGeom>
            <a:avLst/>
            <a:gdLst>
              <a:gd name="connsiteX0" fmla="*/ 23854 w 421419"/>
              <a:gd name="connsiteY0" fmla="*/ 0 h 1574379"/>
              <a:gd name="connsiteX1" fmla="*/ 23854 w 421419"/>
              <a:gd name="connsiteY1" fmla="*/ 0 h 1574379"/>
              <a:gd name="connsiteX2" fmla="*/ 119270 w 421419"/>
              <a:gd name="connsiteY2" fmla="*/ 79513 h 1574379"/>
              <a:gd name="connsiteX3" fmla="*/ 190831 w 421419"/>
              <a:gd name="connsiteY3" fmla="*/ 206734 h 1574379"/>
              <a:gd name="connsiteX4" fmla="*/ 222637 w 421419"/>
              <a:gd name="connsiteY4" fmla="*/ 310101 h 1574379"/>
              <a:gd name="connsiteX5" fmla="*/ 238539 w 421419"/>
              <a:gd name="connsiteY5" fmla="*/ 357809 h 1574379"/>
              <a:gd name="connsiteX6" fmla="*/ 254442 w 421419"/>
              <a:gd name="connsiteY6" fmla="*/ 429370 h 1574379"/>
              <a:gd name="connsiteX7" fmla="*/ 270344 w 421419"/>
              <a:gd name="connsiteY7" fmla="*/ 461176 h 1574379"/>
              <a:gd name="connsiteX8" fmla="*/ 294198 w 421419"/>
              <a:gd name="connsiteY8" fmla="*/ 524786 h 1574379"/>
              <a:gd name="connsiteX9" fmla="*/ 310101 w 421419"/>
              <a:gd name="connsiteY9" fmla="*/ 556591 h 1574379"/>
              <a:gd name="connsiteX10" fmla="*/ 333955 w 421419"/>
              <a:gd name="connsiteY10" fmla="*/ 644056 h 1574379"/>
              <a:gd name="connsiteX11" fmla="*/ 365760 w 421419"/>
              <a:gd name="connsiteY11" fmla="*/ 739471 h 1574379"/>
              <a:gd name="connsiteX12" fmla="*/ 413468 w 421419"/>
              <a:gd name="connsiteY12" fmla="*/ 842838 h 1574379"/>
              <a:gd name="connsiteX13" fmla="*/ 421419 w 421419"/>
              <a:gd name="connsiteY13" fmla="*/ 874644 h 1574379"/>
              <a:gd name="connsiteX14" fmla="*/ 413468 w 421419"/>
              <a:gd name="connsiteY14" fmla="*/ 1033670 h 1574379"/>
              <a:gd name="connsiteX15" fmla="*/ 389614 w 421419"/>
              <a:gd name="connsiteY15" fmla="*/ 1081377 h 1574379"/>
              <a:gd name="connsiteX16" fmla="*/ 365760 w 421419"/>
              <a:gd name="connsiteY16" fmla="*/ 1144988 h 1574379"/>
              <a:gd name="connsiteX17" fmla="*/ 349857 w 421419"/>
              <a:gd name="connsiteY17" fmla="*/ 1176793 h 1574379"/>
              <a:gd name="connsiteX18" fmla="*/ 333955 w 421419"/>
              <a:gd name="connsiteY18" fmla="*/ 1224501 h 1574379"/>
              <a:gd name="connsiteX19" fmla="*/ 278296 w 421419"/>
              <a:gd name="connsiteY19" fmla="*/ 1296063 h 1574379"/>
              <a:gd name="connsiteX20" fmla="*/ 270344 w 421419"/>
              <a:gd name="connsiteY20" fmla="*/ 1319917 h 1574379"/>
              <a:gd name="connsiteX21" fmla="*/ 262393 w 421419"/>
              <a:gd name="connsiteY21" fmla="*/ 1351722 h 1574379"/>
              <a:gd name="connsiteX22" fmla="*/ 222637 w 421419"/>
              <a:gd name="connsiteY22" fmla="*/ 1415332 h 1574379"/>
              <a:gd name="connsiteX23" fmla="*/ 190831 w 421419"/>
              <a:gd name="connsiteY23" fmla="*/ 1494845 h 1574379"/>
              <a:gd name="connsiteX24" fmla="*/ 166977 w 421419"/>
              <a:gd name="connsiteY24" fmla="*/ 1502797 h 1574379"/>
              <a:gd name="connsiteX25" fmla="*/ 143123 w 421419"/>
              <a:gd name="connsiteY25" fmla="*/ 1518699 h 1574379"/>
              <a:gd name="connsiteX26" fmla="*/ 119270 w 421419"/>
              <a:gd name="connsiteY26" fmla="*/ 1542553 h 1574379"/>
              <a:gd name="connsiteX27" fmla="*/ 79513 w 421419"/>
              <a:gd name="connsiteY27" fmla="*/ 1550504 h 1574379"/>
              <a:gd name="connsiteX28" fmla="*/ 31805 w 421419"/>
              <a:gd name="connsiteY28" fmla="*/ 1566407 h 1574379"/>
              <a:gd name="connsiteX29" fmla="*/ 0 w 421419"/>
              <a:gd name="connsiteY29" fmla="*/ 1574358 h 157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1419" h="1574379">
                <a:moveTo>
                  <a:pt x="23854" y="0"/>
                </a:moveTo>
                <a:lnTo>
                  <a:pt x="23854" y="0"/>
                </a:lnTo>
                <a:cubicBezTo>
                  <a:pt x="55659" y="26504"/>
                  <a:pt x="89995" y="50238"/>
                  <a:pt x="119270" y="79513"/>
                </a:cubicBezTo>
                <a:cubicBezTo>
                  <a:pt x="152880" y="113123"/>
                  <a:pt x="174174" y="163901"/>
                  <a:pt x="190831" y="206734"/>
                </a:cubicBezTo>
                <a:cubicBezTo>
                  <a:pt x="231053" y="310163"/>
                  <a:pt x="202974" y="244558"/>
                  <a:pt x="222637" y="310101"/>
                </a:cubicBezTo>
                <a:cubicBezTo>
                  <a:pt x="227454" y="326157"/>
                  <a:pt x="234220" y="341612"/>
                  <a:pt x="238539" y="357809"/>
                </a:cubicBezTo>
                <a:cubicBezTo>
                  <a:pt x="244835" y="381420"/>
                  <a:pt x="247256" y="406015"/>
                  <a:pt x="254442" y="429370"/>
                </a:cubicBezTo>
                <a:cubicBezTo>
                  <a:pt x="257928" y="440699"/>
                  <a:pt x="265785" y="450235"/>
                  <a:pt x="270344" y="461176"/>
                </a:cubicBezTo>
                <a:cubicBezTo>
                  <a:pt x="279054" y="482079"/>
                  <a:pt x="285488" y="503883"/>
                  <a:pt x="294198" y="524786"/>
                </a:cubicBezTo>
                <a:cubicBezTo>
                  <a:pt x="298757" y="535727"/>
                  <a:pt x="306050" y="545452"/>
                  <a:pt x="310101" y="556591"/>
                </a:cubicBezTo>
                <a:cubicBezTo>
                  <a:pt x="321640" y="588322"/>
                  <a:pt x="325495" y="613034"/>
                  <a:pt x="333955" y="644056"/>
                </a:cubicBezTo>
                <a:cubicBezTo>
                  <a:pt x="344303" y="681999"/>
                  <a:pt x="349699" y="705056"/>
                  <a:pt x="365760" y="739471"/>
                </a:cubicBezTo>
                <a:cubicBezTo>
                  <a:pt x="391282" y="794160"/>
                  <a:pt x="401233" y="800013"/>
                  <a:pt x="413468" y="842838"/>
                </a:cubicBezTo>
                <a:cubicBezTo>
                  <a:pt x="416470" y="853346"/>
                  <a:pt x="418769" y="864042"/>
                  <a:pt x="421419" y="874644"/>
                </a:cubicBezTo>
                <a:cubicBezTo>
                  <a:pt x="418769" y="927653"/>
                  <a:pt x="418066" y="980795"/>
                  <a:pt x="413468" y="1033670"/>
                </a:cubicBezTo>
                <a:cubicBezTo>
                  <a:pt x="411364" y="1057866"/>
                  <a:pt x="400055" y="1060497"/>
                  <a:pt x="389614" y="1081377"/>
                </a:cubicBezTo>
                <a:cubicBezTo>
                  <a:pt x="356664" y="1147275"/>
                  <a:pt x="386407" y="1096812"/>
                  <a:pt x="365760" y="1144988"/>
                </a:cubicBezTo>
                <a:cubicBezTo>
                  <a:pt x="361091" y="1155883"/>
                  <a:pt x="354259" y="1165788"/>
                  <a:pt x="349857" y="1176793"/>
                </a:cubicBezTo>
                <a:cubicBezTo>
                  <a:pt x="343631" y="1192357"/>
                  <a:pt x="345808" y="1212648"/>
                  <a:pt x="333955" y="1224501"/>
                </a:cubicBezTo>
                <a:cubicBezTo>
                  <a:pt x="313372" y="1245084"/>
                  <a:pt x="287808" y="1267529"/>
                  <a:pt x="278296" y="1296063"/>
                </a:cubicBezTo>
                <a:cubicBezTo>
                  <a:pt x="275645" y="1304014"/>
                  <a:pt x="272647" y="1311858"/>
                  <a:pt x="270344" y="1319917"/>
                </a:cubicBezTo>
                <a:cubicBezTo>
                  <a:pt x="267342" y="1330424"/>
                  <a:pt x="266230" y="1341490"/>
                  <a:pt x="262393" y="1351722"/>
                </a:cubicBezTo>
                <a:cubicBezTo>
                  <a:pt x="251479" y="1380825"/>
                  <a:pt x="241398" y="1390317"/>
                  <a:pt x="222637" y="1415332"/>
                </a:cubicBezTo>
                <a:cubicBezTo>
                  <a:pt x="219531" y="1424649"/>
                  <a:pt x="202531" y="1483145"/>
                  <a:pt x="190831" y="1494845"/>
                </a:cubicBezTo>
                <a:cubicBezTo>
                  <a:pt x="184904" y="1500772"/>
                  <a:pt x="174474" y="1499049"/>
                  <a:pt x="166977" y="1502797"/>
                </a:cubicBezTo>
                <a:cubicBezTo>
                  <a:pt x="158430" y="1507071"/>
                  <a:pt x="150464" y="1512581"/>
                  <a:pt x="143123" y="1518699"/>
                </a:cubicBezTo>
                <a:cubicBezTo>
                  <a:pt x="134485" y="1525898"/>
                  <a:pt x="129328" y="1537524"/>
                  <a:pt x="119270" y="1542553"/>
                </a:cubicBezTo>
                <a:cubicBezTo>
                  <a:pt x="107182" y="1548597"/>
                  <a:pt x="92552" y="1546948"/>
                  <a:pt x="79513" y="1550504"/>
                </a:cubicBezTo>
                <a:cubicBezTo>
                  <a:pt x="63341" y="1554915"/>
                  <a:pt x="47708" y="1561106"/>
                  <a:pt x="31805" y="1566407"/>
                </a:cubicBezTo>
                <a:cubicBezTo>
                  <a:pt x="5438" y="1575196"/>
                  <a:pt x="16332" y="1574358"/>
                  <a:pt x="0" y="157435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Elipse"/>
          <p:cNvSpPr/>
          <p:nvPr/>
        </p:nvSpPr>
        <p:spPr>
          <a:xfrm rot="1830240">
            <a:off x="2843808" y="2132856"/>
            <a:ext cx="360040" cy="216024"/>
          </a:xfrm>
          <a:prstGeom prst="ellipse">
            <a:avLst/>
          </a:pr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Forma libre"/>
          <p:cNvSpPr/>
          <p:nvPr/>
        </p:nvSpPr>
        <p:spPr>
          <a:xfrm>
            <a:off x="4381169" y="4707172"/>
            <a:ext cx="834887" cy="492981"/>
          </a:xfrm>
          <a:custGeom>
            <a:avLst/>
            <a:gdLst>
              <a:gd name="connsiteX0" fmla="*/ 23854 w 834887"/>
              <a:gd name="connsiteY0" fmla="*/ 31805 h 492981"/>
              <a:gd name="connsiteX1" fmla="*/ 23854 w 834887"/>
              <a:gd name="connsiteY1" fmla="*/ 31805 h 492981"/>
              <a:gd name="connsiteX2" fmla="*/ 103367 w 834887"/>
              <a:gd name="connsiteY2" fmla="*/ 39757 h 492981"/>
              <a:gd name="connsiteX3" fmla="*/ 151074 w 834887"/>
              <a:gd name="connsiteY3" fmla="*/ 63611 h 492981"/>
              <a:gd name="connsiteX4" fmla="*/ 198782 w 834887"/>
              <a:gd name="connsiteY4" fmla="*/ 79513 h 492981"/>
              <a:gd name="connsiteX5" fmla="*/ 222636 w 834887"/>
              <a:gd name="connsiteY5" fmla="*/ 87465 h 492981"/>
              <a:gd name="connsiteX6" fmla="*/ 270344 w 834887"/>
              <a:gd name="connsiteY6" fmla="*/ 111318 h 492981"/>
              <a:gd name="connsiteX7" fmla="*/ 294198 w 834887"/>
              <a:gd name="connsiteY7" fmla="*/ 127221 h 492981"/>
              <a:gd name="connsiteX8" fmla="*/ 318052 w 834887"/>
              <a:gd name="connsiteY8" fmla="*/ 103367 h 492981"/>
              <a:gd name="connsiteX9" fmla="*/ 341906 w 834887"/>
              <a:gd name="connsiteY9" fmla="*/ 87465 h 492981"/>
              <a:gd name="connsiteX10" fmla="*/ 357808 w 834887"/>
              <a:gd name="connsiteY10" fmla="*/ 23854 h 492981"/>
              <a:gd name="connsiteX11" fmla="*/ 365760 w 834887"/>
              <a:gd name="connsiteY11" fmla="*/ 0 h 492981"/>
              <a:gd name="connsiteX12" fmla="*/ 413468 w 834887"/>
              <a:gd name="connsiteY12" fmla="*/ 7951 h 492981"/>
              <a:gd name="connsiteX13" fmla="*/ 461175 w 834887"/>
              <a:gd name="connsiteY13" fmla="*/ 23854 h 492981"/>
              <a:gd name="connsiteX14" fmla="*/ 508883 w 834887"/>
              <a:gd name="connsiteY14" fmla="*/ 55659 h 492981"/>
              <a:gd name="connsiteX15" fmla="*/ 524786 w 834887"/>
              <a:gd name="connsiteY15" fmla="*/ 79513 h 492981"/>
              <a:gd name="connsiteX16" fmla="*/ 596348 w 834887"/>
              <a:gd name="connsiteY16" fmla="*/ 119270 h 492981"/>
              <a:gd name="connsiteX17" fmla="*/ 667909 w 834887"/>
              <a:gd name="connsiteY17" fmla="*/ 159026 h 492981"/>
              <a:gd name="connsiteX18" fmla="*/ 715617 w 834887"/>
              <a:gd name="connsiteY18" fmla="*/ 182880 h 492981"/>
              <a:gd name="connsiteX19" fmla="*/ 763325 w 834887"/>
              <a:gd name="connsiteY19" fmla="*/ 206734 h 492981"/>
              <a:gd name="connsiteX20" fmla="*/ 787179 w 834887"/>
              <a:gd name="connsiteY20" fmla="*/ 230588 h 492981"/>
              <a:gd name="connsiteX21" fmla="*/ 834887 w 834887"/>
              <a:gd name="connsiteY21" fmla="*/ 262393 h 492981"/>
              <a:gd name="connsiteX22" fmla="*/ 826935 w 834887"/>
              <a:gd name="connsiteY22" fmla="*/ 294198 h 492981"/>
              <a:gd name="connsiteX23" fmla="*/ 755374 w 834887"/>
              <a:gd name="connsiteY23" fmla="*/ 326004 h 492981"/>
              <a:gd name="connsiteX24" fmla="*/ 731520 w 834887"/>
              <a:gd name="connsiteY24" fmla="*/ 333955 h 492981"/>
              <a:gd name="connsiteX25" fmla="*/ 707666 w 834887"/>
              <a:gd name="connsiteY25" fmla="*/ 341906 h 492981"/>
              <a:gd name="connsiteX26" fmla="*/ 620201 w 834887"/>
              <a:gd name="connsiteY26" fmla="*/ 349858 h 492981"/>
              <a:gd name="connsiteX27" fmla="*/ 596348 w 834887"/>
              <a:gd name="connsiteY27" fmla="*/ 357809 h 492981"/>
              <a:gd name="connsiteX28" fmla="*/ 580445 w 834887"/>
              <a:gd name="connsiteY28" fmla="*/ 381663 h 492981"/>
              <a:gd name="connsiteX29" fmla="*/ 564542 w 834887"/>
              <a:gd name="connsiteY29" fmla="*/ 445273 h 492981"/>
              <a:gd name="connsiteX30" fmla="*/ 556591 w 834887"/>
              <a:gd name="connsiteY30" fmla="*/ 469127 h 492981"/>
              <a:gd name="connsiteX31" fmla="*/ 508883 w 834887"/>
              <a:gd name="connsiteY31" fmla="*/ 492981 h 492981"/>
              <a:gd name="connsiteX32" fmla="*/ 485029 w 834887"/>
              <a:gd name="connsiteY32" fmla="*/ 485030 h 492981"/>
              <a:gd name="connsiteX33" fmla="*/ 469127 w 834887"/>
              <a:gd name="connsiteY33" fmla="*/ 405517 h 492981"/>
              <a:gd name="connsiteX34" fmla="*/ 421419 w 834887"/>
              <a:gd name="connsiteY34" fmla="*/ 389614 h 492981"/>
              <a:gd name="connsiteX35" fmla="*/ 397565 w 834887"/>
              <a:gd name="connsiteY35" fmla="*/ 373711 h 492981"/>
              <a:gd name="connsiteX36" fmla="*/ 413468 w 834887"/>
              <a:gd name="connsiteY36" fmla="*/ 270345 h 492981"/>
              <a:gd name="connsiteX37" fmla="*/ 405516 w 834887"/>
              <a:gd name="connsiteY37" fmla="*/ 198783 h 492981"/>
              <a:gd name="connsiteX38" fmla="*/ 389614 w 834887"/>
              <a:gd name="connsiteY38" fmla="*/ 174929 h 492981"/>
              <a:gd name="connsiteX39" fmla="*/ 341906 w 834887"/>
              <a:gd name="connsiteY39" fmla="*/ 190831 h 492981"/>
              <a:gd name="connsiteX40" fmla="*/ 318052 w 834887"/>
              <a:gd name="connsiteY40" fmla="*/ 198783 h 492981"/>
              <a:gd name="connsiteX41" fmla="*/ 310101 w 834887"/>
              <a:gd name="connsiteY41" fmla="*/ 222637 h 492981"/>
              <a:gd name="connsiteX42" fmla="*/ 262393 w 834887"/>
              <a:gd name="connsiteY42" fmla="*/ 254442 h 492981"/>
              <a:gd name="connsiteX43" fmla="*/ 143123 w 834887"/>
              <a:gd name="connsiteY43" fmla="*/ 310101 h 492981"/>
              <a:gd name="connsiteX44" fmla="*/ 127221 w 834887"/>
              <a:gd name="connsiteY44" fmla="*/ 333955 h 492981"/>
              <a:gd name="connsiteX45" fmla="*/ 63610 w 834887"/>
              <a:gd name="connsiteY45" fmla="*/ 333955 h 492981"/>
              <a:gd name="connsiteX46" fmla="*/ 63610 w 834887"/>
              <a:gd name="connsiteY46" fmla="*/ 230588 h 492981"/>
              <a:gd name="connsiteX47" fmla="*/ 95415 w 834887"/>
              <a:gd name="connsiteY47" fmla="*/ 182880 h 492981"/>
              <a:gd name="connsiteX48" fmla="*/ 39756 w 834887"/>
              <a:gd name="connsiteY48" fmla="*/ 111318 h 492981"/>
              <a:gd name="connsiteX49" fmla="*/ 7951 w 834887"/>
              <a:gd name="connsiteY49" fmla="*/ 63611 h 492981"/>
              <a:gd name="connsiteX50" fmla="*/ 0 w 834887"/>
              <a:gd name="connsiteY50" fmla="*/ 39757 h 492981"/>
              <a:gd name="connsiteX51" fmla="*/ 7951 w 834887"/>
              <a:gd name="connsiteY51" fmla="*/ 7951 h 492981"/>
              <a:gd name="connsiteX52" fmla="*/ 23854 w 834887"/>
              <a:gd name="connsiteY52" fmla="*/ 31805 h 49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4887" h="492981">
                <a:moveTo>
                  <a:pt x="23854" y="31805"/>
                </a:moveTo>
                <a:lnTo>
                  <a:pt x="23854" y="31805"/>
                </a:lnTo>
                <a:cubicBezTo>
                  <a:pt x="50358" y="34456"/>
                  <a:pt x="77040" y="35707"/>
                  <a:pt x="103367" y="39757"/>
                </a:cubicBezTo>
                <a:cubicBezTo>
                  <a:pt x="136635" y="44875"/>
                  <a:pt x="119850" y="49734"/>
                  <a:pt x="151074" y="63611"/>
                </a:cubicBezTo>
                <a:cubicBezTo>
                  <a:pt x="166392" y="70419"/>
                  <a:pt x="182879" y="74212"/>
                  <a:pt x="198782" y="79513"/>
                </a:cubicBezTo>
                <a:cubicBezTo>
                  <a:pt x="206733" y="82163"/>
                  <a:pt x="215662" y="82816"/>
                  <a:pt x="222636" y="87465"/>
                </a:cubicBezTo>
                <a:cubicBezTo>
                  <a:pt x="253464" y="108016"/>
                  <a:pt x="237424" y="100345"/>
                  <a:pt x="270344" y="111318"/>
                </a:cubicBezTo>
                <a:cubicBezTo>
                  <a:pt x="278295" y="116619"/>
                  <a:pt x="284772" y="128792"/>
                  <a:pt x="294198" y="127221"/>
                </a:cubicBezTo>
                <a:cubicBezTo>
                  <a:pt x="305290" y="125372"/>
                  <a:pt x="309413" y="110566"/>
                  <a:pt x="318052" y="103367"/>
                </a:cubicBezTo>
                <a:cubicBezTo>
                  <a:pt x="325393" y="97249"/>
                  <a:pt x="333955" y="92766"/>
                  <a:pt x="341906" y="87465"/>
                </a:cubicBezTo>
                <a:cubicBezTo>
                  <a:pt x="360084" y="32929"/>
                  <a:pt x="338614" y="100629"/>
                  <a:pt x="357808" y="23854"/>
                </a:cubicBezTo>
                <a:cubicBezTo>
                  <a:pt x="359841" y="15723"/>
                  <a:pt x="363109" y="7951"/>
                  <a:pt x="365760" y="0"/>
                </a:cubicBezTo>
                <a:cubicBezTo>
                  <a:pt x="381663" y="2650"/>
                  <a:pt x="397827" y="4041"/>
                  <a:pt x="413468" y="7951"/>
                </a:cubicBezTo>
                <a:cubicBezTo>
                  <a:pt x="429730" y="12017"/>
                  <a:pt x="461175" y="23854"/>
                  <a:pt x="461175" y="23854"/>
                </a:cubicBezTo>
                <a:cubicBezTo>
                  <a:pt x="477078" y="34456"/>
                  <a:pt x="498281" y="39756"/>
                  <a:pt x="508883" y="55659"/>
                </a:cubicBezTo>
                <a:cubicBezTo>
                  <a:pt x="514184" y="63610"/>
                  <a:pt x="517594" y="73220"/>
                  <a:pt x="524786" y="79513"/>
                </a:cubicBezTo>
                <a:cubicBezTo>
                  <a:pt x="610406" y="154430"/>
                  <a:pt x="540795" y="88406"/>
                  <a:pt x="596348" y="119270"/>
                </a:cubicBezTo>
                <a:cubicBezTo>
                  <a:pt x="678365" y="164836"/>
                  <a:pt x="613936" y="141036"/>
                  <a:pt x="667909" y="159026"/>
                </a:cubicBezTo>
                <a:cubicBezTo>
                  <a:pt x="736272" y="204602"/>
                  <a:pt x="649777" y="149960"/>
                  <a:pt x="715617" y="182880"/>
                </a:cubicBezTo>
                <a:cubicBezTo>
                  <a:pt x="777272" y="213708"/>
                  <a:pt x="703368" y="186749"/>
                  <a:pt x="763325" y="206734"/>
                </a:cubicBezTo>
                <a:cubicBezTo>
                  <a:pt x="771276" y="214685"/>
                  <a:pt x="777823" y="224351"/>
                  <a:pt x="787179" y="230588"/>
                </a:cubicBezTo>
                <a:cubicBezTo>
                  <a:pt x="856223" y="276617"/>
                  <a:pt x="758790" y="186296"/>
                  <a:pt x="834887" y="262393"/>
                </a:cubicBezTo>
                <a:cubicBezTo>
                  <a:pt x="832236" y="272995"/>
                  <a:pt x="832997" y="285105"/>
                  <a:pt x="826935" y="294198"/>
                </a:cubicBezTo>
                <a:cubicBezTo>
                  <a:pt x="816134" y="310399"/>
                  <a:pt x="764786" y="322867"/>
                  <a:pt x="755374" y="326004"/>
                </a:cubicBezTo>
                <a:lnTo>
                  <a:pt x="731520" y="333955"/>
                </a:lnTo>
                <a:cubicBezTo>
                  <a:pt x="723569" y="336605"/>
                  <a:pt x="716013" y="341147"/>
                  <a:pt x="707666" y="341906"/>
                </a:cubicBezTo>
                <a:lnTo>
                  <a:pt x="620201" y="349858"/>
                </a:lnTo>
                <a:cubicBezTo>
                  <a:pt x="612250" y="352508"/>
                  <a:pt x="602893" y="352573"/>
                  <a:pt x="596348" y="357809"/>
                </a:cubicBezTo>
                <a:cubicBezTo>
                  <a:pt x="588886" y="363779"/>
                  <a:pt x="584719" y="373116"/>
                  <a:pt x="580445" y="381663"/>
                </a:cubicBezTo>
                <a:cubicBezTo>
                  <a:pt x="571359" y="399834"/>
                  <a:pt x="569077" y="427134"/>
                  <a:pt x="564542" y="445273"/>
                </a:cubicBezTo>
                <a:cubicBezTo>
                  <a:pt x="562509" y="453404"/>
                  <a:pt x="561827" y="462582"/>
                  <a:pt x="556591" y="469127"/>
                </a:cubicBezTo>
                <a:cubicBezTo>
                  <a:pt x="545380" y="483140"/>
                  <a:pt x="524598" y="487743"/>
                  <a:pt x="508883" y="492981"/>
                </a:cubicBezTo>
                <a:cubicBezTo>
                  <a:pt x="500932" y="490331"/>
                  <a:pt x="490265" y="491575"/>
                  <a:pt x="485029" y="485030"/>
                </a:cubicBezTo>
                <a:cubicBezTo>
                  <a:pt x="468255" y="464063"/>
                  <a:pt x="486122" y="424941"/>
                  <a:pt x="469127" y="405517"/>
                </a:cubicBezTo>
                <a:cubicBezTo>
                  <a:pt x="458089" y="392902"/>
                  <a:pt x="421419" y="389614"/>
                  <a:pt x="421419" y="389614"/>
                </a:cubicBezTo>
                <a:cubicBezTo>
                  <a:pt x="413468" y="384313"/>
                  <a:pt x="399136" y="383137"/>
                  <a:pt x="397565" y="373711"/>
                </a:cubicBezTo>
                <a:cubicBezTo>
                  <a:pt x="390731" y="332709"/>
                  <a:pt x="402006" y="304726"/>
                  <a:pt x="413468" y="270345"/>
                </a:cubicBezTo>
                <a:cubicBezTo>
                  <a:pt x="410817" y="246491"/>
                  <a:pt x="411337" y="222067"/>
                  <a:pt x="405516" y="198783"/>
                </a:cubicBezTo>
                <a:cubicBezTo>
                  <a:pt x="403198" y="189512"/>
                  <a:pt x="399096" y="176114"/>
                  <a:pt x="389614" y="174929"/>
                </a:cubicBezTo>
                <a:cubicBezTo>
                  <a:pt x="372981" y="172850"/>
                  <a:pt x="357809" y="185530"/>
                  <a:pt x="341906" y="190831"/>
                </a:cubicBezTo>
                <a:lnTo>
                  <a:pt x="318052" y="198783"/>
                </a:lnTo>
                <a:cubicBezTo>
                  <a:pt x="315402" y="206734"/>
                  <a:pt x="316028" y="216710"/>
                  <a:pt x="310101" y="222637"/>
                </a:cubicBezTo>
                <a:cubicBezTo>
                  <a:pt x="296586" y="236152"/>
                  <a:pt x="279488" y="245895"/>
                  <a:pt x="262393" y="254442"/>
                </a:cubicBezTo>
                <a:cubicBezTo>
                  <a:pt x="180728" y="295274"/>
                  <a:pt x="220572" y="276909"/>
                  <a:pt x="143123" y="310101"/>
                </a:cubicBezTo>
                <a:cubicBezTo>
                  <a:pt x="137822" y="318052"/>
                  <a:pt x="134683" y="327985"/>
                  <a:pt x="127221" y="333955"/>
                </a:cubicBezTo>
                <a:cubicBezTo>
                  <a:pt x="107662" y="349603"/>
                  <a:pt x="83987" y="338030"/>
                  <a:pt x="63610" y="333955"/>
                </a:cubicBezTo>
                <a:cubicBezTo>
                  <a:pt x="50268" y="293927"/>
                  <a:pt x="45190" y="289534"/>
                  <a:pt x="63610" y="230588"/>
                </a:cubicBezTo>
                <a:cubicBezTo>
                  <a:pt x="69311" y="212345"/>
                  <a:pt x="95415" y="182880"/>
                  <a:pt x="95415" y="182880"/>
                </a:cubicBezTo>
                <a:cubicBezTo>
                  <a:pt x="73690" y="117704"/>
                  <a:pt x="111266" y="218583"/>
                  <a:pt x="39756" y="111318"/>
                </a:cubicBezTo>
                <a:lnTo>
                  <a:pt x="7951" y="63611"/>
                </a:lnTo>
                <a:cubicBezTo>
                  <a:pt x="5301" y="55660"/>
                  <a:pt x="0" y="48138"/>
                  <a:pt x="0" y="39757"/>
                </a:cubicBezTo>
                <a:cubicBezTo>
                  <a:pt x="0" y="28829"/>
                  <a:pt x="1124" y="16485"/>
                  <a:pt x="7951" y="7951"/>
                </a:cubicBezTo>
                <a:cubicBezTo>
                  <a:pt x="16323" y="-2514"/>
                  <a:pt x="21204" y="27829"/>
                  <a:pt x="23854" y="31805"/>
                </a:cubicBezTo>
                <a:close/>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Forma libre"/>
          <p:cNvSpPr/>
          <p:nvPr/>
        </p:nvSpPr>
        <p:spPr>
          <a:xfrm>
            <a:off x="2838616" y="3204376"/>
            <a:ext cx="796458" cy="580445"/>
          </a:xfrm>
          <a:custGeom>
            <a:avLst/>
            <a:gdLst>
              <a:gd name="connsiteX0" fmla="*/ 95415 w 796458"/>
              <a:gd name="connsiteY0" fmla="*/ 413467 h 580445"/>
              <a:gd name="connsiteX1" fmla="*/ 95415 w 796458"/>
              <a:gd name="connsiteY1" fmla="*/ 413467 h 580445"/>
              <a:gd name="connsiteX2" fmla="*/ 159026 w 796458"/>
              <a:gd name="connsiteY2" fmla="*/ 381662 h 580445"/>
              <a:gd name="connsiteX3" fmla="*/ 190831 w 796458"/>
              <a:gd name="connsiteY3" fmla="*/ 333954 h 580445"/>
              <a:gd name="connsiteX4" fmla="*/ 206734 w 796458"/>
              <a:gd name="connsiteY4" fmla="*/ 206734 h 580445"/>
              <a:gd name="connsiteX5" fmla="*/ 222636 w 796458"/>
              <a:gd name="connsiteY5" fmla="*/ 103367 h 580445"/>
              <a:gd name="connsiteX6" fmla="*/ 254441 w 796458"/>
              <a:gd name="connsiteY6" fmla="*/ 55659 h 580445"/>
              <a:gd name="connsiteX7" fmla="*/ 333954 w 796458"/>
              <a:gd name="connsiteY7" fmla="*/ 7951 h 580445"/>
              <a:gd name="connsiteX8" fmla="*/ 357808 w 796458"/>
              <a:gd name="connsiteY8" fmla="*/ 0 h 580445"/>
              <a:gd name="connsiteX9" fmla="*/ 437321 w 796458"/>
              <a:gd name="connsiteY9" fmla="*/ 7951 h 580445"/>
              <a:gd name="connsiteX10" fmla="*/ 461175 w 796458"/>
              <a:gd name="connsiteY10" fmla="*/ 15902 h 580445"/>
              <a:gd name="connsiteX11" fmla="*/ 492981 w 796458"/>
              <a:gd name="connsiteY11" fmla="*/ 63610 h 580445"/>
              <a:gd name="connsiteX12" fmla="*/ 500932 w 796458"/>
              <a:gd name="connsiteY12" fmla="*/ 87464 h 580445"/>
              <a:gd name="connsiteX13" fmla="*/ 524786 w 796458"/>
              <a:gd name="connsiteY13" fmla="*/ 103367 h 580445"/>
              <a:gd name="connsiteX14" fmla="*/ 580445 w 796458"/>
              <a:gd name="connsiteY14" fmla="*/ 87464 h 580445"/>
              <a:gd name="connsiteX15" fmla="*/ 604299 w 796458"/>
              <a:gd name="connsiteY15" fmla="*/ 71561 h 580445"/>
              <a:gd name="connsiteX16" fmla="*/ 620201 w 796458"/>
              <a:gd name="connsiteY16" fmla="*/ 47707 h 580445"/>
              <a:gd name="connsiteX17" fmla="*/ 667909 w 796458"/>
              <a:gd name="connsiteY17" fmla="*/ 31805 h 580445"/>
              <a:gd name="connsiteX18" fmla="*/ 683812 w 796458"/>
              <a:gd name="connsiteY18" fmla="*/ 79513 h 580445"/>
              <a:gd name="connsiteX19" fmla="*/ 691763 w 796458"/>
              <a:gd name="connsiteY19" fmla="*/ 103367 h 580445"/>
              <a:gd name="connsiteX20" fmla="*/ 675861 w 796458"/>
              <a:gd name="connsiteY20" fmla="*/ 151074 h 580445"/>
              <a:gd name="connsiteX21" fmla="*/ 667909 w 796458"/>
              <a:gd name="connsiteY21" fmla="*/ 174928 h 580445"/>
              <a:gd name="connsiteX22" fmla="*/ 659958 w 796458"/>
              <a:gd name="connsiteY22" fmla="*/ 294198 h 580445"/>
              <a:gd name="connsiteX23" fmla="*/ 636104 w 796458"/>
              <a:gd name="connsiteY23" fmla="*/ 310101 h 580445"/>
              <a:gd name="connsiteX24" fmla="*/ 707666 w 796458"/>
              <a:gd name="connsiteY24" fmla="*/ 318052 h 580445"/>
              <a:gd name="connsiteX25" fmla="*/ 747422 w 796458"/>
              <a:gd name="connsiteY25" fmla="*/ 326003 h 580445"/>
              <a:gd name="connsiteX26" fmla="*/ 787179 w 796458"/>
              <a:gd name="connsiteY26" fmla="*/ 421419 h 580445"/>
              <a:gd name="connsiteX27" fmla="*/ 795130 w 796458"/>
              <a:gd name="connsiteY27" fmla="*/ 540688 h 580445"/>
              <a:gd name="connsiteX28" fmla="*/ 771276 w 796458"/>
              <a:gd name="connsiteY28" fmla="*/ 548640 h 580445"/>
              <a:gd name="connsiteX29" fmla="*/ 588396 w 796458"/>
              <a:gd name="connsiteY29" fmla="*/ 540688 h 580445"/>
              <a:gd name="connsiteX30" fmla="*/ 564542 w 796458"/>
              <a:gd name="connsiteY30" fmla="*/ 524786 h 580445"/>
              <a:gd name="connsiteX31" fmla="*/ 532737 w 796458"/>
              <a:gd name="connsiteY31" fmla="*/ 477078 h 580445"/>
              <a:gd name="connsiteX32" fmla="*/ 508883 w 796458"/>
              <a:gd name="connsiteY32" fmla="*/ 469127 h 580445"/>
              <a:gd name="connsiteX33" fmla="*/ 500932 w 796458"/>
              <a:gd name="connsiteY33" fmla="*/ 429370 h 580445"/>
              <a:gd name="connsiteX34" fmla="*/ 477078 w 796458"/>
              <a:gd name="connsiteY34" fmla="*/ 421419 h 580445"/>
              <a:gd name="connsiteX35" fmla="*/ 397565 w 796458"/>
              <a:gd name="connsiteY35" fmla="*/ 413467 h 580445"/>
              <a:gd name="connsiteX36" fmla="*/ 326003 w 796458"/>
              <a:gd name="connsiteY36" fmla="*/ 421419 h 580445"/>
              <a:gd name="connsiteX37" fmla="*/ 294198 w 796458"/>
              <a:gd name="connsiteY37" fmla="*/ 437321 h 580445"/>
              <a:gd name="connsiteX38" fmla="*/ 270344 w 796458"/>
              <a:gd name="connsiteY38" fmla="*/ 445273 h 580445"/>
              <a:gd name="connsiteX39" fmla="*/ 246490 w 796458"/>
              <a:gd name="connsiteY39" fmla="*/ 492981 h 580445"/>
              <a:gd name="connsiteX40" fmla="*/ 222636 w 796458"/>
              <a:gd name="connsiteY40" fmla="*/ 556591 h 580445"/>
              <a:gd name="connsiteX41" fmla="*/ 143123 w 796458"/>
              <a:gd name="connsiteY41" fmla="*/ 580445 h 580445"/>
              <a:gd name="connsiteX42" fmla="*/ 55659 w 796458"/>
              <a:gd name="connsiteY42" fmla="*/ 572494 h 580445"/>
              <a:gd name="connsiteX43" fmla="*/ 31805 w 796458"/>
              <a:gd name="connsiteY43" fmla="*/ 564542 h 580445"/>
              <a:gd name="connsiteX44" fmla="*/ 7951 w 796458"/>
              <a:gd name="connsiteY44" fmla="*/ 540688 h 580445"/>
              <a:gd name="connsiteX45" fmla="*/ 0 w 796458"/>
              <a:gd name="connsiteY45" fmla="*/ 516834 h 580445"/>
              <a:gd name="connsiteX46" fmla="*/ 23854 w 796458"/>
              <a:gd name="connsiteY46" fmla="*/ 461175 h 580445"/>
              <a:gd name="connsiteX47" fmla="*/ 47707 w 796458"/>
              <a:gd name="connsiteY47" fmla="*/ 453224 h 580445"/>
              <a:gd name="connsiteX48" fmla="*/ 71561 w 796458"/>
              <a:gd name="connsiteY48" fmla="*/ 429370 h 580445"/>
              <a:gd name="connsiteX49" fmla="*/ 127221 w 796458"/>
              <a:gd name="connsiteY49" fmla="*/ 405516 h 580445"/>
              <a:gd name="connsiteX50" fmla="*/ 143123 w 796458"/>
              <a:gd name="connsiteY50" fmla="*/ 397565 h 580445"/>
              <a:gd name="connsiteX51" fmla="*/ 198782 w 796458"/>
              <a:gd name="connsiteY51" fmla="*/ 333954 h 580445"/>
              <a:gd name="connsiteX52" fmla="*/ 198782 w 796458"/>
              <a:gd name="connsiteY52" fmla="*/ 262393 h 580445"/>
              <a:gd name="connsiteX53" fmla="*/ 151074 w 796458"/>
              <a:gd name="connsiteY53" fmla="*/ 310101 h 58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96458" h="580445">
                <a:moveTo>
                  <a:pt x="95415" y="413467"/>
                </a:moveTo>
                <a:lnTo>
                  <a:pt x="95415" y="413467"/>
                </a:lnTo>
                <a:cubicBezTo>
                  <a:pt x="116619" y="402865"/>
                  <a:pt x="140814" y="396838"/>
                  <a:pt x="159026" y="381662"/>
                </a:cubicBezTo>
                <a:cubicBezTo>
                  <a:pt x="173709" y="369426"/>
                  <a:pt x="190831" y="333954"/>
                  <a:pt x="190831" y="333954"/>
                </a:cubicBezTo>
                <a:cubicBezTo>
                  <a:pt x="200609" y="265508"/>
                  <a:pt x="198719" y="282871"/>
                  <a:pt x="206734" y="206734"/>
                </a:cubicBezTo>
                <a:cubicBezTo>
                  <a:pt x="207980" y="194902"/>
                  <a:pt x="208634" y="128570"/>
                  <a:pt x="222636" y="103367"/>
                </a:cubicBezTo>
                <a:cubicBezTo>
                  <a:pt x="231918" y="86660"/>
                  <a:pt x="238538" y="66261"/>
                  <a:pt x="254441" y="55659"/>
                </a:cubicBezTo>
                <a:cubicBezTo>
                  <a:pt x="288352" y="33052"/>
                  <a:pt x="299728" y="22620"/>
                  <a:pt x="333954" y="7951"/>
                </a:cubicBezTo>
                <a:cubicBezTo>
                  <a:pt x="341658" y="4649"/>
                  <a:pt x="349857" y="2650"/>
                  <a:pt x="357808" y="0"/>
                </a:cubicBezTo>
                <a:cubicBezTo>
                  <a:pt x="384312" y="2650"/>
                  <a:pt x="410994" y="3901"/>
                  <a:pt x="437321" y="7951"/>
                </a:cubicBezTo>
                <a:cubicBezTo>
                  <a:pt x="445605" y="9225"/>
                  <a:pt x="455248" y="9976"/>
                  <a:pt x="461175" y="15902"/>
                </a:cubicBezTo>
                <a:cubicBezTo>
                  <a:pt x="474690" y="29417"/>
                  <a:pt x="492981" y="63610"/>
                  <a:pt x="492981" y="63610"/>
                </a:cubicBezTo>
                <a:cubicBezTo>
                  <a:pt x="495631" y="71561"/>
                  <a:pt x="495696" y="80919"/>
                  <a:pt x="500932" y="87464"/>
                </a:cubicBezTo>
                <a:cubicBezTo>
                  <a:pt x="506902" y="94926"/>
                  <a:pt x="515326" y="102016"/>
                  <a:pt x="524786" y="103367"/>
                </a:cubicBezTo>
                <a:cubicBezTo>
                  <a:pt x="531772" y="104365"/>
                  <a:pt x="571495" y="90447"/>
                  <a:pt x="580445" y="87464"/>
                </a:cubicBezTo>
                <a:cubicBezTo>
                  <a:pt x="588396" y="82163"/>
                  <a:pt x="597542" y="78318"/>
                  <a:pt x="604299" y="71561"/>
                </a:cubicBezTo>
                <a:cubicBezTo>
                  <a:pt x="611056" y="64804"/>
                  <a:pt x="612097" y="52772"/>
                  <a:pt x="620201" y="47707"/>
                </a:cubicBezTo>
                <a:cubicBezTo>
                  <a:pt x="634416" y="38823"/>
                  <a:pt x="667909" y="31805"/>
                  <a:pt x="667909" y="31805"/>
                </a:cubicBezTo>
                <a:lnTo>
                  <a:pt x="683812" y="79513"/>
                </a:lnTo>
                <a:lnTo>
                  <a:pt x="691763" y="103367"/>
                </a:lnTo>
                <a:lnTo>
                  <a:pt x="675861" y="151074"/>
                </a:lnTo>
                <a:lnTo>
                  <a:pt x="667909" y="174928"/>
                </a:lnTo>
                <a:cubicBezTo>
                  <a:pt x="665259" y="214685"/>
                  <a:pt x="669084" y="255412"/>
                  <a:pt x="659958" y="294198"/>
                </a:cubicBezTo>
                <a:cubicBezTo>
                  <a:pt x="657769" y="303500"/>
                  <a:pt x="627557" y="305827"/>
                  <a:pt x="636104" y="310101"/>
                </a:cubicBezTo>
                <a:cubicBezTo>
                  <a:pt x="657571" y="320834"/>
                  <a:pt x="683906" y="314658"/>
                  <a:pt x="707666" y="318052"/>
                </a:cubicBezTo>
                <a:cubicBezTo>
                  <a:pt x="721045" y="319963"/>
                  <a:pt x="734170" y="323353"/>
                  <a:pt x="747422" y="326003"/>
                </a:cubicBezTo>
                <a:cubicBezTo>
                  <a:pt x="788170" y="387125"/>
                  <a:pt x="776085" y="354859"/>
                  <a:pt x="787179" y="421419"/>
                </a:cubicBezTo>
                <a:cubicBezTo>
                  <a:pt x="789829" y="461175"/>
                  <a:pt x="800072" y="501151"/>
                  <a:pt x="795130" y="540688"/>
                </a:cubicBezTo>
                <a:cubicBezTo>
                  <a:pt x="794090" y="549005"/>
                  <a:pt x="779658" y="548640"/>
                  <a:pt x="771276" y="548640"/>
                </a:cubicBezTo>
                <a:cubicBezTo>
                  <a:pt x="710258" y="548640"/>
                  <a:pt x="649356" y="543339"/>
                  <a:pt x="588396" y="540688"/>
                </a:cubicBezTo>
                <a:cubicBezTo>
                  <a:pt x="580445" y="535387"/>
                  <a:pt x="570835" y="531978"/>
                  <a:pt x="564542" y="524786"/>
                </a:cubicBezTo>
                <a:cubicBezTo>
                  <a:pt x="551956" y="510402"/>
                  <a:pt x="550869" y="483122"/>
                  <a:pt x="532737" y="477078"/>
                </a:cubicBezTo>
                <a:lnTo>
                  <a:pt x="508883" y="469127"/>
                </a:lnTo>
                <a:cubicBezTo>
                  <a:pt x="506233" y="455875"/>
                  <a:pt x="508429" y="440615"/>
                  <a:pt x="500932" y="429370"/>
                </a:cubicBezTo>
                <a:cubicBezTo>
                  <a:pt x="496283" y="422396"/>
                  <a:pt x="485362" y="422693"/>
                  <a:pt x="477078" y="421419"/>
                </a:cubicBezTo>
                <a:cubicBezTo>
                  <a:pt x="450751" y="417369"/>
                  <a:pt x="424069" y="416118"/>
                  <a:pt x="397565" y="413467"/>
                </a:cubicBezTo>
                <a:cubicBezTo>
                  <a:pt x="373711" y="416118"/>
                  <a:pt x="349389" y="416022"/>
                  <a:pt x="326003" y="421419"/>
                </a:cubicBezTo>
                <a:cubicBezTo>
                  <a:pt x="314454" y="424084"/>
                  <a:pt x="305093" y="432652"/>
                  <a:pt x="294198" y="437321"/>
                </a:cubicBezTo>
                <a:cubicBezTo>
                  <a:pt x="286494" y="440623"/>
                  <a:pt x="278295" y="442622"/>
                  <a:pt x="270344" y="445273"/>
                </a:cubicBezTo>
                <a:cubicBezTo>
                  <a:pt x="254796" y="468595"/>
                  <a:pt x="253074" y="466644"/>
                  <a:pt x="246490" y="492981"/>
                </a:cubicBezTo>
                <a:cubicBezTo>
                  <a:pt x="242332" y="509612"/>
                  <a:pt x="242028" y="544471"/>
                  <a:pt x="222636" y="556591"/>
                </a:cubicBezTo>
                <a:cubicBezTo>
                  <a:pt x="209728" y="564658"/>
                  <a:pt x="161745" y="575790"/>
                  <a:pt x="143123" y="580445"/>
                </a:cubicBezTo>
                <a:cubicBezTo>
                  <a:pt x="113968" y="577795"/>
                  <a:pt x="84640" y="576634"/>
                  <a:pt x="55659" y="572494"/>
                </a:cubicBezTo>
                <a:cubicBezTo>
                  <a:pt x="47362" y="571309"/>
                  <a:pt x="38779" y="569191"/>
                  <a:pt x="31805" y="564542"/>
                </a:cubicBezTo>
                <a:cubicBezTo>
                  <a:pt x="22449" y="558304"/>
                  <a:pt x="15902" y="548639"/>
                  <a:pt x="7951" y="540688"/>
                </a:cubicBezTo>
                <a:cubicBezTo>
                  <a:pt x="5301" y="532737"/>
                  <a:pt x="0" y="525215"/>
                  <a:pt x="0" y="516834"/>
                </a:cubicBezTo>
                <a:cubicBezTo>
                  <a:pt x="0" y="501554"/>
                  <a:pt x="10869" y="471563"/>
                  <a:pt x="23854" y="461175"/>
                </a:cubicBezTo>
                <a:cubicBezTo>
                  <a:pt x="30399" y="455939"/>
                  <a:pt x="39756" y="455874"/>
                  <a:pt x="47707" y="453224"/>
                </a:cubicBezTo>
                <a:cubicBezTo>
                  <a:pt x="55658" y="445273"/>
                  <a:pt x="62411" y="435906"/>
                  <a:pt x="71561" y="429370"/>
                </a:cubicBezTo>
                <a:cubicBezTo>
                  <a:pt x="94597" y="412916"/>
                  <a:pt x="103624" y="414955"/>
                  <a:pt x="127221" y="405516"/>
                </a:cubicBezTo>
                <a:cubicBezTo>
                  <a:pt x="132723" y="403315"/>
                  <a:pt x="137822" y="400215"/>
                  <a:pt x="143123" y="397565"/>
                </a:cubicBezTo>
                <a:lnTo>
                  <a:pt x="198782" y="333954"/>
                </a:lnTo>
                <a:lnTo>
                  <a:pt x="198782" y="262393"/>
                </a:lnTo>
                <a:lnTo>
                  <a:pt x="151074" y="310101"/>
                </a:lnTo>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Forma libre"/>
          <p:cNvSpPr/>
          <p:nvPr/>
        </p:nvSpPr>
        <p:spPr>
          <a:xfrm>
            <a:off x="3204376" y="4007457"/>
            <a:ext cx="683978" cy="874644"/>
          </a:xfrm>
          <a:custGeom>
            <a:avLst/>
            <a:gdLst>
              <a:gd name="connsiteX0" fmla="*/ 0 w 683978"/>
              <a:gd name="connsiteY0" fmla="*/ 71562 h 874644"/>
              <a:gd name="connsiteX1" fmla="*/ 0 w 683978"/>
              <a:gd name="connsiteY1" fmla="*/ 71562 h 874644"/>
              <a:gd name="connsiteX2" fmla="*/ 55659 w 683978"/>
              <a:gd name="connsiteY2" fmla="*/ 31806 h 874644"/>
              <a:gd name="connsiteX3" fmla="*/ 79513 w 683978"/>
              <a:gd name="connsiteY3" fmla="*/ 23854 h 874644"/>
              <a:gd name="connsiteX4" fmla="*/ 127221 w 683978"/>
              <a:gd name="connsiteY4" fmla="*/ 0 h 874644"/>
              <a:gd name="connsiteX5" fmla="*/ 222636 w 683978"/>
              <a:gd name="connsiteY5" fmla="*/ 7952 h 874644"/>
              <a:gd name="connsiteX6" fmla="*/ 246490 w 683978"/>
              <a:gd name="connsiteY6" fmla="*/ 23854 h 874644"/>
              <a:gd name="connsiteX7" fmla="*/ 294198 w 683978"/>
              <a:gd name="connsiteY7" fmla="*/ 47708 h 874644"/>
              <a:gd name="connsiteX8" fmla="*/ 333954 w 683978"/>
              <a:gd name="connsiteY8" fmla="*/ 119270 h 874644"/>
              <a:gd name="connsiteX9" fmla="*/ 341906 w 683978"/>
              <a:gd name="connsiteY9" fmla="*/ 214686 h 874644"/>
              <a:gd name="connsiteX10" fmla="*/ 461175 w 683978"/>
              <a:gd name="connsiteY10" fmla="*/ 190832 h 874644"/>
              <a:gd name="connsiteX11" fmla="*/ 485029 w 683978"/>
              <a:gd name="connsiteY11" fmla="*/ 182880 h 874644"/>
              <a:gd name="connsiteX12" fmla="*/ 508883 w 683978"/>
              <a:gd name="connsiteY12" fmla="*/ 174929 h 874644"/>
              <a:gd name="connsiteX13" fmla="*/ 548640 w 683978"/>
              <a:gd name="connsiteY13" fmla="*/ 182880 h 874644"/>
              <a:gd name="connsiteX14" fmla="*/ 556591 w 683978"/>
              <a:gd name="connsiteY14" fmla="*/ 206734 h 874644"/>
              <a:gd name="connsiteX15" fmla="*/ 540688 w 683978"/>
              <a:gd name="connsiteY15" fmla="*/ 477079 h 874644"/>
              <a:gd name="connsiteX16" fmla="*/ 572494 w 683978"/>
              <a:gd name="connsiteY16" fmla="*/ 620202 h 874644"/>
              <a:gd name="connsiteX17" fmla="*/ 596347 w 683978"/>
              <a:gd name="connsiteY17" fmla="*/ 636105 h 874644"/>
              <a:gd name="connsiteX18" fmla="*/ 652007 w 683978"/>
              <a:gd name="connsiteY18" fmla="*/ 699715 h 874644"/>
              <a:gd name="connsiteX19" fmla="*/ 683812 w 683978"/>
              <a:gd name="connsiteY19" fmla="*/ 747423 h 874644"/>
              <a:gd name="connsiteX20" fmla="*/ 675861 w 683978"/>
              <a:gd name="connsiteY20" fmla="*/ 811033 h 874644"/>
              <a:gd name="connsiteX21" fmla="*/ 628153 w 683978"/>
              <a:gd name="connsiteY21" fmla="*/ 834887 h 874644"/>
              <a:gd name="connsiteX22" fmla="*/ 532737 w 683978"/>
              <a:gd name="connsiteY22" fmla="*/ 842839 h 874644"/>
              <a:gd name="connsiteX23" fmla="*/ 445273 w 683978"/>
              <a:gd name="connsiteY23" fmla="*/ 858741 h 874644"/>
              <a:gd name="connsiteX24" fmla="*/ 397565 w 683978"/>
              <a:gd name="connsiteY24" fmla="*/ 874644 h 874644"/>
              <a:gd name="connsiteX25" fmla="*/ 198782 w 683978"/>
              <a:gd name="connsiteY25" fmla="*/ 866693 h 874644"/>
              <a:gd name="connsiteX26" fmla="*/ 151074 w 683978"/>
              <a:gd name="connsiteY26" fmla="*/ 850790 h 874644"/>
              <a:gd name="connsiteX27" fmla="*/ 127221 w 683978"/>
              <a:gd name="connsiteY27" fmla="*/ 834887 h 874644"/>
              <a:gd name="connsiteX28" fmla="*/ 111318 w 683978"/>
              <a:gd name="connsiteY28" fmla="*/ 787180 h 874644"/>
              <a:gd name="connsiteX29" fmla="*/ 127221 w 683978"/>
              <a:gd name="connsiteY29" fmla="*/ 699715 h 874644"/>
              <a:gd name="connsiteX30" fmla="*/ 143123 w 683978"/>
              <a:gd name="connsiteY30" fmla="*/ 675861 h 874644"/>
              <a:gd name="connsiteX31" fmla="*/ 166977 w 683978"/>
              <a:gd name="connsiteY31" fmla="*/ 652007 h 874644"/>
              <a:gd name="connsiteX32" fmla="*/ 206734 w 683978"/>
              <a:gd name="connsiteY32" fmla="*/ 580446 h 874644"/>
              <a:gd name="connsiteX33" fmla="*/ 230587 w 683978"/>
              <a:gd name="connsiteY33" fmla="*/ 572494 h 874644"/>
              <a:gd name="connsiteX34" fmla="*/ 246490 w 683978"/>
              <a:gd name="connsiteY34" fmla="*/ 548640 h 874644"/>
              <a:gd name="connsiteX35" fmla="*/ 286247 w 683978"/>
              <a:gd name="connsiteY35" fmla="*/ 500933 h 874644"/>
              <a:gd name="connsiteX36" fmla="*/ 230587 w 683978"/>
              <a:gd name="connsiteY36" fmla="*/ 437322 h 874644"/>
              <a:gd name="connsiteX37" fmla="*/ 159026 w 683978"/>
              <a:gd name="connsiteY37" fmla="*/ 405517 h 874644"/>
              <a:gd name="connsiteX38" fmla="*/ 127221 w 683978"/>
              <a:gd name="connsiteY38" fmla="*/ 357809 h 874644"/>
              <a:gd name="connsiteX39" fmla="*/ 111318 w 683978"/>
              <a:gd name="connsiteY39" fmla="*/ 333955 h 874644"/>
              <a:gd name="connsiteX40" fmla="*/ 95415 w 683978"/>
              <a:gd name="connsiteY40" fmla="*/ 278296 h 874644"/>
              <a:gd name="connsiteX41" fmla="*/ 87464 w 683978"/>
              <a:gd name="connsiteY41" fmla="*/ 254442 h 874644"/>
              <a:gd name="connsiteX42" fmla="*/ 63610 w 683978"/>
              <a:gd name="connsiteY42" fmla="*/ 230588 h 874644"/>
              <a:gd name="connsiteX43" fmla="*/ 39756 w 683978"/>
              <a:gd name="connsiteY43" fmla="*/ 174929 h 874644"/>
              <a:gd name="connsiteX44" fmla="*/ 15902 w 683978"/>
              <a:gd name="connsiteY44" fmla="*/ 127221 h 874644"/>
              <a:gd name="connsiteX45" fmla="*/ 15902 w 683978"/>
              <a:gd name="connsiteY45" fmla="*/ 71562 h 874644"/>
              <a:gd name="connsiteX46" fmla="*/ 0 w 683978"/>
              <a:gd name="connsiteY46" fmla="*/ 71562 h 87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3978" h="874644">
                <a:moveTo>
                  <a:pt x="0" y="71562"/>
                </a:moveTo>
                <a:lnTo>
                  <a:pt x="0" y="71562"/>
                </a:lnTo>
                <a:cubicBezTo>
                  <a:pt x="18553" y="58310"/>
                  <a:pt x="36108" y="43536"/>
                  <a:pt x="55659" y="31806"/>
                </a:cubicBezTo>
                <a:cubicBezTo>
                  <a:pt x="62846" y="27494"/>
                  <a:pt x="72016" y="27602"/>
                  <a:pt x="79513" y="23854"/>
                </a:cubicBezTo>
                <a:cubicBezTo>
                  <a:pt x="141169" y="-6974"/>
                  <a:pt x="67263" y="19988"/>
                  <a:pt x="127221" y="0"/>
                </a:cubicBezTo>
                <a:cubicBezTo>
                  <a:pt x="159026" y="2651"/>
                  <a:pt x="191341" y="1693"/>
                  <a:pt x="222636" y="7952"/>
                </a:cubicBezTo>
                <a:cubicBezTo>
                  <a:pt x="232007" y="9826"/>
                  <a:pt x="237943" y="19580"/>
                  <a:pt x="246490" y="23854"/>
                </a:cubicBezTo>
                <a:cubicBezTo>
                  <a:pt x="312329" y="56774"/>
                  <a:pt x="225837" y="2136"/>
                  <a:pt x="294198" y="47708"/>
                </a:cubicBezTo>
                <a:cubicBezTo>
                  <a:pt x="330652" y="102390"/>
                  <a:pt x="319959" y="77284"/>
                  <a:pt x="333954" y="119270"/>
                </a:cubicBezTo>
                <a:cubicBezTo>
                  <a:pt x="336605" y="151075"/>
                  <a:pt x="320437" y="191070"/>
                  <a:pt x="341906" y="214686"/>
                </a:cubicBezTo>
                <a:cubicBezTo>
                  <a:pt x="355582" y="229730"/>
                  <a:pt x="442763" y="196969"/>
                  <a:pt x="461175" y="190832"/>
                </a:cubicBezTo>
                <a:lnTo>
                  <a:pt x="485029" y="182880"/>
                </a:lnTo>
                <a:lnTo>
                  <a:pt x="508883" y="174929"/>
                </a:lnTo>
                <a:cubicBezTo>
                  <a:pt x="522135" y="177579"/>
                  <a:pt x="537395" y="175383"/>
                  <a:pt x="548640" y="182880"/>
                </a:cubicBezTo>
                <a:cubicBezTo>
                  <a:pt x="555614" y="187529"/>
                  <a:pt x="556591" y="198353"/>
                  <a:pt x="556591" y="206734"/>
                </a:cubicBezTo>
                <a:cubicBezTo>
                  <a:pt x="556591" y="436941"/>
                  <a:pt x="573800" y="377752"/>
                  <a:pt x="540688" y="477079"/>
                </a:cubicBezTo>
                <a:cubicBezTo>
                  <a:pt x="552760" y="682282"/>
                  <a:pt x="505147" y="586528"/>
                  <a:pt x="572494" y="620202"/>
                </a:cubicBezTo>
                <a:cubicBezTo>
                  <a:pt x="581041" y="624476"/>
                  <a:pt x="588396" y="630804"/>
                  <a:pt x="596347" y="636105"/>
                </a:cubicBezTo>
                <a:cubicBezTo>
                  <a:pt x="633454" y="691764"/>
                  <a:pt x="612250" y="673211"/>
                  <a:pt x="652007" y="699715"/>
                </a:cubicBezTo>
                <a:cubicBezTo>
                  <a:pt x="662609" y="715618"/>
                  <a:pt x="686183" y="728458"/>
                  <a:pt x="683812" y="747423"/>
                </a:cubicBezTo>
                <a:cubicBezTo>
                  <a:pt x="681162" y="768626"/>
                  <a:pt x="683797" y="791193"/>
                  <a:pt x="675861" y="811033"/>
                </a:cubicBezTo>
                <a:cubicBezTo>
                  <a:pt x="672085" y="820472"/>
                  <a:pt x="637347" y="833661"/>
                  <a:pt x="628153" y="834887"/>
                </a:cubicBezTo>
                <a:cubicBezTo>
                  <a:pt x="596517" y="839105"/>
                  <a:pt x="564542" y="840188"/>
                  <a:pt x="532737" y="842839"/>
                </a:cubicBezTo>
                <a:cubicBezTo>
                  <a:pt x="467448" y="864601"/>
                  <a:pt x="571155" y="831766"/>
                  <a:pt x="445273" y="858741"/>
                </a:cubicBezTo>
                <a:cubicBezTo>
                  <a:pt x="428882" y="862253"/>
                  <a:pt x="397565" y="874644"/>
                  <a:pt x="397565" y="874644"/>
                </a:cubicBezTo>
                <a:cubicBezTo>
                  <a:pt x="331304" y="871994"/>
                  <a:pt x="264788" y="873081"/>
                  <a:pt x="198782" y="866693"/>
                </a:cubicBezTo>
                <a:cubicBezTo>
                  <a:pt x="182097" y="865078"/>
                  <a:pt x="151074" y="850790"/>
                  <a:pt x="151074" y="850790"/>
                </a:cubicBezTo>
                <a:cubicBezTo>
                  <a:pt x="143123" y="845489"/>
                  <a:pt x="132286" y="842991"/>
                  <a:pt x="127221" y="834887"/>
                </a:cubicBezTo>
                <a:cubicBezTo>
                  <a:pt x="118337" y="820672"/>
                  <a:pt x="111318" y="787180"/>
                  <a:pt x="111318" y="787180"/>
                </a:cubicBezTo>
                <a:cubicBezTo>
                  <a:pt x="114060" y="765243"/>
                  <a:pt x="114962" y="724233"/>
                  <a:pt x="127221" y="699715"/>
                </a:cubicBezTo>
                <a:cubicBezTo>
                  <a:pt x="131495" y="691168"/>
                  <a:pt x="137005" y="683202"/>
                  <a:pt x="143123" y="675861"/>
                </a:cubicBezTo>
                <a:cubicBezTo>
                  <a:pt x="150322" y="667222"/>
                  <a:pt x="159026" y="659958"/>
                  <a:pt x="166977" y="652007"/>
                </a:cubicBezTo>
                <a:cubicBezTo>
                  <a:pt x="173978" y="631002"/>
                  <a:pt x="186226" y="587283"/>
                  <a:pt x="206734" y="580446"/>
                </a:cubicBezTo>
                <a:lnTo>
                  <a:pt x="230587" y="572494"/>
                </a:lnTo>
                <a:cubicBezTo>
                  <a:pt x="235888" y="564543"/>
                  <a:pt x="240372" y="555981"/>
                  <a:pt x="246490" y="548640"/>
                </a:cubicBezTo>
                <a:cubicBezTo>
                  <a:pt x="297513" y="487413"/>
                  <a:pt x="246760" y="560160"/>
                  <a:pt x="286247" y="500933"/>
                </a:cubicBezTo>
                <a:cubicBezTo>
                  <a:pt x="249140" y="445274"/>
                  <a:pt x="270344" y="463827"/>
                  <a:pt x="230587" y="437322"/>
                </a:cubicBezTo>
                <a:cubicBezTo>
                  <a:pt x="210529" y="377144"/>
                  <a:pt x="244593" y="455432"/>
                  <a:pt x="159026" y="405517"/>
                </a:cubicBezTo>
                <a:cubicBezTo>
                  <a:pt x="142517" y="395887"/>
                  <a:pt x="137823" y="373712"/>
                  <a:pt x="127221" y="357809"/>
                </a:cubicBezTo>
                <a:lnTo>
                  <a:pt x="111318" y="333955"/>
                </a:lnTo>
                <a:cubicBezTo>
                  <a:pt x="92254" y="276761"/>
                  <a:pt x="115384" y="348185"/>
                  <a:pt x="95415" y="278296"/>
                </a:cubicBezTo>
                <a:cubicBezTo>
                  <a:pt x="93112" y="270237"/>
                  <a:pt x="92113" y="261416"/>
                  <a:pt x="87464" y="254442"/>
                </a:cubicBezTo>
                <a:cubicBezTo>
                  <a:pt x="81227" y="245086"/>
                  <a:pt x="71561" y="238539"/>
                  <a:pt x="63610" y="230588"/>
                </a:cubicBezTo>
                <a:cubicBezTo>
                  <a:pt x="47062" y="164394"/>
                  <a:pt x="67212" y="229841"/>
                  <a:pt x="39756" y="174929"/>
                </a:cubicBezTo>
                <a:cubicBezTo>
                  <a:pt x="6836" y="109089"/>
                  <a:pt x="61478" y="195584"/>
                  <a:pt x="15902" y="127221"/>
                </a:cubicBezTo>
                <a:cubicBezTo>
                  <a:pt x="9450" y="107865"/>
                  <a:pt x="-542" y="92117"/>
                  <a:pt x="15902" y="71562"/>
                </a:cubicBezTo>
                <a:cubicBezTo>
                  <a:pt x="21138" y="65017"/>
                  <a:pt x="2650" y="71562"/>
                  <a:pt x="0" y="71562"/>
                </a:cubicBezTo>
                <a:close/>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Forma libre"/>
          <p:cNvSpPr/>
          <p:nvPr/>
        </p:nvSpPr>
        <p:spPr>
          <a:xfrm>
            <a:off x="2464428" y="842838"/>
            <a:ext cx="1206696" cy="1009816"/>
          </a:xfrm>
          <a:custGeom>
            <a:avLst/>
            <a:gdLst>
              <a:gd name="connsiteX0" fmla="*/ 119746 w 1206696"/>
              <a:gd name="connsiteY0" fmla="*/ 166978 h 1009816"/>
              <a:gd name="connsiteX1" fmla="*/ 119746 w 1206696"/>
              <a:gd name="connsiteY1" fmla="*/ 166978 h 1009816"/>
              <a:gd name="connsiteX2" fmla="*/ 199259 w 1206696"/>
              <a:gd name="connsiteY2" fmla="*/ 174929 h 1009816"/>
              <a:gd name="connsiteX3" fmla="*/ 270821 w 1206696"/>
              <a:gd name="connsiteY3" fmla="*/ 190832 h 1009816"/>
              <a:gd name="connsiteX4" fmla="*/ 294675 w 1206696"/>
              <a:gd name="connsiteY4" fmla="*/ 206734 h 1009816"/>
              <a:gd name="connsiteX5" fmla="*/ 342382 w 1206696"/>
              <a:gd name="connsiteY5" fmla="*/ 222637 h 1009816"/>
              <a:gd name="connsiteX6" fmla="*/ 366236 w 1206696"/>
              <a:gd name="connsiteY6" fmla="*/ 238539 h 1009816"/>
              <a:gd name="connsiteX7" fmla="*/ 390090 w 1206696"/>
              <a:gd name="connsiteY7" fmla="*/ 246491 h 1009816"/>
              <a:gd name="connsiteX8" fmla="*/ 469603 w 1206696"/>
              <a:gd name="connsiteY8" fmla="*/ 286247 h 1009816"/>
              <a:gd name="connsiteX9" fmla="*/ 517311 w 1206696"/>
              <a:gd name="connsiteY9" fmla="*/ 278296 h 1009816"/>
              <a:gd name="connsiteX10" fmla="*/ 588873 w 1206696"/>
              <a:gd name="connsiteY10" fmla="*/ 230588 h 1009816"/>
              <a:gd name="connsiteX11" fmla="*/ 612727 w 1206696"/>
              <a:gd name="connsiteY11" fmla="*/ 214685 h 1009816"/>
              <a:gd name="connsiteX12" fmla="*/ 636581 w 1206696"/>
              <a:gd name="connsiteY12" fmla="*/ 198783 h 1009816"/>
              <a:gd name="connsiteX13" fmla="*/ 652483 w 1206696"/>
              <a:gd name="connsiteY13" fmla="*/ 174929 h 1009816"/>
              <a:gd name="connsiteX14" fmla="*/ 676337 w 1206696"/>
              <a:gd name="connsiteY14" fmla="*/ 159026 h 1009816"/>
              <a:gd name="connsiteX15" fmla="*/ 684289 w 1206696"/>
              <a:gd name="connsiteY15" fmla="*/ 135172 h 1009816"/>
              <a:gd name="connsiteX16" fmla="*/ 716094 w 1206696"/>
              <a:gd name="connsiteY16" fmla="*/ 87465 h 1009816"/>
              <a:gd name="connsiteX17" fmla="*/ 731996 w 1206696"/>
              <a:gd name="connsiteY17" fmla="*/ 63611 h 1009816"/>
              <a:gd name="connsiteX18" fmla="*/ 747899 w 1206696"/>
              <a:gd name="connsiteY18" fmla="*/ 39757 h 1009816"/>
              <a:gd name="connsiteX19" fmla="*/ 763802 w 1206696"/>
              <a:gd name="connsiteY19" fmla="*/ 15903 h 1009816"/>
              <a:gd name="connsiteX20" fmla="*/ 787655 w 1206696"/>
              <a:gd name="connsiteY20" fmla="*/ 0 h 1009816"/>
              <a:gd name="connsiteX21" fmla="*/ 819461 w 1206696"/>
              <a:gd name="connsiteY21" fmla="*/ 7952 h 1009816"/>
              <a:gd name="connsiteX22" fmla="*/ 867169 w 1206696"/>
              <a:gd name="connsiteY22" fmla="*/ 23854 h 1009816"/>
              <a:gd name="connsiteX23" fmla="*/ 891022 w 1206696"/>
              <a:gd name="connsiteY23" fmla="*/ 39757 h 1009816"/>
              <a:gd name="connsiteX24" fmla="*/ 914876 w 1206696"/>
              <a:gd name="connsiteY24" fmla="*/ 47708 h 1009816"/>
              <a:gd name="connsiteX25" fmla="*/ 922828 w 1206696"/>
              <a:gd name="connsiteY25" fmla="*/ 71562 h 1009816"/>
              <a:gd name="connsiteX26" fmla="*/ 938730 w 1206696"/>
              <a:gd name="connsiteY26" fmla="*/ 95416 h 1009816"/>
              <a:gd name="connsiteX27" fmla="*/ 906925 w 1206696"/>
              <a:gd name="connsiteY27" fmla="*/ 238539 h 1009816"/>
              <a:gd name="connsiteX28" fmla="*/ 883071 w 1206696"/>
              <a:gd name="connsiteY28" fmla="*/ 246491 h 1009816"/>
              <a:gd name="connsiteX29" fmla="*/ 867169 w 1206696"/>
              <a:gd name="connsiteY29" fmla="*/ 270345 h 1009816"/>
              <a:gd name="connsiteX30" fmla="*/ 843315 w 1206696"/>
              <a:gd name="connsiteY30" fmla="*/ 286247 h 1009816"/>
              <a:gd name="connsiteX31" fmla="*/ 811509 w 1206696"/>
              <a:gd name="connsiteY31" fmla="*/ 333955 h 1009816"/>
              <a:gd name="connsiteX32" fmla="*/ 779704 w 1206696"/>
              <a:gd name="connsiteY32" fmla="*/ 381663 h 1009816"/>
              <a:gd name="connsiteX33" fmla="*/ 763802 w 1206696"/>
              <a:gd name="connsiteY33" fmla="*/ 405517 h 1009816"/>
              <a:gd name="connsiteX34" fmla="*/ 755850 w 1206696"/>
              <a:gd name="connsiteY34" fmla="*/ 429371 h 1009816"/>
              <a:gd name="connsiteX35" fmla="*/ 779704 w 1206696"/>
              <a:gd name="connsiteY35" fmla="*/ 572494 h 1009816"/>
              <a:gd name="connsiteX36" fmla="*/ 803558 w 1206696"/>
              <a:gd name="connsiteY36" fmla="*/ 580445 h 1009816"/>
              <a:gd name="connsiteX37" fmla="*/ 851266 w 1206696"/>
              <a:gd name="connsiteY37" fmla="*/ 612251 h 1009816"/>
              <a:gd name="connsiteX38" fmla="*/ 875120 w 1206696"/>
              <a:gd name="connsiteY38" fmla="*/ 628153 h 1009816"/>
              <a:gd name="connsiteX39" fmla="*/ 898974 w 1206696"/>
              <a:gd name="connsiteY39" fmla="*/ 652007 h 1009816"/>
              <a:gd name="connsiteX40" fmla="*/ 970535 w 1206696"/>
              <a:gd name="connsiteY40" fmla="*/ 699715 h 1009816"/>
              <a:gd name="connsiteX41" fmla="*/ 1050049 w 1206696"/>
              <a:gd name="connsiteY41" fmla="*/ 755374 h 1009816"/>
              <a:gd name="connsiteX42" fmla="*/ 1105708 w 1206696"/>
              <a:gd name="connsiteY42" fmla="*/ 779228 h 1009816"/>
              <a:gd name="connsiteX43" fmla="*/ 1121610 w 1206696"/>
              <a:gd name="connsiteY43" fmla="*/ 803082 h 1009816"/>
              <a:gd name="connsiteX44" fmla="*/ 1185221 w 1206696"/>
              <a:gd name="connsiteY44" fmla="*/ 818985 h 1009816"/>
              <a:gd name="connsiteX45" fmla="*/ 1193172 w 1206696"/>
              <a:gd name="connsiteY45" fmla="*/ 985962 h 1009816"/>
              <a:gd name="connsiteX46" fmla="*/ 1145464 w 1206696"/>
              <a:gd name="connsiteY46" fmla="*/ 1009816 h 1009816"/>
              <a:gd name="connsiteX47" fmla="*/ 1034146 w 1206696"/>
              <a:gd name="connsiteY47" fmla="*/ 985962 h 1009816"/>
              <a:gd name="connsiteX48" fmla="*/ 1010292 w 1206696"/>
              <a:gd name="connsiteY48" fmla="*/ 962108 h 1009816"/>
              <a:gd name="connsiteX49" fmla="*/ 962584 w 1206696"/>
              <a:gd name="connsiteY49" fmla="*/ 930303 h 1009816"/>
              <a:gd name="connsiteX50" fmla="*/ 922828 w 1206696"/>
              <a:gd name="connsiteY50" fmla="*/ 890546 h 1009816"/>
              <a:gd name="connsiteX51" fmla="*/ 883071 w 1206696"/>
              <a:gd name="connsiteY51" fmla="*/ 850790 h 1009816"/>
              <a:gd name="connsiteX52" fmla="*/ 851266 w 1206696"/>
              <a:gd name="connsiteY52" fmla="*/ 803082 h 1009816"/>
              <a:gd name="connsiteX53" fmla="*/ 803558 w 1206696"/>
              <a:gd name="connsiteY53" fmla="*/ 771277 h 1009816"/>
              <a:gd name="connsiteX54" fmla="*/ 755850 w 1206696"/>
              <a:gd name="connsiteY54" fmla="*/ 731520 h 1009816"/>
              <a:gd name="connsiteX55" fmla="*/ 724045 w 1206696"/>
              <a:gd name="connsiteY55" fmla="*/ 683812 h 1009816"/>
              <a:gd name="connsiteX56" fmla="*/ 708142 w 1206696"/>
              <a:gd name="connsiteY56" fmla="*/ 659959 h 1009816"/>
              <a:gd name="connsiteX57" fmla="*/ 660435 w 1206696"/>
              <a:gd name="connsiteY57" fmla="*/ 612251 h 1009816"/>
              <a:gd name="connsiteX58" fmla="*/ 628629 w 1206696"/>
              <a:gd name="connsiteY58" fmla="*/ 580445 h 1009816"/>
              <a:gd name="connsiteX59" fmla="*/ 612727 w 1206696"/>
              <a:gd name="connsiteY59" fmla="*/ 556592 h 1009816"/>
              <a:gd name="connsiteX60" fmla="*/ 588873 w 1206696"/>
              <a:gd name="connsiteY60" fmla="*/ 540689 h 1009816"/>
              <a:gd name="connsiteX61" fmla="*/ 557068 w 1206696"/>
              <a:gd name="connsiteY61" fmla="*/ 492981 h 1009816"/>
              <a:gd name="connsiteX62" fmla="*/ 517311 w 1206696"/>
              <a:gd name="connsiteY62" fmla="*/ 453225 h 1009816"/>
              <a:gd name="connsiteX63" fmla="*/ 493457 w 1206696"/>
              <a:gd name="connsiteY63" fmla="*/ 405517 h 1009816"/>
              <a:gd name="connsiteX64" fmla="*/ 421895 w 1206696"/>
              <a:gd name="connsiteY64" fmla="*/ 341906 h 1009816"/>
              <a:gd name="connsiteX65" fmla="*/ 382139 w 1206696"/>
              <a:gd name="connsiteY65" fmla="*/ 333955 h 1009816"/>
              <a:gd name="connsiteX66" fmla="*/ 286723 w 1206696"/>
              <a:gd name="connsiteY66" fmla="*/ 326004 h 1009816"/>
              <a:gd name="connsiteX67" fmla="*/ 239015 w 1206696"/>
              <a:gd name="connsiteY67" fmla="*/ 318052 h 1009816"/>
              <a:gd name="connsiteX68" fmla="*/ 151551 w 1206696"/>
              <a:gd name="connsiteY68" fmla="*/ 310101 h 1009816"/>
              <a:gd name="connsiteX69" fmla="*/ 87941 w 1206696"/>
              <a:gd name="connsiteY69" fmla="*/ 302150 h 1009816"/>
              <a:gd name="connsiteX70" fmla="*/ 64087 w 1206696"/>
              <a:gd name="connsiteY70" fmla="*/ 286247 h 1009816"/>
              <a:gd name="connsiteX71" fmla="*/ 16379 w 1206696"/>
              <a:gd name="connsiteY71" fmla="*/ 270345 h 1009816"/>
              <a:gd name="connsiteX72" fmla="*/ 476 w 1206696"/>
              <a:gd name="connsiteY72" fmla="*/ 246491 h 1009816"/>
              <a:gd name="connsiteX73" fmla="*/ 24330 w 1206696"/>
              <a:gd name="connsiteY73" fmla="*/ 159026 h 1009816"/>
              <a:gd name="connsiteX74" fmla="*/ 48184 w 1206696"/>
              <a:gd name="connsiteY74" fmla="*/ 151075 h 1009816"/>
              <a:gd name="connsiteX75" fmla="*/ 199259 w 1206696"/>
              <a:gd name="connsiteY75" fmla="*/ 159026 h 1009816"/>
              <a:gd name="connsiteX76" fmla="*/ 199259 w 1206696"/>
              <a:gd name="connsiteY76" fmla="*/ 159026 h 100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6696" h="1009816">
                <a:moveTo>
                  <a:pt x="119746" y="166978"/>
                </a:moveTo>
                <a:lnTo>
                  <a:pt x="119746" y="166978"/>
                </a:lnTo>
                <a:cubicBezTo>
                  <a:pt x="146250" y="169628"/>
                  <a:pt x="172828" y="171625"/>
                  <a:pt x="199259" y="174929"/>
                </a:cubicBezTo>
                <a:cubicBezTo>
                  <a:pt x="215553" y="176966"/>
                  <a:pt x="252302" y="181572"/>
                  <a:pt x="270821" y="190832"/>
                </a:cubicBezTo>
                <a:cubicBezTo>
                  <a:pt x="279368" y="195106"/>
                  <a:pt x="285942" y="202853"/>
                  <a:pt x="294675" y="206734"/>
                </a:cubicBezTo>
                <a:cubicBezTo>
                  <a:pt x="309993" y="213542"/>
                  <a:pt x="328434" y="213339"/>
                  <a:pt x="342382" y="222637"/>
                </a:cubicBezTo>
                <a:cubicBezTo>
                  <a:pt x="350333" y="227938"/>
                  <a:pt x="357689" y="234265"/>
                  <a:pt x="366236" y="238539"/>
                </a:cubicBezTo>
                <a:cubicBezTo>
                  <a:pt x="373733" y="242287"/>
                  <a:pt x="382763" y="242421"/>
                  <a:pt x="390090" y="246491"/>
                </a:cubicBezTo>
                <a:cubicBezTo>
                  <a:pt x="467542" y="289520"/>
                  <a:pt x="407448" y="270709"/>
                  <a:pt x="469603" y="286247"/>
                </a:cubicBezTo>
                <a:cubicBezTo>
                  <a:pt x="485506" y="283597"/>
                  <a:pt x="502429" y="284497"/>
                  <a:pt x="517311" y="278296"/>
                </a:cubicBezTo>
                <a:cubicBezTo>
                  <a:pt x="517316" y="278294"/>
                  <a:pt x="576944" y="238541"/>
                  <a:pt x="588873" y="230588"/>
                </a:cubicBezTo>
                <a:lnTo>
                  <a:pt x="612727" y="214685"/>
                </a:lnTo>
                <a:lnTo>
                  <a:pt x="636581" y="198783"/>
                </a:lnTo>
                <a:cubicBezTo>
                  <a:pt x="641882" y="190832"/>
                  <a:pt x="645726" y="181686"/>
                  <a:pt x="652483" y="174929"/>
                </a:cubicBezTo>
                <a:cubicBezTo>
                  <a:pt x="659240" y="168172"/>
                  <a:pt x="670367" y="166488"/>
                  <a:pt x="676337" y="159026"/>
                </a:cubicBezTo>
                <a:cubicBezTo>
                  <a:pt x="681573" y="152481"/>
                  <a:pt x="680219" y="142499"/>
                  <a:pt x="684289" y="135172"/>
                </a:cubicBezTo>
                <a:cubicBezTo>
                  <a:pt x="693571" y="118465"/>
                  <a:pt x="705492" y="103367"/>
                  <a:pt x="716094" y="87465"/>
                </a:cubicBezTo>
                <a:lnTo>
                  <a:pt x="731996" y="63611"/>
                </a:lnTo>
                <a:lnTo>
                  <a:pt x="747899" y="39757"/>
                </a:lnTo>
                <a:cubicBezTo>
                  <a:pt x="753200" y="31806"/>
                  <a:pt x="755851" y="21204"/>
                  <a:pt x="763802" y="15903"/>
                </a:cubicBezTo>
                <a:lnTo>
                  <a:pt x="787655" y="0"/>
                </a:lnTo>
                <a:cubicBezTo>
                  <a:pt x="798257" y="2651"/>
                  <a:pt x="808994" y="4812"/>
                  <a:pt x="819461" y="7952"/>
                </a:cubicBezTo>
                <a:cubicBezTo>
                  <a:pt x="835517" y="12769"/>
                  <a:pt x="867169" y="23854"/>
                  <a:pt x="867169" y="23854"/>
                </a:cubicBezTo>
                <a:cubicBezTo>
                  <a:pt x="875120" y="29155"/>
                  <a:pt x="882475" y="35483"/>
                  <a:pt x="891022" y="39757"/>
                </a:cubicBezTo>
                <a:cubicBezTo>
                  <a:pt x="898519" y="43505"/>
                  <a:pt x="908949" y="41782"/>
                  <a:pt x="914876" y="47708"/>
                </a:cubicBezTo>
                <a:cubicBezTo>
                  <a:pt x="920803" y="53635"/>
                  <a:pt x="919080" y="64065"/>
                  <a:pt x="922828" y="71562"/>
                </a:cubicBezTo>
                <a:cubicBezTo>
                  <a:pt x="927102" y="80109"/>
                  <a:pt x="933429" y="87465"/>
                  <a:pt x="938730" y="95416"/>
                </a:cubicBezTo>
                <a:cubicBezTo>
                  <a:pt x="934318" y="161598"/>
                  <a:pt x="957744" y="204659"/>
                  <a:pt x="906925" y="238539"/>
                </a:cubicBezTo>
                <a:cubicBezTo>
                  <a:pt x="899951" y="243188"/>
                  <a:pt x="891022" y="243840"/>
                  <a:pt x="883071" y="246491"/>
                </a:cubicBezTo>
                <a:cubicBezTo>
                  <a:pt x="877770" y="254442"/>
                  <a:pt x="873926" y="263588"/>
                  <a:pt x="867169" y="270345"/>
                </a:cubicBezTo>
                <a:cubicBezTo>
                  <a:pt x="860412" y="277102"/>
                  <a:pt x="849608" y="279055"/>
                  <a:pt x="843315" y="286247"/>
                </a:cubicBezTo>
                <a:cubicBezTo>
                  <a:pt x="830729" y="300631"/>
                  <a:pt x="822111" y="318052"/>
                  <a:pt x="811509" y="333955"/>
                </a:cubicBezTo>
                <a:lnTo>
                  <a:pt x="779704" y="381663"/>
                </a:lnTo>
                <a:cubicBezTo>
                  <a:pt x="774403" y="389614"/>
                  <a:pt x="766824" y="396451"/>
                  <a:pt x="763802" y="405517"/>
                </a:cubicBezTo>
                <a:lnTo>
                  <a:pt x="755850" y="429371"/>
                </a:lnTo>
                <a:cubicBezTo>
                  <a:pt x="756625" y="440998"/>
                  <a:pt x="743575" y="543590"/>
                  <a:pt x="779704" y="572494"/>
                </a:cubicBezTo>
                <a:cubicBezTo>
                  <a:pt x="786249" y="577730"/>
                  <a:pt x="795607" y="577795"/>
                  <a:pt x="803558" y="580445"/>
                </a:cubicBezTo>
                <a:lnTo>
                  <a:pt x="851266" y="612251"/>
                </a:lnTo>
                <a:cubicBezTo>
                  <a:pt x="859217" y="617552"/>
                  <a:pt x="868363" y="621396"/>
                  <a:pt x="875120" y="628153"/>
                </a:cubicBezTo>
                <a:cubicBezTo>
                  <a:pt x="883071" y="636104"/>
                  <a:pt x="890098" y="645103"/>
                  <a:pt x="898974" y="652007"/>
                </a:cubicBezTo>
                <a:cubicBezTo>
                  <a:pt x="970357" y="707527"/>
                  <a:pt x="922918" y="664003"/>
                  <a:pt x="970535" y="699715"/>
                </a:cubicBezTo>
                <a:cubicBezTo>
                  <a:pt x="985050" y="710601"/>
                  <a:pt x="1038303" y="751459"/>
                  <a:pt x="1050049" y="755374"/>
                </a:cubicBezTo>
                <a:cubicBezTo>
                  <a:pt x="1085147" y="767073"/>
                  <a:pt x="1066406" y="759577"/>
                  <a:pt x="1105708" y="779228"/>
                </a:cubicBezTo>
                <a:cubicBezTo>
                  <a:pt x="1111009" y="787179"/>
                  <a:pt x="1114148" y="797112"/>
                  <a:pt x="1121610" y="803082"/>
                </a:cubicBezTo>
                <a:cubicBezTo>
                  <a:pt x="1129758" y="809601"/>
                  <a:pt x="1183244" y="818590"/>
                  <a:pt x="1185221" y="818985"/>
                </a:cubicBezTo>
                <a:cubicBezTo>
                  <a:pt x="1208067" y="887526"/>
                  <a:pt x="1215681" y="890297"/>
                  <a:pt x="1193172" y="985962"/>
                </a:cubicBezTo>
                <a:cubicBezTo>
                  <a:pt x="1190548" y="997113"/>
                  <a:pt x="1153648" y="1007088"/>
                  <a:pt x="1145464" y="1009816"/>
                </a:cubicBezTo>
                <a:cubicBezTo>
                  <a:pt x="1081636" y="1004014"/>
                  <a:pt x="1071536" y="1017120"/>
                  <a:pt x="1034146" y="985962"/>
                </a:cubicBezTo>
                <a:cubicBezTo>
                  <a:pt x="1025507" y="978763"/>
                  <a:pt x="1019168" y="969012"/>
                  <a:pt x="1010292" y="962108"/>
                </a:cubicBezTo>
                <a:cubicBezTo>
                  <a:pt x="995205" y="950374"/>
                  <a:pt x="962584" y="930303"/>
                  <a:pt x="962584" y="930303"/>
                </a:cubicBezTo>
                <a:cubicBezTo>
                  <a:pt x="920182" y="866697"/>
                  <a:pt x="975833" y="943551"/>
                  <a:pt x="922828" y="890546"/>
                </a:cubicBezTo>
                <a:cubicBezTo>
                  <a:pt x="869823" y="837541"/>
                  <a:pt x="946677" y="893192"/>
                  <a:pt x="883071" y="850790"/>
                </a:cubicBezTo>
                <a:cubicBezTo>
                  <a:pt x="872469" y="834887"/>
                  <a:pt x="867169" y="813684"/>
                  <a:pt x="851266" y="803082"/>
                </a:cubicBezTo>
                <a:cubicBezTo>
                  <a:pt x="835363" y="792480"/>
                  <a:pt x="817073" y="784792"/>
                  <a:pt x="803558" y="771277"/>
                </a:cubicBezTo>
                <a:cubicBezTo>
                  <a:pt x="772947" y="740666"/>
                  <a:pt x="789060" y="753661"/>
                  <a:pt x="755850" y="731520"/>
                </a:cubicBezTo>
                <a:lnTo>
                  <a:pt x="724045" y="683812"/>
                </a:lnTo>
                <a:cubicBezTo>
                  <a:pt x="718744" y="675861"/>
                  <a:pt x="714899" y="666716"/>
                  <a:pt x="708142" y="659959"/>
                </a:cubicBezTo>
                <a:lnTo>
                  <a:pt x="660435" y="612251"/>
                </a:lnTo>
                <a:cubicBezTo>
                  <a:pt x="643085" y="560206"/>
                  <a:pt x="667181" y="611287"/>
                  <a:pt x="628629" y="580445"/>
                </a:cubicBezTo>
                <a:cubicBezTo>
                  <a:pt x="621167" y="574475"/>
                  <a:pt x="619484" y="563349"/>
                  <a:pt x="612727" y="556592"/>
                </a:cubicBezTo>
                <a:cubicBezTo>
                  <a:pt x="605970" y="549835"/>
                  <a:pt x="596824" y="545990"/>
                  <a:pt x="588873" y="540689"/>
                </a:cubicBezTo>
                <a:cubicBezTo>
                  <a:pt x="574900" y="498769"/>
                  <a:pt x="590157" y="532688"/>
                  <a:pt x="557068" y="492981"/>
                </a:cubicBezTo>
                <a:cubicBezTo>
                  <a:pt x="523938" y="453226"/>
                  <a:pt x="561042" y="482378"/>
                  <a:pt x="517311" y="453225"/>
                </a:cubicBezTo>
                <a:cubicBezTo>
                  <a:pt x="509943" y="431119"/>
                  <a:pt x="509899" y="424015"/>
                  <a:pt x="493457" y="405517"/>
                </a:cubicBezTo>
                <a:cubicBezTo>
                  <a:pt x="487028" y="398284"/>
                  <a:pt x="444050" y="350214"/>
                  <a:pt x="421895" y="341906"/>
                </a:cubicBezTo>
                <a:cubicBezTo>
                  <a:pt x="409241" y="337161"/>
                  <a:pt x="395561" y="335534"/>
                  <a:pt x="382139" y="333955"/>
                </a:cubicBezTo>
                <a:cubicBezTo>
                  <a:pt x="350442" y="330226"/>
                  <a:pt x="318528" y="328654"/>
                  <a:pt x="286723" y="326004"/>
                </a:cubicBezTo>
                <a:cubicBezTo>
                  <a:pt x="270820" y="323353"/>
                  <a:pt x="255027" y="319936"/>
                  <a:pt x="239015" y="318052"/>
                </a:cubicBezTo>
                <a:cubicBezTo>
                  <a:pt x="209941" y="314631"/>
                  <a:pt x="180665" y="313166"/>
                  <a:pt x="151551" y="310101"/>
                </a:cubicBezTo>
                <a:cubicBezTo>
                  <a:pt x="130300" y="307864"/>
                  <a:pt x="109144" y="304800"/>
                  <a:pt x="87941" y="302150"/>
                </a:cubicBezTo>
                <a:cubicBezTo>
                  <a:pt x="79990" y="296849"/>
                  <a:pt x="72820" y="290128"/>
                  <a:pt x="64087" y="286247"/>
                </a:cubicBezTo>
                <a:cubicBezTo>
                  <a:pt x="48769" y="279439"/>
                  <a:pt x="16379" y="270345"/>
                  <a:pt x="16379" y="270345"/>
                </a:cubicBezTo>
                <a:cubicBezTo>
                  <a:pt x="11078" y="262394"/>
                  <a:pt x="1341" y="256008"/>
                  <a:pt x="476" y="246491"/>
                </a:cubicBezTo>
                <a:cubicBezTo>
                  <a:pt x="-1417" y="225669"/>
                  <a:pt x="1508" y="177284"/>
                  <a:pt x="24330" y="159026"/>
                </a:cubicBezTo>
                <a:cubicBezTo>
                  <a:pt x="30875" y="153790"/>
                  <a:pt x="40233" y="153725"/>
                  <a:pt x="48184" y="151075"/>
                </a:cubicBezTo>
                <a:cubicBezTo>
                  <a:pt x="162089" y="160567"/>
                  <a:pt x="111684" y="159026"/>
                  <a:pt x="199259" y="159026"/>
                </a:cubicBezTo>
                <a:lnTo>
                  <a:pt x="199259" y="159026"/>
                </a:lnTo>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Forma libre"/>
          <p:cNvSpPr/>
          <p:nvPr/>
        </p:nvSpPr>
        <p:spPr>
          <a:xfrm>
            <a:off x="4821704" y="1558456"/>
            <a:ext cx="330741" cy="405516"/>
          </a:xfrm>
          <a:custGeom>
            <a:avLst/>
            <a:gdLst>
              <a:gd name="connsiteX0" fmla="*/ 275082 w 330741"/>
              <a:gd name="connsiteY0" fmla="*/ 0 h 405516"/>
              <a:gd name="connsiteX1" fmla="*/ 275082 w 330741"/>
              <a:gd name="connsiteY1" fmla="*/ 0 h 405516"/>
              <a:gd name="connsiteX2" fmla="*/ 171715 w 330741"/>
              <a:gd name="connsiteY2" fmla="*/ 31805 h 405516"/>
              <a:gd name="connsiteX3" fmla="*/ 124007 w 330741"/>
              <a:gd name="connsiteY3" fmla="*/ 63610 h 405516"/>
              <a:gd name="connsiteX4" fmla="*/ 92202 w 330741"/>
              <a:gd name="connsiteY4" fmla="*/ 111318 h 405516"/>
              <a:gd name="connsiteX5" fmla="*/ 84251 w 330741"/>
              <a:gd name="connsiteY5" fmla="*/ 135172 h 405516"/>
              <a:gd name="connsiteX6" fmla="*/ 52446 w 330741"/>
              <a:gd name="connsiteY6" fmla="*/ 182880 h 405516"/>
              <a:gd name="connsiteX7" fmla="*/ 36543 w 330741"/>
              <a:gd name="connsiteY7" fmla="*/ 230587 h 405516"/>
              <a:gd name="connsiteX8" fmla="*/ 28592 w 330741"/>
              <a:gd name="connsiteY8" fmla="*/ 254441 h 405516"/>
              <a:gd name="connsiteX9" fmla="*/ 12689 w 330741"/>
              <a:gd name="connsiteY9" fmla="*/ 278295 h 405516"/>
              <a:gd name="connsiteX10" fmla="*/ 12689 w 330741"/>
              <a:gd name="connsiteY10" fmla="*/ 389614 h 405516"/>
              <a:gd name="connsiteX11" fmla="*/ 36543 w 330741"/>
              <a:gd name="connsiteY11" fmla="*/ 405516 h 405516"/>
              <a:gd name="connsiteX12" fmla="*/ 219423 w 330741"/>
              <a:gd name="connsiteY12" fmla="*/ 397565 h 405516"/>
              <a:gd name="connsiteX13" fmla="*/ 235326 w 330741"/>
              <a:gd name="connsiteY13" fmla="*/ 373711 h 405516"/>
              <a:gd name="connsiteX14" fmla="*/ 259179 w 330741"/>
              <a:gd name="connsiteY14" fmla="*/ 326003 h 405516"/>
              <a:gd name="connsiteX15" fmla="*/ 275082 w 330741"/>
              <a:gd name="connsiteY15" fmla="*/ 262393 h 405516"/>
              <a:gd name="connsiteX16" fmla="*/ 283033 w 330741"/>
              <a:gd name="connsiteY16" fmla="*/ 230587 h 405516"/>
              <a:gd name="connsiteX17" fmla="*/ 290985 w 330741"/>
              <a:gd name="connsiteY17" fmla="*/ 190831 h 405516"/>
              <a:gd name="connsiteX18" fmla="*/ 306887 w 330741"/>
              <a:gd name="connsiteY18" fmla="*/ 143123 h 405516"/>
              <a:gd name="connsiteX19" fmla="*/ 322790 w 330741"/>
              <a:gd name="connsiteY19" fmla="*/ 95415 h 405516"/>
              <a:gd name="connsiteX20" fmla="*/ 330741 w 330741"/>
              <a:gd name="connsiteY20" fmla="*/ 71561 h 405516"/>
              <a:gd name="connsiteX21" fmla="*/ 314839 w 330741"/>
              <a:gd name="connsiteY21" fmla="*/ 47707 h 405516"/>
              <a:gd name="connsiteX22" fmla="*/ 290985 w 330741"/>
              <a:gd name="connsiteY22" fmla="*/ 39756 h 405516"/>
              <a:gd name="connsiteX23" fmla="*/ 275082 w 330741"/>
              <a:gd name="connsiteY23" fmla="*/ 0 h 40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0741" h="405516">
                <a:moveTo>
                  <a:pt x="275082" y="0"/>
                </a:moveTo>
                <a:lnTo>
                  <a:pt x="275082" y="0"/>
                </a:lnTo>
                <a:cubicBezTo>
                  <a:pt x="221227" y="11967"/>
                  <a:pt x="211174" y="8130"/>
                  <a:pt x="171715" y="31805"/>
                </a:cubicBezTo>
                <a:cubicBezTo>
                  <a:pt x="155326" y="41638"/>
                  <a:pt x="124007" y="63610"/>
                  <a:pt x="124007" y="63610"/>
                </a:cubicBezTo>
                <a:cubicBezTo>
                  <a:pt x="113405" y="79513"/>
                  <a:pt x="98246" y="93186"/>
                  <a:pt x="92202" y="111318"/>
                </a:cubicBezTo>
                <a:cubicBezTo>
                  <a:pt x="89552" y="119269"/>
                  <a:pt x="88321" y="127845"/>
                  <a:pt x="84251" y="135172"/>
                </a:cubicBezTo>
                <a:cubicBezTo>
                  <a:pt x="74969" y="151879"/>
                  <a:pt x="58490" y="164748"/>
                  <a:pt x="52446" y="182880"/>
                </a:cubicBezTo>
                <a:lnTo>
                  <a:pt x="36543" y="230587"/>
                </a:lnTo>
                <a:cubicBezTo>
                  <a:pt x="33893" y="238538"/>
                  <a:pt x="33241" y="247467"/>
                  <a:pt x="28592" y="254441"/>
                </a:cubicBezTo>
                <a:lnTo>
                  <a:pt x="12689" y="278295"/>
                </a:lnTo>
                <a:cubicBezTo>
                  <a:pt x="-1427" y="320645"/>
                  <a:pt x="-6821" y="326205"/>
                  <a:pt x="12689" y="389614"/>
                </a:cubicBezTo>
                <a:cubicBezTo>
                  <a:pt x="15499" y="398748"/>
                  <a:pt x="28592" y="400215"/>
                  <a:pt x="36543" y="405516"/>
                </a:cubicBezTo>
                <a:cubicBezTo>
                  <a:pt x="97503" y="402866"/>
                  <a:pt x="159172" y="407205"/>
                  <a:pt x="219423" y="397565"/>
                </a:cubicBezTo>
                <a:cubicBezTo>
                  <a:pt x="228859" y="396055"/>
                  <a:pt x="231052" y="382258"/>
                  <a:pt x="235326" y="373711"/>
                </a:cubicBezTo>
                <a:cubicBezTo>
                  <a:pt x="268250" y="307863"/>
                  <a:pt x="213600" y="394374"/>
                  <a:pt x="259179" y="326003"/>
                </a:cubicBezTo>
                <a:lnTo>
                  <a:pt x="275082" y="262393"/>
                </a:lnTo>
                <a:cubicBezTo>
                  <a:pt x="277732" y="251791"/>
                  <a:pt x="280890" y="241303"/>
                  <a:pt x="283033" y="230587"/>
                </a:cubicBezTo>
                <a:cubicBezTo>
                  <a:pt x="285684" y="217335"/>
                  <a:pt x="287429" y="203869"/>
                  <a:pt x="290985" y="190831"/>
                </a:cubicBezTo>
                <a:cubicBezTo>
                  <a:pt x="295396" y="174659"/>
                  <a:pt x="301586" y="159026"/>
                  <a:pt x="306887" y="143123"/>
                </a:cubicBezTo>
                <a:lnTo>
                  <a:pt x="322790" y="95415"/>
                </a:lnTo>
                <a:lnTo>
                  <a:pt x="330741" y="71561"/>
                </a:lnTo>
                <a:cubicBezTo>
                  <a:pt x="325440" y="63610"/>
                  <a:pt x="322301" y="53677"/>
                  <a:pt x="314839" y="47707"/>
                </a:cubicBezTo>
                <a:cubicBezTo>
                  <a:pt x="308294" y="42471"/>
                  <a:pt x="297959" y="44405"/>
                  <a:pt x="290985" y="39756"/>
                </a:cubicBezTo>
                <a:cubicBezTo>
                  <a:pt x="269953" y="25735"/>
                  <a:pt x="277733" y="6626"/>
                  <a:pt x="275082" y="0"/>
                </a:cubicBezTo>
                <a:close/>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Elipse"/>
          <p:cNvSpPr/>
          <p:nvPr/>
        </p:nvSpPr>
        <p:spPr>
          <a:xfrm>
            <a:off x="5106481" y="2329742"/>
            <a:ext cx="139635" cy="235162"/>
          </a:xfrm>
          <a:prstGeom prst="ellipse">
            <a:avLst/>
          </a:pr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14 Forma libre"/>
          <p:cNvSpPr/>
          <p:nvPr/>
        </p:nvSpPr>
        <p:spPr>
          <a:xfrm>
            <a:off x="4118768" y="2051437"/>
            <a:ext cx="993945" cy="1216549"/>
          </a:xfrm>
          <a:custGeom>
            <a:avLst/>
            <a:gdLst>
              <a:gd name="connsiteX0" fmla="*/ 270352 w 993945"/>
              <a:gd name="connsiteY0" fmla="*/ 63610 h 1216549"/>
              <a:gd name="connsiteX1" fmla="*/ 270352 w 993945"/>
              <a:gd name="connsiteY1" fmla="*/ 63610 h 1216549"/>
              <a:gd name="connsiteX2" fmla="*/ 206742 w 993945"/>
              <a:gd name="connsiteY2" fmla="*/ 143123 h 1216549"/>
              <a:gd name="connsiteX3" fmla="*/ 190839 w 993945"/>
              <a:gd name="connsiteY3" fmla="*/ 190831 h 1216549"/>
              <a:gd name="connsiteX4" fmla="*/ 182888 w 993945"/>
              <a:gd name="connsiteY4" fmla="*/ 214685 h 1216549"/>
              <a:gd name="connsiteX5" fmla="*/ 166985 w 993945"/>
              <a:gd name="connsiteY5" fmla="*/ 238539 h 1216549"/>
              <a:gd name="connsiteX6" fmla="*/ 159034 w 993945"/>
              <a:gd name="connsiteY6" fmla="*/ 262393 h 1216549"/>
              <a:gd name="connsiteX7" fmla="*/ 182888 w 993945"/>
              <a:gd name="connsiteY7" fmla="*/ 318052 h 1216549"/>
              <a:gd name="connsiteX8" fmla="*/ 206742 w 993945"/>
              <a:gd name="connsiteY8" fmla="*/ 326003 h 1216549"/>
              <a:gd name="connsiteX9" fmla="*/ 222644 w 993945"/>
              <a:gd name="connsiteY9" fmla="*/ 349857 h 1216549"/>
              <a:gd name="connsiteX10" fmla="*/ 246498 w 993945"/>
              <a:gd name="connsiteY10" fmla="*/ 365760 h 1216549"/>
              <a:gd name="connsiteX11" fmla="*/ 262401 w 993945"/>
              <a:gd name="connsiteY11" fmla="*/ 413467 h 1216549"/>
              <a:gd name="connsiteX12" fmla="*/ 254449 w 993945"/>
              <a:gd name="connsiteY12" fmla="*/ 516834 h 1216549"/>
              <a:gd name="connsiteX13" fmla="*/ 230595 w 993945"/>
              <a:gd name="connsiteY13" fmla="*/ 524786 h 1216549"/>
              <a:gd name="connsiteX14" fmla="*/ 79521 w 993945"/>
              <a:gd name="connsiteY14" fmla="*/ 516834 h 1216549"/>
              <a:gd name="connsiteX15" fmla="*/ 7959 w 993945"/>
              <a:gd name="connsiteY15" fmla="*/ 485029 h 1216549"/>
              <a:gd name="connsiteX16" fmla="*/ 8 w 993945"/>
              <a:gd name="connsiteY16" fmla="*/ 508883 h 1216549"/>
              <a:gd name="connsiteX17" fmla="*/ 15910 w 993945"/>
              <a:gd name="connsiteY17" fmla="*/ 636104 h 1216549"/>
              <a:gd name="connsiteX18" fmla="*/ 31813 w 993945"/>
              <a:gd name="connsiteY18" fmla="*/ 659958 h 1216549"/>
              <a:gd name="connsiteX19" fmla="*/ 79521 w 993945"/>
              <a:gd name="connsiteY19" fmla="*/ 691763 h 1216549"/>
              <a:gd name="connsiteX20" fmla="*/ 119277 w 993945"/>
              <a:gd name="connsiteY20" fmla="*/ 699714 h 1216549"/>
              <a:gd name="connsiteX21" fmla="*/ 166985 w 993945"/>
              <a:gd name="connsiteY21" fmla="*/ 731520 h 1216549"/>
              <a:gd name="connsiteX22" fmla="*/ 190839 w 993945"/>
              <a:gd name="connsiteY22" fmla="*/ 747422 h 1216549"/>
              <a:gd name="connsiteX23" fmla="*/ 198790 w 993945"/>
              <a:gd name="connsiteY23" fmla="*/ 779227 h 1216549"/>
              <a:gd name="connsiteX24" fmla="*/ 214693 w 993945"/>
              <a:gd name="connsiteY24" fmla="*/ 803081 h 1216549"/>
              <a:gd name="connsiteX25" fmla="*/ 222644 w 993945"/>
              <a:gd name="connsiteY25" fmla="*/ 842838 h 1216549"/>
              <a:gd name="connsiteX26" fmla="*/ 214693 w 993945"/>
              <a:gd name="connsiteY26" fmla="*/ 914400 h 1216549"/>
              <a:gd name="connsiteX27" fmla="*/ 206742 w 993945"/>
              <a:gd name="connsiteY27" fmla="*/ 938253 h 1216549"/>
              <a:gd name="connsiteX28" fmla="*/ 198790 w 993945"/>
              <a:gd name="connsiteY28" fmla="*/ 970059 h 1216549"/>
              <a:gd name="connsiteX29" fmla="*/ 182888 w 993945"/>
              <a:gd name="connsiteY29" fmla="*/ 1033669 h 1216549"/>
              <a:gd name="connsiteX30" fmla="*/ 198790 w 993945"/>
              <a:gd name="connsiteY30" fmla="*/ 1113182 h 1216549"/>
              <a:gd name="connsiteX31" fmla="*/ 222644 w 993945"/>
              <a:gd name="connsiteY31" fmla="*/ 1200646 h 1216549"/>
              <a:gd name="connsiteX32" fmla="*/ 246498 w 993945"/>
              <a:gd name="connsiteY32" fmla="*/ 1216549 h 1216549"/>
              <a:gd name="connsiteX33" fmla="*/ 270352 w 993945"/>
              <a:gd name="connsiteY33" fmla="*/ 1208598 h 1216549"/>
              <a:gd name="connsiteX34" fmla="*/ 326011 w 993945"/>
              <a:gd name="connsiteY34" fmla="*/ 1144987 h 1216549"/>
              <a:gd name="connsiteX35" fmla="*/ 341914 w 993945"/>
              <a:gd name="connsiteY35" fmla="*/ 1097280 h 1216549"/>
              <a:gd name="connsiteX36" fmla="*/ 349865 w 993945"/>
              <a:gd name="connsiteY36" fmla="*/ 1049572 h 1216549"/>
              <a:gd name="connsiteX37" fmla="*/ 365768 w 993945"/>
              <a:gd name="connsiteY37" fmla="*/ 1001864 h 1216549"/>
              <a:gd name="connsiteX38" fmla="*/ 373719 w 993945"/>
              <a:gd name="connsiteY38" fmla="*/ 962107 h 1216549"/>
              <a:gd name="connsiteX39" fmla="*/ 405524 w 993945"/>
              <a:gd name="connsiteY39" fmla="*/ 946205 h 1216549"/>
              <a:gd name="connsiteX40" fmla="*/ 508891 w 993945"/>
              <a:gd name="connsiteY40" fmla="*/ 985961 h 1216549"/>
              <a:gd name="connsiteX41" fmla="*/ 532745 w 993945"/>
              <a:gd name="connsiteY41" fmla="*/ 1001864 h 1216549"/>
              <a:gd name="connsiteX42" fmla="*/ 540696 w 993945"/>
              <a:gd name="connsiteY42" fmla="*/ 1025718 h 1216549"/>
              <a:gd name="connsiteX43" fmla="*/ 572502 w 993945"/>
              <a:gd name="connsiteY43" fmla="*/ 1073426 h 1216549"/>
              <a:gd name="connsiteX44" fmla="*/ 588404 w 993945"/>
              <a:gd name="connsiteY44" fmla="*/ 1097280 h 1216549"/>
              <a:gd name="connsiteX45" fmla="*/ 604307 w 993945"/>
              <a:gd name="connsiteY45" fmla="*/ 1121133 h 1216549"/>
              <a:gd name="connsiteX46" fmla="*/ 652015 w 993945"/>
              <a:gd name="connsiteY46" fmla="*/ 1144987 h 1216549"/>
              <a:gd name="connsiteX47" fmla="*/ 699722 w 993945"/>
              <a:gd name="connsiteY47" fmla="*/ 1129085 h 1216549"/>
              <a:gd name="connsiteX48" fmla="*/ 747430 w 993945"/>
              <a:gd name="connsiteY48" fmla="*/ 1089328 h 1216549"/>
              <a:gd name="connsiteX49" fmla="*/ 779235 w 993945"/>
              <a:gd name="connsiteY49" fmla="*/ 1041620 h 1216549"/>
              <a:gd name="connsiteX50" fmla="*/ 795138 w 993945"/>
              <a:gd name="connsiteY50" fmla="*/ 1009815 h 1216549"/>
              <a:gd name="connsiteX51" fmla="*/ 818992 w 993945"/>
              <a:gd name="connsiteY51" fmla="*/ 993913 h 1216549"/>
              <a:gd name="connsiteX52" fmla="*/ 795138 w 993945"/>
              <a:gd name="connsiteY52" fmla="*/ 978010 h 1216549"/>
              <a:gd name="connsiteX53" fmla="*/ 818992 w 993945"/>
              <a:gd name="connsiteY53" fmla="*/ 962107 h 1216549"/>
              <a:gd name="connsiteX54" fmla="*/ 858749 w 993945"/>
              <a:gd name="connsiteY54" fmla="*/ 954156 h 1216549"/>
              <a:gd name="connsiteX55" fmla="*/ 890554 w 993945"/>
              <a:gd name="connsiteY55" fmla="*/ 946205 h 1216549"/>
              <a:gd name="connsiteX56" fmla="*/ 938262 w 993945"/>
              <a:gd name="connsiteY56" fmla="*/ 930302 h 1216549"/>
              <a:gd name="connsiteX57" fmla="*/ 962115 w 993945"/>
              <a:gd name="connsiteY57" fmla="*/ 922351 h 1216549"/>
              <a:gd name="connsiteX58" fmla="*/ 985969 w 993945"/>
              <a:gd name="connsiteY58" fmla="*/ 906448 h 1216549"/>
              <a:gd name="connsiteX59" fmla="*/ 985969 w 993945"/>
              <a:gd name="connsiteY59" fmla="*/ 858740 h 1216549"/>
              <a:gd name="connsiteX60" fmla="*/ 938262 w 993945"/>
              <a:gd name="connsiteY60" fmla="*/ 826935 h 1216549"/>
              <a:gd name="connsiteX61" fmla="*/ 914408 w 993945"/>
              <a:gd name="connsiteY61" fmla="*/ 811033 h 1216549"/>
              <a:gd name="connsiteX62" fmla="*/ 890554 w 993945"/>
              <a:gd name="connsiteY62" fmla="*/ 787179 h 1216549"/>
              <a:gd name="connsiteX63" fmla="*/ 842846 w 993945"/>
              <a:gd name="connsiteY63" fmla="*/ 755373 h 1216549"/>
              <a:gd name="connsiteX64" fmla="*/ 818992 w 993945"/>
              <a:gd name="connsiteY64" fmla="*/ 739471 h 1216549"/>
              <a:gd name="connsiteX65" fmla="*/ 763333 w 993945"/>
              <a:gd name="connsiteY65" fmla="*/ 683812 h 1216549"/>
              <a:gd name="connsiteX66" fmla="*/ 723576 w 993945"/>
              <a:gd name="connsiteY66" fmla="*/ 636104 h 1216549"/>
              <a:gd name="connsiteX67" fmla="*/ 699722 w 993945"/>
              <a:gd name="connsiteY67" fmla="*/ 612250 h 1216549"/>
              <a:gd name="connsiteX68" fmla="*/ 667917 w 993945"/>
              <a:gd name="connsiteY68" fmla="*/ 564542 h 1216549"/>
              <a:gd name="connsiteX69" fmla="*/ 644063 w 993945"/>
              <a:gd name="connsiteY69" fmla="*/ 492980 h 1216549"/>
              <a:gd name="connsiteX70" fmla="*/ 636112 w 993945"/>
              <a:gd name="connsiteY70" fmla="*/ 469126 h 1216549"/>
              <a:gd name="connsiteX71" fmla="*/ 628161 w 993945"/>
              <a:gd name="connsiteY71" fmla="*/ 437321 h 1216549"/>
              <a:gd name="connsiteX72" fmla="*/ 620209 w 993945"/>
              <a:gd name="connsiteY72" fmla="*/ 413467 h 1216549"/>
              <a:gd name="connsiteX73" fmla="*/ 612258 w 993945"/>
              <a:gd name="connsiteY73" fmla="*/ 381662 h 1216549"/>
              <a:gd name="connsiteX74" fmla="*/ 596355 w 993945"/>
              <a:gd name="connsiteY74" fmla="*/ 333954 h 1216549"/>
              <a:gd name="connsiteX75" fmla="*/ 580453 w 993945"/>
              <a:gd name="connsiteY75" fmla="*/ 262393 h 1216549"/>
              <a:gd name="connsiteX76" fmla="*/ 564550 w 993945"/>
              <a:gd name="connsiteY76" fmla="*/ 238539 h 1216549"/>
              <a:gd name="connsiteX77" fmla="*/ 548648 w 993945"/>
              <a:gd name="connsiteY77" fmla="*/ 190831 h 1216549"/>
              <a:gd name="connsiteX78" fmla="*/ 540696 w 993945"/>
              <a:gd name="connsiteY78" fmla="*/ 151074 h 1216549"/>
              <a:gd name="connsiteX79" fmla="*/ 524794 w 993945"/>
              <a:gd name="connsiteY79" fmla="*/ 103366 h 1216549"/>
              <a:gd name="connsiteX80" fmla="*/ 516842 w 993945"/>
              <a:gd name="connsiteY80" fmla="*/ 63610 h 1216549"/>
              <a:gd name="connsiteX81" fmla="*/ 461183 w 993945"/>
              <a:gd name="connsiteY81" fmla="*/ 0 h 1216549"/>
              <a:gd name="connsiteX82" fmla="*/ 310109 w 993945"/>
              <a:gd name="connsiteY82" fmla="*/ 15902 h 1216549"/>
              <a:gd name="connsiteX83" fmla="*/ 262401 w 993945"/>
              <a:gd name="connsiteY83" fmla="*/ 31805 h 1216549"/>
              <a:gd name="connsiteX84" fmla="*/ 246498 w 993945"/>
              <a:gd name="connsiteY84" fmla="*/ 79513 h 1216549"/>
              <a:gd name="connsiteX85" fmla="*/ 238547 w 993945"/>
              <a:gd name="connsiteY85" fmla="*/ 103366 h 1216549"/>
              <a:gd name="connsiteX86" fmla="*/ 270352 w 993945"/>
              <a:gd name="connsiteY86" fmla="*/ 63610 h 121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3945" h="1216549">
                <a:moveTo>
                  <a:pt x="270352" y="63610"/>
                </a:moveTo>
                <a:lnTo>
                  <a:pt x="270352" y="63610"/>
                </a:lnTo>
                <a:cubicBezTo>
                  <a:pt x="268566" y="65693"/>
                  <a:pt x="215807" y="122726"/>
                  <a:pt x="206742" y="143123"/>
                </a:cubicBezTo>
                <a:cubicBezTo>
                  <a:pt x="199934" y="158441"/>
                  <a:pt x="196140" y="174928"/>
                  <a:pt x="190839" y="190831"/>
                </a:cubicBezTo>
                <a:cubicBezTo>
                  <a:pt x="188189" y="198782"/>
                  <a:pt x="187537" y="207711"/>
                  <a:pt x="182888" y="214685"/>
                </a:cubicBezTo>
                <a:lnTo>
                  <a:pt x="166985" y="238539"/>
                </a:lnTo>
                <a:cubicBezTo>
                  <a:pt x="164335" y="246490"/>
                  <a:pt x="159034" y="254012"/>
                  <a:pt x="159034" y="262393"/>
                </a:cubicBezTo>
                <a:cubicBezTo>
                  <a:pt x="159034" y="277673"/>
                  <a:pt x="169903" y="307664"/>
                  <a:pt x="182888" y="318052"/>
                </a:cubicBezTo>
                <a:cubicBezTo>
                  <a:pt x="189433" y="323288"/>
                  <a:pt x="198791" y="323353"/>
                  <a:pt x="206742" y="326003"/>
                </a:cubicBezTo>
                <a:cubicBezTo>
                  <a:pt x="212043" y="333954"/>
                  <a:pt x="215887" y="343100"/>
                  <a:pt x="222644" y="349857"/>
                </a:cubicBezTo>
                <a:cubicBezTo>
                  <a:pt x="229401" y="356614"/>
                  <a:pt x="241433" y="357656"/>
                  <a:pt x="246498" y="365760"/>
                </a:cubicBezTo>
                <a:cubicBezTo>
                  <a:pt x="255382" y="379975"/>
                  <a:pt x="262401" y="413467"/>
                  <a:pt x="262401" y="413467"/>
                </a:cubicBezTo>
                <a:cubicBezTo>
                  <a:pt x="259750" y="447923"/>
                  <a:pt x="263943" y="483606"/>
                  <a:pt x="254449" y="516834"/>
                </a:cubicBezTo>
                <a:cubicBezTo>
                  <a:pt x="252146" y="524893"/>
                  <a:pt x="238977" y="524786"/>
                  <a:pt x="230595" y="524786"/>
                </a:cubicBezTo>
                <a:cubicBezTo>
                  <a:pt x="180167" y="524786"/>
                  <a:pt x="129879" y="519485"/>
                  <a:pt x="79521" y="516834"/>
                </a:cubicBezTo>
                <a:cubicBezTo>
                  <a:pt x="22747" y="497910"/>
                  <a:pt x="45760" y="510230"/>
                  <a:pt x="7959" y="485029"/>
                </a:cubicBezTo>
                <a:cubicBezTo>
                  <a:pt x="5309" y="492980"/>
                  <a:pt x="8" y="500502"/>
                  <a:pt x="8" y="508883"/>
                </a:cubicBezTo>
                <a:cubicBezTo>
                  <a:pt x="8" y="525571"/>
                  <a:pt x="-884" y="602515"/>
                  <a:pt x="15910" y="636104"/>
                </a:cubicBezTo>
                <a:cubicBezTo>
                  <a:pt x="20184" y="644651"/>
                  <a:pt x="24621" y="653665"/>
                  <a:pt x="31813" y="659958"/>
                </a:cubicBezTo>
                <a:cubicBezTo>
                  <a:pt x="46197" y="672544"/>
                  <a:pt x="60780" y="688015"/>
                  <a:pt x="79521" y="691763"/>
                </a:cubicBezTo>
                <a:lnTo>
                  <a:pt x="119277" y="699714"/>
                </a:lnTo>
                <a:lnTo>
                  <a:pt x="166985" y="731520"/>
                </a:lnTo>
                <a:lnTo>
                  <a:pt x="190839" y="747422"/>
                </a:lnTo>
                <a:cubicBezTo>
                  <a:pt x="193489" y="758024"/>
                  <a:pt x="194485" y="769183"/>
                  <a:pt x="198790" y="779227"/>
                </a:cubicBezTo>
                <a:cubicBezTo>
                  <a:pt x="202554" y="788011"/>
                  <a:pt x="211338" y="794133"/>
                  <a:pt x="214693" y="803081"/>
                </a:cubicBezTo>
                <a:cubicBezTo>
                  <a:pt x="219438" y="815735"/>
                  <a:pt x="219994" y="829586"/>
                  <a:pt x="222644" y="842838"/>
                </a:cubicBezTo>
                <a:cubicBezTo>
                  <a:pt x="219994" y="866692"/>
                  <a:pt x="218639" y="890726"/>
                  <a:pt x="214693" y="914400"/>
                </a:cubicBezTo>
                <a:cubicBezTo>
                  <a:pt x="213315" y="922667"/>
                  <a:pt x="209045" y="930194"/>
                  <a:pt x="206742" y="938253"/>
                </a:cubicBezTo>
                <a:cubicBezTo>
                  <a:pt x="203740" y="948761"/>
                  <a:pt x="201161" y="959391"/>
                  <a:pt x="198790" y="970059"/>
                </a:cubicBezTo>
                <a:cubicBezTo>
                  <a:pt x="185995" y="1027634"/>
                  <a:pt x="197097" y="991040"/>
                  <a:pt x="182888" y="1033669"/>
                </a:cubicBezTo>
                <a:cubicBezTo>
                  <a:pt x="202365" y="1170011"/>
                  <a:pt x="180288" y="1039176"/>
                  <a:pt x="198790" y="1113182"/>
                </a:cubicBezTo>
                <a:cubicBezTo>
                  <a:pt x="202013" y="1126075"/>
                  <a:pt x="212411" y="1193824"/>
                  <a:pt x="222644" y="1200646"/>
                </a:cubicBezTo>
                <a:lnTo>
                  <a:pt x="246498" y="1216549"/>
                </a:lnTo>
                <a:cubicBezTo>
                  <a:pt x="254449" y="1213899"/>
                  <a:pt x="262855" y="1212346"/>
                  <a:pt x="270352" y="1208598"/>
                </a:cubicBezTo>
                <a:cubicBezTo>
                  <a:pt x="296326" y="1195611"/>
                  <a:pt x="316469" y="1173611"/>
                  <a:pt x="326011" y="1144987"/>
                </a:cubicBezTo>
                <a:lnTo>
                  <a:pt x="341914" y="1097280"/>
                </a:lnTo>
                <a:cubicBezTo>
                  <a:pt x="344564" y="1081377"/>
                  <a:pt x="345955" y="1065213"/>
                  <a:pt x="349865" y="1049572"/>
                </a:cubicBezTo>
                <a:cubicBezTo>
                  <a:pt x="353931" y="1033310"/>
                  <a:pt x="362481" y="1018301"/>
                  <a:pt x="365768" y="1001864"/>
                </a:cubicBezTo>
                <a:cubicBezTo>
                  <a:pt x="368418" y="988612"/>
                  <a:pt x="365864" y="973104"/>
                  <a:pt x="373719" y="962107"/>
                </a:cubicBezTo>
                <a:cubicBezTo>
                  <a:pt x="380608" y="952462"/>
                  <a:pt x="394922" y="951506"/>
                  <a:pt x="405524" y="946205"/>
                </a:cubicBezTo>
                <a:cubicBezTo>
                  <a:pt x="480103" y="956859"/>
                  <a:pt x="445590" y="943760"/>
                  <a:pt x="508891" y="985961"/>
                </a:cubicBezTo>
                <a:lnTo>
                  <a:pt x="532745" y="1001864"/>
                </a:lnTo>
                <a:cubicBezTo>
                  <a:pt x="535395" y="1009815"/>
                  <a:pt x="536626" y="1018391"/>
                  <a:pt x="540696" y="1025718"/>
                </a:cubicBezTo>
                <a:cubicBezTo>
                  <a:pt x="549978" y="1042426"/>
                  <a:pt x="561900" y="1057523"/>
                  <a:pt x="572502" y="1073426"/>
                </a:cubicBezTo>
                <a:lnTo>
                  <a:pt x="588404" y="1097280"/>
                </a:lnTo>
                <a:cubicBezTo>
                  <a:pt x="593705" y="1105231"/>
                  <a:pt x="595241" y="1118111"/>
                  <a:pt x="604307" y="1121133"/>
                </a:cubicBezTo>
                <a:cubicBezTo>
                  <a:pt x="637227" y="1132107"/>
                  <a:pt x="621187" y="1124436"/>
                  <a:pt x="652015" y="1144987"/>
                </a:cubicBezTo>
                <a:cubicBezTo>
                  <a:pt x="667917" y="1139686"/>
                  <a:pt x="687869" y="1140938"/>
                  <a:pt x="699722" y="1129085"/>
                </a:cubicBezTo>
                <a:cubicBezTo>
                  <a:pt x="730333" y="1098474"/>
                  <a:pt x="714220" y="1111469"/>
                  <a:pt x="747430" y="1089328"/>
                </a:cubicBezTo>
                <a:cubicBezTo>
                  <a:pt x="758032" y="1073425"/>
                  <a:pt x="770687" y="1058715"/>
                  <a:pt x="779235" y="1041620"/>
                </a:cubicBezTo>
                <a:cubicBezTo>
                  <a:pt x="784536" y="1031018"/>
                  <a:pt x="787550" y="1018921"/>
                  <a:pt x="795138" y="1009815"/>
                </a:cubicBezTo>
                <a:cubicBezTo>
                  <a:pt x="801256" y="1002474"/>
                  <a:pt x="811041" y="999214"/>
                  <a:pt x="818992" y="993913"/>
                </a:cubicBezTo>
                <a:cubicBezTo>
                  <a:pt x="811041" y="988612"/>
                  <a:pt x="795138" y="987566"/>
                  <a:pt x="795138" y="978010"/>
                </a:cubicBezTo>
                <a:cubicBezTo>
                  <a:pt x="795138" y="968454"/>
                  <a:pt x="810044" y="965462"/>
                  <a:pt x="818992" y="962107"/>
                </a:cubicBezTo>
                <a:cubicBezTo>
                  <a:pt x="831646" y="957362"/>
                  <a:pt x="845556" y="957088"/>
                  <a:pt x="858749" y="954156"/>
                </a:cubicBezTo>
                <a:cubicBezTo>
                  <a:pt x="869417" y="951785"/>
                  <a:pt x="880087" y="949345"/>
                  <a:pt x="890554" y="946205"/>
                </a:cubicBezTo>
                <a:cubicBezTo>
                  <a:pt x="906610" y="941388"/>
                  <a:pt x="922359" y="935603"/>
                  <a:pt x="938262" y="930302"/>
                </a:cubicBezTo>
                <a:lnTo>
                  <a:pt x="962115" y="922351"/>
                </a:lnTo>
                <a:cubicBezTo>
                  <a:pt x="970066" y="917050"/>
                  <a:pt x="979999" y="913910"/>
                  <a:pt x="985969" y="906448"/>
                </a:cubicBezTo>
                <a:cubicBezTo>
                  <a:pt x="995394" y="894667"/>
                  <a:pt x="997750" y="870521"/>
                  <a:pt x="985969" y="858740"/>
                </a:cubicBezTo>
                <a:cubicBezTo>
                  <a:pt x="972455" y="845226"/>
                  <a:pt x="954164" y="837537"/>
                  <a:pt x="938262" y="826935"/>
                </a:cubicBezTo>
                <a:cubicBezTo>
                  <a:pt x="930311" y="821634"/>
                  <a:pt x="921165" y="817790"/>
                  <a:pt x="914408" y="811033"/>
                </a:cubicBezTo>
                <a:cubicBezTo>
                  <a:pt x="906457" y="803082"/>
                  <a:pt x="899430" y="794083"/>
                  <a:pt x="890554" y="787179"/>
                </a:cubicBezTo>
                <a:cubicBezTo>
                  <a:pt x="875467" y="775445"/>
                  <a:pt x="858749" y="765975"/>
                  <a:pt x="842846" y="755373"/>
                </a:cubicBezTo>
                <a:lnTo>
                  <a:pt x="818992" y="739471"/>
                </a:lnTo>
                <a:cubicBezTo>
                  <a:pt x="782538" y="684789"/>
                  <a:pt x="805319" y="697807"/>
                  <a:pt x="763333" y="683812"/>
                </a:cubicBezTo>
                <a:cubicBezTo>
                  <a:pt x="693643" y="614122"/>
                  <a:pt x="778927" y="702524"/>
                  <a:pt x="723576" y="636104"/>
                </a:cubicBezTo>
                <a:cubicBezTo>
                  <a:pt x="716377" y="627465"/>
                  <a:pt x="706626" y="621126"/>
                  <a:pt x="699722" y="612250"/>
                </a:cubicBezTo>
                <a:cubicBezTo>
                  <a:pt x="687988" y="597163"/>
                  <a:pt x="667917" y="564542"/>
                  <a:pt x="667917" y="564542"/>
                </a:cubicBezTo>
                <a:lnTo>
                  <a:pt x="644063" y="492980"/>
                </a:lnTo>
                <a:cubicBezTo>
                  <a:pt x="641413" y="485029"/>
                  <a:pt x="638145" y="477257"/>
                  <a:pt x="636112" y="469126"/>
                </a:cubicBezTo>
                <a:cubicBezTo>
                  <a:pt x="633462" y="458524"/>
                  <a:pt x="631163" y="447828"/>
                  <a:pt x="628161" y="437321"/>
                </a:cubicBezTo>
                <a:cubicBezTo>
                  <a:pt x="625858" y="429262"/>
                  <a:pt x="622512" y="421526"/>
                  <a:pt x="620209" y="413467"/>
                </a:cubicBezTo>
                <a:cubicBezTo>
                  <a:pt x="617207" y="402960"/>
                  <a:pt x="615398" y="392129"/>
                  <a:pt x="612258" y="381662"/>
                </a:cubicBezTo>
                <a:cubicBezTo>
                  <a:pt x="607441" y="365606"/>
                  <a:pt x="596355" y="333954"/>
                  <a:pt x="596355" y="333954"/>
                </a:cubicBezTo>
                <a:cubicBezTo>
                  <a:pt x="593301" y="315632"/>
                  <a:pt x="590240" y="281967"/>
                  <a:pt x="580453" y="262393"/>
                </a:cubicBezTo>
                <a:cubicBezTo>
                  <a:pt x="576179" y="253846"/>
                  <a:pt x="569851" y="246490"/>
                  <a:pt x="564550" y="238539"/>
                </a:cubicBezTo>
                <a:cubicBezTo>
                  <a:pt x="559249" y="222636"/>
                  <a:pt x="551936" y="207268"/>
                  <a:pt x="548648" y="190831"/>
                </a:cubicBezTo>
                <a:cubicBezTo>
                  <a:pt x="545997" y="177579"/>
                  <a:pt x="544252" y="164113"/>
                  <a:pt x="540696" y="151074"/>
                </a:cubicBezTo>
                <a:cubicBezTo>
                  <a:pt x="536285" y="134902"/>
                  <a:pt x="528082" y="119803"/>
                  <a:pt x="524794" y="103366"/>
                </a:cubicBezTo>
                <a:cubicBezTo>
                  <a:pt x="522143" y="90114"/>
                  <a:pt x="522434" y="75913"/>
                  <a:pt x="516842" y="63610"/>
                </a:cubicBezTo>
                <a:cubicBezTo>
                  <a:pt x="496675" y="19243"/>
                  <a:pt x="492471" y="20858"/>
                  <a:pt x="461183" y="0"/>
                </a:cubicBezTo>
                <a:lnTo>
                  <a:pt x="310109" y="15902"/>
                </a:lnTo>
                <a:cubicBezTo>
                  <a:pt x="293672" y="19190"/>
                  <a:pt x="262401" y="31805"/>
                  <a:pt x="262401" y="31805"/>
                </a:cubicBezTo>
                <a:lnTo>
                  <a:pt x="246498" y="79513"/>
                </a:lnTo>
                <a:lnTo>
                  <a:pt x="238547" y="103366"/>
                </a:lnTo>
                <a:lnTo>
                  <a:pt x="270352" y="63610"/>
                </a:lnTo>
                <a:close/>
              </a:path>
            </a:pathLst>
          </a:custGeom>
          <a:solidFill>
            <a:srgbClr val="FF0000">
              <a:alpha val="4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CuadroTexto"/>
          <p:cNvSpPr txBox="1"/>
          <p:nvPr/>
        </p:nvSpPr>
        <p:spPr>
          <a:xfrm>
            <a:off x="5508104" y="842838"/>
            <a:ext cx="1944216" cy="369332"/>
          </a:xfrm>
          <a:prstGeom prst="rect">
            <a:avLst/>
          </a:prstGeom>
          <a:solidFill>
            <a:schemeClr val="bg1"/>
          </a:solidFill>
        </p:spPr>
        <p:txBody>
          <a:bodyPr wrap="square" rtlCol="0">
            <a:spAutoFit/>
          </a:bodyPr>
          <a:lstStyle/>
          <a:p>
            <a:pPr algn="ctr"/>
            <a:r>
              <a:rPr lang="es-MX" b="1" dirty="0" smtClean="0"/>
              <a:t>IMES 1907</a:t>
            </a:r>
            <a:endParaRPr lang="es-MX" b="1" dirty="0"/>
          </a:p>
        </p:txBody>
      </p:sp>
    </p:spTree>
    <p:extLst>
      <p:ext uri="{BB962C8B-B14F-4D97-AF65-F5344CB8AC3E}">
        <p14:creationId xmlns:p14="http://schemas.microsoft.com/office/powerpoint/2010/main" val="411234383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Marcador de contenido" descr="IMES MEXICO MAPA 1b.jpg"/>
          <p:cNvPicPr>
            <a:picLocks noGrp="1" noChangeAspect="1"/>
          </p:cNvPicPr>
          <p:nvPr>
            <p:ph sz="quarter" idx="13"/>
          </p:nvPr>
        </p:nvPicPr>
        <p:blipFill>
          <a:blip r:embed="rId2" cstate="print"/>
          <a:stretch>
            <a:fillRect/>
          </a:stretch>
        </p:blipFill>
        <p:spPr>
          <a:xfrm>
            <a:off x="37890" y="-52618"/>
            <a:ext cx="4499992" cy="6819219"/>
          </a:xfrm>
          <a:solidFill>
            <a:srgbClr val="FF0000">
              <a:alpha val="40000"/>
            </a:srgbClr>
          </a:solidFill>
          <a:ln w="38100">
            <a:noFill/>
          </a:ln>
        </p:spPr>
      </p:pic>
      <p:pic>
        <p:nvPicPr>
          <p:cNvPr id="8" name="7 Marcador de contenido" descr="IMES MEXICO MAPA 2b.jpg"/>
          <p:cNvPicPr>
            <a:picLocks noGrp="1" noChangeAspect="1"/>
          </p:cNvPicPr>
          <p:nvPr>
            <p:ph sz="quarter" idx="14"/>
          </p:nvPr>
        </p:nvPicPr>
        <p:blipFill>
          <a:blip r:embed="rId3" cstate="print"/>
          <a:stretch>
            <a:fillRect/>
          </a:stretch>
        </p:blipFill>
        <p:spPr>
          <a:xfrm>
            <a:off x="4499992" y="9182"/>
            <a:ext cx="4644008" cy="6848818"/>
          </a:xfrm>
          <a:noFill/>
          <a:ln w="38100">
            <a:noFill/>
          </a:ln>
        </p:spPr>
      </p:pic>
      <p:sp>
        <p:nvSpPr>
          <p:cNvPr id="3" name="2 Forma libre"/>
          <p:cNvSpPr/>
          <p:nvPr/>
        </p:nvSpPr>
        <p:spPr>
          <a:xfrm>
            <a:off x="4754880" y="1542553"/>
            <a:ext cx="421419" cy="1574379"/>
          </a:xfrm>
          <a:custGeom>
            <a:avLst/>
            <a:gdLst>
              <a:gd name="connsiteX0" fmla="*/ 23854 w 421419"/>
              <a:gd name="connsiteY0" fmla="*/ 0 h 1574379"/>
              <a:gd name="connsiteX1" fmla="*/ 23854 w 421419"/>
              <a:gd name="connsiteY1" fmla="*/ 0 h 1574379"/>
              <a:gd name="connsiteX2" fmla="*/ 119270 w 421419"/>
              <a:gd name="connsiteY2" fmla="*/ 79513 h 1574379"/>
              <a:gd name="connsiteX3" fmla="*/ 190831 w 421419"/>
              <a:gd name="connsiteY3" fmla="*/ 206734 h 1574379"/>
              <a:gd name="connsiteX4" fmla="*/ 222637 w 421419"/>
              <a:gd name="connsiteY4" fmla="*/ 310101 h 1574379"/>
              <a:gd name="connsiteX5" fmla="*/ 238539 w 421419"/>
              <a:gd name="connsiteY5" fmla="*/ 357809 h 1574379"/>
              <a:gd name="connsiteX6" fmla="*/ 254442 w 421419"/>
              <a:gd name="connsiteY6" fmla="*/ 429370 h 1574379"/>
              <a:gd name="connsiteX7" fmla="*/ 270344 w 421419"/>
              <a:gd name="connsiteY7" fmla="*/ 461176 h 1574379"/>
              <a:gd name="connsiteX8" fmla="*/ 294198 w 421419"/>
              <a:gd name="connsiteY8" fmla="*/ 524786 h 1574379"/>
              <a:gd name="connsiteX9" fmla="*/ 310101 w 421419"/>
              <a:gd name="connsiteY9" fmla="*/ 556591 h 1574379"/>
              <a:gd name="connsiteX10" fmla="*/ 333955 w 421419"/>
              <a:gd name="connsiteY10" fmla="*/ 644056 h 1574379"/>
              <a:gd name="connsiteX11" fmla="*/ 365760 w 421419"/>
              <a:gd name="connsiteY11" fmla="*/ 739471 h 1574379"/>
              <a:gd name="connsiteX12" fmla="*/ 413468 w 421419"/>
              <a:gd name="connsiteY12" fmla="*/ 842838 h 1574379"/>
              <a:gd name="connsiteX13" fmla="*/ 421419 w 421419"/>
              <a:gd name="connsiteY13" fmla="*/ 874644 h 1574379"/>
              <a:gd name="connsiteX14" fmla="*/ 413468 w 421419"/>
              <a:gd name="connsiteY14" fmla="*/ 1033670 h 1574379"/>
              <a:gd name="connsiteX15" fmla="*/ 389614 w 421419"/>
              <a:gd name="connsiteY15" fmla="*/ 1081377 h 1574379"/>
              <a:gd name="connsiteX16" fmla="*/ 365760 w 421419"/>
              <a:gd name="connsiteY16" fmla="*/ 1144988 h 1574379"/>
              <a:gd name="connsiteX17" fmla="*/ 349857 w 421419"/>
              <a:gd name="connsiteY17" fmla="*/ 1176793 h 1574379"/>
              <a:gd name="connsiteX18" fmla="*/ 333955 w 421419"/>
              <a:gd name="connsiteY18" fmla="*/ 1224501 h 1574379"/>
              <a:gd name="connsiteX19" fmla="*/ 278296 w 421419"/>
              <a:gd name="connsiteY19" fmla="*/ 1296063 h 1574379"/>
              <a:gd name="connsiteX20" fmla="*/ 270344 w 421419"/>
              <a:gd name="connsiteY20" fmla="*/ 1319917 h 1574379"/>
              <a:gd name="connsiteX21" fmla="*/ 262393 w 421419"/>
              <a:gd name="connsiteY21" fmla="*/ 1351722 h 1574379"/>
              <a:gd name="connsiteX22" fmla="*/ 222637 w 421419"/>
              <a:gd name="connsiteY22" fmla="*/ 1415332 h 1574379"/>
              <a:gd name="connsiteX23" fmla="*/ 190831 w 421419"/>
              <a:gd name="connsiteY23" fmla="*/ 1494845 h 1574379"/>
              <a:gd name="connsiteX24" fmla="*/ 166977 w 421419"/>
              <a:gd name="connsiteY24" fmla="*/ 1502797 h 1574379"/>
              <a:gd name="connsiteX25" fmla="*/ 143123 w 421419"/>
              <a:gd name="connsiteY25" fmla="*/ 1518699 h 1574379"/>
              <a:gd name="connsiteX26" fmla="*/ 119270 w 421419"/>
              <a:gd name="connsiteY26" fmla="*/ 1542553 h 1574379"/>
              <a:gd name="connsiteX27" fmla="*/ 79513 w 421419"/>
              <a:gd name="connsiteY27" fmla="*/ 1550504 h 1574379"/>
              <a:gd name="connsiteX28" fmla="*/ 31805 w 421419"/>
              <a:gd name="connsiteY28" fmla="*/ 1566407 h 1574379"/>
              <a:gd name="connsiteX29" fmla="*/ 0 w 421419"/>
              <a:gd name="connsiteY29" fmla="*/ 1574358 h 157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1419" h="1574379">
                <a:moveTo>
                  <a:pt x="23854" y="0"/>
                </a:moveTo>
                <a:lnTo>
                  <a:pt x="23854" y="0"/>
                </a:lnTo>
                <a:cubicBezTo>
                  <a:pt x="55659" y="26504"/>
                  <a:pt x="89995" y="50238"/>
                  <a:pt x="119270" y="79513"/>
                </a:cubicBezTo>
                <a:cubicBezTo>
                  <a:pt x="152880" y="113123"/>
                  <a:pt x="174174" y="163901"/>
                  <a:pt x="190831" y="206734"/>
                </a:cubicBezTo>
                <a:cubicBezTo>
                  <a:pt x="231053" y="310163"/>
                  <a:pt x="202974" y="244558"/>
                  <a:pt x="222637" y="310101"/>
                </a:cubicBezTo>
                <a:cubicBezTo>
                  <a:pt x="227454" y="326157"/>
                  <a:pt x="234220" y="341612"/>
                  <a:pt x="238539" y="357809"/>
                </a:cubicBezTo>
                <a:cubicBezTo>
                  <a:pt x="244835" y="381420"/>
                  <a:pt x="247256" y="406015"/>
                  <a:pt x="254442" y="429370"/>
                </a:cubicBezTo>
                <a:cubicBezTo>
                  <a:pt x="257928" y="440699"/>
                  <a:pt x="265785" y="450235"/>
                  <a:pt x="270344" y="461176"/>
                </a:cubicBezTo>
                <a:cubicBezTo>
                  <a:pt x="279054" y="482079"/>
                  <a:pt x="285488" y="503883"/>
                  <a:pt x="294198" y="524786"/>
                </a:cubicBezTo>
                <a:cubicBezTo>
                  <a:pt x="298757" y="535727"/>
                  <a:pt x="306050" y="545452"/>
                  <a:pt x="310101" y="556591"/>
                </a:cubicBezTo>
                <a:cubicBezTo>
                  <a:pt x="321640" y="588322"/>
                  <a:pt x="325495" y="613034"/>
                  <a:pt x="333955" y="644056"/>
                </a:cubicBezTo>
                <a:cubicBezTo>
                  <a:pt x="344303" y="681999"/>
                  <a:pt x="349699" y="705056"/>
                  <a:pt x="365760" y="739471"/>
                </a:cubicBezTo>
                <a:cubicBezTo>
                  <a:pt x="391282" y="794160"/>
                  <a:pt x="401233" y="800013"/>
                  <a:pt x="413468" y="842838"/>
                </a:cubicBezTo>
                <a:cubicBezTo>
                  <a:pt x="416470" y="853346"/>
                  <a:pt x="418769" y="864042"/>
                  <a:pt x="421419" y="874644"/>
                </a:cubicBezTo>
                <a:cubicBezTo>
                  <a:pt x="418769" y="927653"/>
                  <a:pt x="418066" y="980795"/>
                  <a:pt x="413468" y="1033670"/>
                </a:cubicBezTo>
                <a:cubicBezTo>
                  <a:pt x="411364" y="1057866"/>
                  <a:pt x="400055" y="1060497"/>
                  <a:pt x="389614" y="1081377"/>
                </a:cubicBezTo>
                <a:cubicBezTo>
                  <a:pt x="356664" y="1147275"/>
                  <a:pt x="386407" y="1096812"/>
                  <a:pt x="365760" y="1144988"/>
                </a:cubicBezTo>
                <a:cubicBezTo>
                  <a:pt x="361091" y="1155883"/>
                  <a:pt x="354259" y="1165788"/>
                  <a:pt x="349857" y="1176793"/>
                </a:cubicBezTo>
                <a:cubicBezTo>
                  <a:pt x="343631" y="1192357"/>
                  <a:pt x="345808" y="1212648"/>
                  <a:pt x="333955" y="1224501"/>
                </a:cubicBezTo>
                <a:cubicBezTo>
                  <a:pt x="313372" y="1245084"/>
                  <a:pt x="287808" y="1267529"/>
                  <a:pt x="278296" y="1296063"/>
                </a:cubicBezTo>
                <a:cubicBezTo>
                  <a:pt x="275645" y="1304014"/>
                  <a:pt x="272647" y="1311858"/>
                  <a:pt x="270344" y="1319917"/>
                </a:cubicBezTo>
                <a:cubicBezTo>
                  <a:pt x="267342" y="1330424"/>
                  <a:pt x="266230" y="1341490"/>
                  <a:pt x="262393" y="1351722"/>
                </a:cubicBezTo>
                <a:cubicBezTo>
                  <a:pt x="251479" y="1380825"/>
                  <a:pt x="241398" y="1390317"/>
                  <a:pt x="222637" y="1415332"/>
                </a:cubicBezTo>
                <a:cubicBezTo>
                  <a:pt x="219531" y="1424649"/>
                  <a:pt x="202531" y="1483145"/>
                  <a:pt x="190831" y="1494845"/>
                </a:cubicBezTo>
                <a:cubicBezTo>
                  <a:pt x="184904" y="1500772"/>
                  <a:pt x="174474" y="1499049"/>
                  <a:pt x="166977" y="1502797"/>
                </a:cubicBezTo>
                <a:cubicBezTo>
                  <a:pt x="158430" y="1507071"/>
                  <a:pt x="150464" y="1512581"/>
                  <a:pt x="143123" y="1518699"/>
                </a:cubicBezTo>
                <a:cubicBezTo>
                  <a:pt x="134485" y="1525898"/>
                  <a:pt x="129328" y="1537524"/>
                  <a:pt x="119270" y="1542553"/>
                </a:cubicBezTo>
                <a:cubicBezTo>
                  <a:pt x="107182" y="1548597"/>
                  <a:pt x="92552" y="1546948"/>
                  <a:pt x="79513" y="1550504"/>
                </a:cubicBezTo>
                <a:cubicBezTo>
                  <a:pt x="63341" y="1554915"/>
                  <a:pt x="47708" y="1561106"/>
                  <a:pt x="31805" y="1566407"/>
                </a:cubicBezTo>
                <a:cubicBezTo>
                  <a:pt x="5438" y="1575196"/>
                  <a:pt x="16332" y="1574358"/>
                  <a:pt x="0" y="157435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Forma libre"/>
          <p:cNvSpPr/>
          <p:nvPr/>
        </p:nvSpPr>
        <p:spPr>
          <a:xfrm>
            <a:off x="4182386" y="4107587"/>
            <a:ext cx="461622" cy="543926"/>
          </a:xfrm>
          <a:custGeom>
            <a:avLst/>
            <a:gdLst>
              <a:gd name="connsiteX0" fmla="*/ 63611 w 413468"/>
              <a:gd name="connsiteY0" fmla="*/ 289484 h 543926"/>
              <a:gd name="connsiteX1" fmla="*/ 63611 w 413468"/>
              <a:gd name="connsiteY1" fmla="*/ 289484 h 543926"/>
              <a:gd name="connsiteX2" fmla="*/ 87464 w 413468"/>
              <a:gd name="connsiteY2" fmla="*/ 225874 h 543926"/>
              <a:gd name="connsiteX3" fmla="*/ 95416 w 413468"/>
              <a:gd name="connsiteY3" fmla="*/ 202020 h 543926"/>
              <a:gd name="connsiteX4" fmla="*/ 79513 w 413468"/>
              <a:gd name="connsiteY4" fmla="*/ 154312 h 543926"/>
              <a:gd name="connsiteX5" fmla="*/ 95416 w 413468"/>
              <a:gd name="connsiteY5" fmla="*/ 66848 h 543926"/>
              <a:gd name="connsiteX6" fmla="*/ 111318 w 413468"/>
              <a:gd name="connsiteY6" fmla="*/ 42994 h 543926"/>
              <a:gd name="connsiteX7" fmla="*/ 135172 w 413468"/>
              <a:gd name="connsiteY7" fmla="*/ 27091 h 543926"/>
              <a:gd name="connsiteX8" fmla="*/ 166977 w 413468"/>
              <a:gd name="connsiteY8" fmla="*/ 19140 h 543926"/>
              <a:gd name="connsiteX9" fmla="*/ 190831 w 413468"/>
              <a:gd name="connsiteY9" fmla="*/ 90702 h 543926"/>
              <a:gd name="connsiteX10" fmla="*/ 198783 w 413468"/>
              <a:gd name="connsiteY10" fmla="*/ 114556 h 543926"/>
              <a:gd name="connsiteX11" fmla="*/ 206734 w 413468"/>
              <a:gd name="connsiteY11" fmla="*/ 170215 h 543926"/>
              <a:gd name="connsiteX12" fmla="*/ 246491 w 413468"/>
              <a:gd name="connsiteY12" fmla="*/ 209971 h 543926"/>
              <a:gd name="connsiteX13" fmla="*/ 270344 w 413468"/>
              <a:gd name="connsiteY13" fmla="*/ 233825 h 543926"/>
              <a:gd name="connsiteX14" fmla="*/ 294198 w 413468"/>
              <a:gd name="connsiteY14" fmla="*/ 241776 h 543926"/>
              <a:gd name="connsiteX15" fmla="*/ 413468 w 413468"/>
              <a:gd name="connsiteY15" fmla="*/ 257679 h 543926"/>
              <a:gd name="connsiteX16" fmla="*/ 405517 w 413468"/>
              <a:gd name="connsiteY16" fmla="*/ 368997 h 543926"/>
              <a:gd name="connsiteX17" fmla="*/ 389614 w 413468"/>
              <a:gd name="connsiteY17" fmla="*/ 448510 h 543926"/>
              <a:gd name="connsiteX18" fmla="*/ 373711 w 413468"/>
              <a:gd name="connsiteY18" fmla="*/ 496218 h 543926"/>
              <a:gd name="connsiteX19" fmla="*/ 302150 w 413468"/>
              <a:gd name="connsiteY19" fmla="*/ 535975 h 543926"/>
              <a:gd name="connsiteX20" fmla="*/ 278296 w 413468"/>
              <a:gd name="connsiteY20" fmla="*/ 543926 h 543926"/>
              <a:gd name="connsiteX21" fmla="*/ 206734 w 413468"/>
              <a:gd name="connsiteY21" fmla="*/ 535975 h 543926"/>
              <a:gd name="connsiteX22" fmla="*/ 159026 w 413468"/>
              <a:gd name="connsiteY22" fmla="*/ 520072 h 543926"/>
              <a:gd name="connsiteX23" fmla="*/ 119270 w 413468"/>
              <a:gd name="connsiteY23" fmla="*/ 488267 h 543926"/>
              <a:gd name="connsiteX24" fmla="*/ 103367 w 413468"/>
              <a:gd name="connsiteY24" fmla="*/ 464413 h 543926"/>
              <a:gd name="connsiteX25" fmla="*/ 79513 w 413468"/>
              <a:gd name="connsiteY25" fmla="*/ 448510 h 543926"/>
              <a:gd name="connsiteX26" fmla="*/ 55659 w 413468"/>
              <a:gd name="connsiteY26" fmla="*/ 424656 h 543926"/>
              <a:gd name="connsiteX27" fmla="*/ 15903 w 413468"/>
              <a:gd name="connsiteY27" fmla="*/ 353095 h 543926"/>
              <a:gd name="connsiteX28" fmla="*/ 0 w 413468"/>
              <a:gd name="connsiteY28" fmla="*/ 329241 h 543926"/>
              <a:gd name="connsiteX29" fmla="*/ 15903 w 413468"/>
              <a:gd name="connsiteY29" fmla="*/ 305387 h 543926"/>
              <a:gd name="connsiteX30" fmla="*/ 63611 w 413468"/>
              <a:gd name="connsiteY30" fmla="*/ 273582 h 543926"/>
              <a:gd name="connsiteX31" fmla="*/ 63611 w 413468"/>
              <a:gd name="connsiteY31" fmla="*/ 289484 h 54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13468" h="543926">
                <a:moveTo>
                  <a:pt x="63611" y="289484"/>
                </a:moveTo>
                <a:lnTo>
                  <a:pt x="63611" y="289484"/>
                </a:lnTo>
                <a:cubicBezTo>
                  <a:pt x="71562" y="268281"/>
                  <a:pt x="79725" y="247156"/>
                  <a:pt x="87464" y="225874"/>
                </a:cubicBezTo>
                <a:cubicBezTo>
                  <a:pt x="90328" y="217997"/>
                  <a:pt x="96342" y="210350"/>
                  <a:pt x="95416" y="202020"/>
                </a:cubicBezTo>
                <a:cubicBezTo>
                  <a:pt x="93565" y="185360"/>
                  <a:pt x="79513" y="154312"/>
                  <a:pt x="79513" y="154312"/>
                </a:cubicBezTo>
                <a:cubicBezTo>
                  <a:pt x="82255" y="132375"/>
                  <a:pt x="83157" y="91366"/>
                  <a:pt x="95416" y="66848"/>
                </a:cubicBezTo>
                <a:cubicBezTo>
                  <a:pt x="99690" y="58301"/>
                  <a:pt x="104561" y="49751"/>
                  <a:pt x="111318" y="42994"/>
                </a:cubicBezTo>
                <a:cubicBezTo>
                  <a:pt x="118075" y="36237"/>
                  <a:pt x="127221" y="32392"/>
                  <a:pt x="135172" y="27091"/>
                </a:cubicBezTo>
                <a:cubicBezTo>
                  <a:pt x="140660" y="10628"/>
                  <a:pt x="142405" y="-20176"/>
                  <a:pt x="166977" y="19140"/>
                </a:cubicBezTo>
                <a:cubicBezTo>
                  <a:pt x="166981" y="19146"/>
                  <a:pt x="186854" y="78772"/>
                  <a:pt x="190831" y="90702"/>
                </a:cubicBezTo>
                <a:lnTo>
                  <a:pt x="198783" y="114556"/>
                </a:lnTo>
                <a:cubicBezTo>
                  <a:pt x="201433" y="133109"/>
                  <a:pt x="201349" y="152264"/>
                  <a:pt x="206734" y="170215"/>
                </a:cubicBezTo>
                <a:cubicBezTo>
                  <a:pt x="214509" y="196131"/>
                  <a:pt x="228114" y="194657"/>
                  <a:pt x="246491" y="209971"/>
                </a:cubicBezTo>
                <a:cubicBezTo>
                  <a:pt x="255129" y="217170"/>
                  <a:pt x="260988" y="227588"/>
                  <a:pt x="270344" y="233825"/>
                </a:cubicBezTo>
                <a:cubicBezTo>
                  <a:pt x="277318" y="238474"/>
                  <a:pt x="286139" y="239473"/>
                  <a:pt x="294198" y="241776"/>
                </a:cubicBezTo>
                <a:cubicBezTo>
                  <a:pt x="343371" y="255826"/>
                  <a:pt x="344677" y="251426"/>
                  <a:pt x="413468" y="257679"/>
                </a:cubicBezTo>
                <a:cubicBezTo>
                  <a:pt x="410818" y="294785"/>
                  <a:pt x="409219" y="331981"/>
                  <a:pt x="405517" y="368997"/>
                </a:cubicBezTo>
                <a:cubicBezTo>
                  <a:pt x="403368" y="390482"/>
                  <a:pt x="396324" y="426145"/>
                  <a:pt x="389614" y="448510"/>
                </a:cubicBezTo>
                <a:cubicBezTo>
                  <a:pt x="384797" y="464566"/>
                  <a:pt x="385564" y="484365"/>
                  <a:pt x="373711" y="496218"/>
                </a:cubicBezTo>
                <a:cubicBezTo>
                  <a:pt x="338005" y="531924"/>
                  <a:pt x="360524" y="516517"/>
                  <a:pt x="302150" y="535975"/>
                </a:cubicBezTo>
                <a:lnTo>
                  <a:pt x="278296" y="543926"/>
                </a:lnTo>
                <a:cubicBezTo>
                  <a:pt x="254442" y="541276"/>
                  <a:pt x="230269" y="540682"/>
                  <a:pt x="206734" y="535975"/>
                </a:cubicBezTo>
                <a:cubicBezTo>
                  <a:pt x="190297" y="532688"/>
                  <a:pt x="159026" y="520072"/>
                  <a:pt x="159026" y="520072"/>
                </a:cubicBezTo>
                <a:cubicBezTo>
                  <a:pt x="113455" y="451713"/>
                  <a:pt x="174134" y="532157"/>
                  <a:pt x="119270" y="488267"/>
                </a:cubicBezTo>
                <a:cubicBezTo>
                  <a:pt x="111808" y="482297"/>
                  <a:pt x="110124" y="471170"/>
                  <a:pt x="103367" y="464413"/>
                </a:cubicBezTo>
                <a:cubicBezTo>
                  <a:pt x="96610" y="457656"/>
                  <a:pt x="86854" y="454628"/>
                  <a:pt x="79513" y="448510"/>
                </a:cubicBezTo>
                <a:cubicBezTo>
                  <a:pt x="70874" y="441311"/>
                  <a:pt x="63610" y="432607"/>
                  <a:pt x="55659" y="424656"/>
                </a:cubicBezTo>
                <a:cubicBezTo>
                  <a:pt x="41664" y="382672"/>
                  <a:pt x="52357" y="407775"/>
                  <a:pt x="15903" y="353095"/>
                </a:cubicBezTo>
                <a:lnTo>
                  <a:pt x="0" y="329241"/>
                </a:lnTo>
                <a:cubicBezTo>
                  <a:pt x="5301" y="321290"/>
                  <a:pt x="8711" y="311680"/>
                  <a:pt x="15903" y="305387"/>
                </a:cubicBezTo>
                <a:cubicBezTo>
                  <a:pt x="30287" y="292801"/>
                  <a:pt x="63611" y="273582"/>
                  <a:pt x="63611" y="273582"/>
                </a:cubicBezTo>
                <a:cubicBezTo>
                  <a:pt x="72400" y="247213"/>
                  <a:pt x="63611" y="286834"/>
                  <a:pt x="63611" y="289484"/>
                </a:cubicBezTo>
                <a:close/>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3 Forma libre"/>
          <p:cNvSpPr/>
          <p:nvPr/>
        </p:nvSpPr>
        <p:spPr>
          <a:xfrm>
            <a:off x="4801414" y="4356981"/>
            <a:ext cx="390804" cy="389948"/>
          </a:xfrm>
          <a:custGeom>
            <a:avLst/>
            <a:gdLst>
              <a:gd name="connsiteX0" fmla="*/ 56833 w 390804"/>
              <a:gd name="connsiteY0" fmla="*/ 8285 h 389948"/>
              <a:gd name="connsiteX1" fmla="*/ 56833 w 390804"/>
              <a:gd name="connsiteY1" fmla="*/ 8285 h 389948"/>
              <a:gd name="connsiteX2" fmla="*/ 48882 w 390804"/>
              <a:gd name="connsiteY2" fmla="*/ 79847 h 389948"/>
              <a:gd name="connsiteX3" fmla="*/ 32979 w 390804"/>
              <a:gd name="connsiteY3" fmla="*/ 127555 h 389948"/>
              <a:gd name="connsiteX4" fmla="*/ 25028 w 390804"/>
              <a:gd name="connsiteY4" fmla="*/ 151409 h 389948"/>
              <a:gd name="connsiteX5" fmla="*/ 17076 w 390804"/>
              <a:gd name="connsiteY5" fmla="*/ 175262 h 389948"/>
              <a:gd name="connsiteX6" fmla="*/ 9125 w 390804"/>
              <a:gd name="connsiteY6" fmla="*/ 207068 h 389948"/>
              <a:gd name="connsiteX7" fmla="*/ 40930 w 390804"/>
              <a:gd name="connsiteY7" fmla="*/ 366094 h 389948"/>
              <a:gd name="connsiteX8" fmla="*/ 104541 w 390804"/>
              <a:gd name="connsiteY8" fmla="*/ 374045 h 389948"/>
              <a:gd name="connsiteX9" fmla="*/ 223810 w 390804"/>
              <a:gd name="connsiteY9" fmla="*/ 389948 h 389948"/>
              <a:gd name="connsiteX10" fmla="*/ 279469 w 390804"/>
              <a:gd name="connsiteY10" fmla="*/ 381996 h 389948"/>
              <a:gd name="connsiteX11" fmla="*/ 303323 w 390804"/>
              <a:gd name="connsiteY11" fmla="*/ 374045 h 389948"/>
              <a:gd name="connsiteX12" fmla="*/ 311275 w 390804"/>
              <a:gd name="connsiteY12" fmla="*/ 350191 h 389948"/>
              <a:gd name="connsiteX13" fmla="*/ 358983 w 390804"/>
              <a:gd name="connsiteY13" fmla="*/ 334289 h 389948"/>
              <a:gd name="connsiteX14" fmla="*/ 382836 w 390804"/>
              <a:gd name="connsiteY14" fmla="*/ 318386 h 389948"/>
              <a:gd name="connsiteX15" fmla="*/ 382836 w 390804"/>
              <a:gd name="connsiteY15" fmla="*/ 270678 h 389948"/>
              <a:gd name="connsiteX16" fmla="*/ 335129 w 390804"/>
              <a:gd name="connsiteY16" fmla="*/ 230922 h 389948"/>
              <a:gd name="connsiteX17" fmla="*/ 311275 w 390804"/>
              <a:gd name="connsiteY17" fmla="*/ 183214 h 389948"/>
              <a:gd name="connsiteX18" fmla="*/ 295372 w 390804"/>
              <a:gd name="connsiteY18" fmla="*/ 159360 h 389948"/>
              <a:gd name="connsiteX19" fmla="*/ 279469 w 390804"/>
              <a:gd name="connsiteY19" fmla="*/ 111652 h 389948"/>
              <a:gd name="connsiteX20" fmla="*/ 271518 w 390804"/>
              <a:gd name="connsiteY20" fmla="*/ 24188 h 389948"/>
              <a:gd name="connsiteX21" fmla="*/ 207908 w 390804"/>
              <a:gd name="connsiteY21" fmla="*/ 334 h 389948"/>
              <a:gd name="connsiteX22" fmla="*/ 56833 w 390804"/>
              <a:gd name="connsiteY22" fmla="*/ 8285 h 38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0804" h="389948">
                <a:moveTo>
                  <a:pt x="56833" y="8285"/>
                </a:moveTo>
                <a:lnTo>
                  <a:pt x="56833" y="8285"/>
                </a:lnTo>
                <a:cubicBezTo>
                  <a:pt x="54183" y="32139"/>
                  <a:pt x="53589" y="56312"/>
                  <a:pt x="48882" y="79847"/>
                </a:cubicBezTo>
                <a:cubicBezTo>
                  <a:pt x="45595" y="96284"/>
                  <a:pt x="38280" y="111652"/>
                  <a:pt x="32979" y="127555"/>
                </a:cubicBezTo>
                <a:lnTo>
                  <a:pt x="25028" y="151409"/>
                </a:lnTo>
                <a:cubicBezTo>
                  <a:pt x="22378" y="159360"/>
                  <a:pt x="19109" y="167131"/>
                  <a:pt x="17076" y="175262"/>
                </a:cubicBezTo>
                <a:lnTo>
                  <a:pt x="9125" y="207068"/>
                </a:lnTo>
                <a:cubicBezTo>
                  <a:pt x="14043" y="300514"/>
                  <a:pt x="-30186" y="353164"/>
                  <a:pt x="40930" y="366094"/>
                </a:cubicBezTo>
                <a:cubicBezTo>
                  <a:pt x="61954" y="369917"/>
                  <a:pt x="83337" y="371395"/>
                  <a:pt x="104541" y="374045"/>
                </a:cubicBezTo>
                <a:cubicBezTo>
                  <a:pt x="151859" y="389817"/>
                  <a:pt x="145988" y="389948"/>
                  <a:pt x="223810" y="389948"/>
                </a:cubicBezTo>
                <a:cubicBezTo>
                  <a:pt x="242551" y="389948"/>
                  <a:pt x="260916" y="384647"/>
                  <a:pt x="279469" y="381996"/>
                </a:cubicBezTo>
                <a:cubicBezTo>
                  <a:pt x="287420" y="379346"/>
                  <a:pt x="297396" y="379971"/>
                  <a:pt x="303323" y="374045"/>
                </a:cubicBezTo>
                <a:cubicBezTo>
                  <a:pt x="309250" y="368118"/>
                  <a:pt x="304455" y="355063"/>
                  <a:pt x="311275" y="350191"/>
                </a:cubicBezTo>
                <a:cubicBezTo>
                  <a:pt x="324916" y="340448"/>
                  <a:pt x="358983" y="334289"/>
                  <a:pt x="358983" y="334289"/>
                </a:cubicBezTo>
                <a:cubicBezTo>
                  <a:pt x="366934" y="328988"/>
                  <a:pt x="376866" y="325848"/>
                  <a:pt x="382836" y="318386"/>
                </a:cubicBezTo>
                <a:cubicBezTo>
                  <a:pt x="394403" y="303928"/>
                  <a:pt x="392475" y="285136"/>
                  <a:pt x="382836" y="270678"/>
                </a:cubicBezTo>
                <a:cubicBezTo>
                  <a:pt x="370590" y="252309"/>
                  <a:pt x="352733" y="242657"/>
                  <a:pt x="335129" y="230922"/>
                </a:cubicBezTo>
                <a:cubicBezTo>
                  <a:pt x="289553" y="162559"/>
                  <a:pt x="344195" y="249054"/>
                  <a:pt x="311275" y="183214"/>
                </a:cubicBezTo>
                <a:cubicBezTo>
                  <a:pt x="307001" y="174667"/>
                  <a:pt x="300673" y="167311"/>
                  <a:pt x="295372" y="159360"/>
                </a:cubicBezTo>
                <a:cubicBezTo>
                  <a:pt x="290071" y="143457"/>
                  <a:pt x="280987" y="128346"/>
                  <a:pt x="279469" y="111652"/>
                </a:cubicBezTo>
                <a:cubicBezTo>
                  <a:pt x="276819" y="82497"/>
                  <a:pt x="280127" y="52168"/>
                  <a:pt x="271518" y="24188"/>
                </a:cubicBezTo>
                <a:cubicBezTo>
                  <a:pt x="266400" y="7553"/>
                  <a:pt x="214637" y="593"/>
                  <a:pt x="207908" y="334"/>
                </a:cubicBezTo>
                <a:cubicBezTo>
                  <a:pt x="152290" y="-1805"/>
                  <a:pt x="82012" y="6960"/>
                  <a:pt x="56833" y="8285"/>
                </a:cubicBezTo>
                <a:close/>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Forma libre"/>
          <p:cNvSpPr/>
          <p:nvPr/>
        </p:nvSpPr>
        <p:spPr>
          <a:xfrm>
            <a:off x="4572000" y="4737934"/>
            <a:ext cx="476499" cy="454268"/>
          </a:xfrm>
          <a:custGeom>
            <a:avLst/>
            <a:gdLst>
              <a:gd name="connsiteX0" fmla="*/ 271624 w 367039"/>
              <a:gd name="connsiteY0" fmla="*/ 56703 h 454268"/>
              <a:gd name="connsiteX1" fmla="*/ 271624 w 367039"/>
              <a:gd name="connsiteY1" fmla="*/ 56703 h 454268"/>
              <a:gd name="connsiteX2" fmla="*/ 48987 w 367039"/>
              <a:gd name="connsiteY2" fmla="*/ 56703 h 454268"/>
              <a:gd name="connsiteX3" fmla="*/ 17182 w 367039"/>
              <a:gd name="connsiteY3" fmla="*/ 80556 h 454268"/>
              <a:gd name="connsiteX4" fmla="*/ 1279 w 367039"/>
              <a:gd name="connsiteY4" fmla="*/ 104410 h 454268"/>
              <a:gd name="connsiteX5" fmla="*/ 48987 w 367039"/>
              <a:gd name="connsiteY5" fmla="*/ 120313 h 454268"/>
              <a:gd name="connsiteX6" fmla="*/ 112598 w 367039"/>
              <a:gd name="connsiteY6" fmla="*/ 199826 h 454268"/>
              <a:gd name="connsiteX7" fmla="*/ 136452 w 367039"/>
              <a:gd name="connsiteY7" fmla="*/ 215729 h 454268"/>
              <a:gd name="connsiteX8" fmla="*/ 160306 w 367039"/>
              <a:gd name="connsiteY8" fmla="*/ 263436 h 454268"/>
              <a:gd name="connsiteX9" fmla="*/ 176208 w 367039"/>
              <a:gd name="connsiteY9" fmla="*/ 366803 h 454268"/>
              <a:gd name="connsiteX10" fmla="*/ 200062 w 367039"/>
              <a:gd name="connsiteY10" fmla="*/ 414511 h 454268"/>
              <a:gd name="connsiteX11" fmla="*/ 271624 w 367039"/>
              <a:gd name="connsiteY11" fmla="*/ 454268 h 454268"/>
              <a:gd name="connsiteX12" fmla="*/ 311380 w 367039"/>
              <a:gd name="connsiteY12" fmla="*/ 430414 h 454268"/>
              <a:gd name="connsiteX13" fmla="*/ 319332 w 367039"/>
              <a:gd name="connsiteY13" fmla="*/ 398609 h 454268"/>
              <a:gd name="connsiteX14" fmla="*/ 327283 w 367039"/>
              <a:gd name="connsiteY14" fmla="*/ 374755 h 454268"/>
              <a:gd name="connsiteX15" fmla="*/ 335234 w 367039"/>
              <a:gd name="connsiteY15" fmla="*/ 287290 h 454268"/>
              <a:gd name="connsiteX16" fmla="*/ 351137 w 367039"/>
              <a:gd name="connsiteY16" fmla="*/ 255485 h 454268"/>
              <a:gd name="connsiteX17" fmla="*/ 335234 w 367039"/>
              <a:gd name="connsiteY17" fmla="*/ 207777 h 454268"/>
              <a:gd name="connsiteX18" fmla="*/ 327283 w 367039"/>
              <a:gd name="connsiteY18" fmla="*/ 183923 h 454268"/>
              <a:gd name="connsiteX19" fmla="*/ 335234 w 367039"/>
              <a:gd name="connsiteY19" fmla="*/ 128264 h 454268"/>
              <a:gd name="connsiteX20" fmla="*/ 359088 w 367039"/>
              <a:gd name="connsiteY20" fmla="*/ 72605 h 454268"/>
              <a:gd name="connsiteX21" fmla="*/ 367039 w 367039"/>
              <a:gd name="connsiteY21" fmla="*/ 24897 h 454268"/>
              <a:gd name="connsiteX22" fmla="*/ 359088 w 367039"/>
              <a:gd name="connsiteY22" fmla="*/ 1043 h 454268"/>
              <a:gd name="connsiteX23" fmla="*/ 327283 w 367039"/>
              <a:gd name="connsiteY23" fmla="*/ 8995 h 454268"/>
              <a:gd name="connsiteX24" fmla="*/ 223916 w 367039"/>
              <a:gd name="connsiteY24" fmla="*/ 32849 h 454268"/>
              <a:gd name="connsiteX25" fmla="*/ 184159 w 367039"/>
              <a:gd name="connsiteY25" fmla="*/ 24897 h 454268"/>
              <a:gd name="connsiteX26" fmla="*/ 168257 w 367039"/>
              <a:gd name="connsiteY26" fmla="*/ 1043 h 454268"/>
              <a:gd name="connsiteX27" fmla="*/ 160306 w 367039"/>
              <a:gd name="connsiteY27" fmla="*/ 24897 h 454268"/>
              <a:gd name="connsiteX28" fmla="*/ 64890 w 367039"/>
              <a:gd name="connsiteY28" fmla="*/ 40800 h 454268"/>
              <a:gd name="connsiteX29" fmla="*/ 96695 w 367039"/>
              <a:gd name="connsiteY29" fmla="*/ 64654 h 454268"/>
              <a:gd name="connsiteX30" fmla="*/ 64890 w 367039"/>
              <a:gd name="connsiteY30" fmla="*/ 56703 h 45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7039" h="454268">
                <a:moveTo>
                  <a:pt x="271624" y="56703"/>
                </a:moveTo>
                <a:lnTo>
                  <a:pt x="271624" y="56703"/>
                </a:lnTo>
                <a:cubicBezTo>
                  <a:pt x="262801" y="56283"/>
                  <a:pt x="100319" y="38037"/>
                  <a:pt x="48987" y="56703"/>
                </a:cubicBezTo>
                <a:cubicBezTo>
                  <a:pt x="36533" y="61232"/>
                  <a:pt x="27784" y="72605"/>
                  <a:pt x="17182" y="80556"/>
                </a:cubicBezTo>
                <a:cubicBezTo>
                  <a:pt x="11881" y="88507"/>
                  <a:pt x="-4691" y="96948"/>
                  <a:pt x="1279" y="104410"/>
                </a:cubicBezTo>
                <a:cubicBezTo>
                  <a:pt x="11751" y="117500"/>
                  <a:pt x="48987" y="120313"/>
                  <a:pt x="48987" y="120313"/>
                </a:cubicBezTo>
                <a:cubicBezTo>
                  <a:pt x="70934" y="186153"/>
                  <a:pt x="50942" y="158722"/>
                  <a:pt x="112598" y="199826"/>
                </a:cubicBezTo>
                <a:lnTo>
                  <a:pt x="136452" y="215729"/>
                </a:lnTo>
                <a:cubicBezTo>
                  <a:pt x="148660" y="234042"/>
                  <a:pt x="156649" y="241493"/>
                  <a:pt x="160306" y="263436"/>
                </a:cubicBezTo>
                <a:cubicBezTo>
                  <a:pt x="174406" y="348035"/>
                  <a:pt x="160186" y="310723"/>
                  <a:pt x="176208" y="366803"/>
                </a:cubicBezTo>
                <a:cubicBezTo>
                  <a:pt x="180800" y="382874"/>
                  <a:pt x="186786" y="402894"/>
                  <a:pt x="200062" y="414511"/>
                </a:cubicBezTo>
                <a:cubicBezTo>
                  <a:pt x="233711" y="443954"/>
                  <a:pt x="238862" y="443346"/>
                  <a:pt x="271624" y="454268"/>
                </a:cubicBezTo>
                <a:cubicBezTo>
                  <a:pt x="284876" y="446317"/>
                  <a:pt x="301322" y="442148"/>
                  <a:pt x="311380" y="430414"/>
                </a:cubicBezTo>
                <a:cubicBezTo>
                  <a:pt x="318492" y="422117"/>
                  <a:pt x="316330" y="409117"/>
                  <a:pt x="319332" y="398609"/>
                </a:cubicBezTo>
                <a:cubicBezTo>
                  <a:pt x="321635" y="390550"/>
                  <a:pt x="324633" y="382706"/>
                  <a:pt x="327283" y="374755"/>
                </a:cubicBezTo>
                <a:cubicBezTo>
                  <a:pt x="329933" y="345600"/>
                  <a:pt x="329493" y="315997"/>
                  <a:pt x="335234" y="287290"/>
                </a:cubicBezTo>
                <a:cubicBezTo>
                  <a:pt x="337559" y="275667"/>
                  <a:pt x="351137" y="267338"/>
                  <a:pt x="351137" y="255485"/>
                </a:cubicBezTo>
                <a:cubicBezTo>
                  <a:pt x="351137" y="238722"/>
                  <a:pt x="340535" y="223680"/>
                  <a:pt x="335234" y="207777"/>
                </a:cubicBezTo>
                <a:lnTo>
                  <a:pt x="327283" y="183923"/>
                </a:lnTo>
                <a:cubicBezTo>
                  <a:pt x="329933" y="165370"/>
                  <a:pt x="331558" y="146641"/>
                  <a:pt x="335234" y="128264"/>
                </a:cubicBezTo>
                <a:cubicBezTo>
                  <a:pt x="339133" y="108769"/>
                  <a:pt x="350470" y="89841"/>
                  <a:pt x="359088" y="72605"/>
                </a:cubicBezTo>
                <a:cubicBezTo>
                  <a:pt x="361738" y="56702"/>
                  <a:pt x="367039" y="41019"/>
                  <a:pt x="367039" y="24897"/>
                </a:cubicBezTo>
                <a:cubicBezTo>
                  <a:pt x="367039" y="16516"/>
                  <a:pt x="366870" y="4156"/>
                  <a:pt x="359088" y="1043"/>
                </a:cubicBezTo>
                <a:cubicBezTo>
                  <a:pt x="348942" y="-3015"/>
                  <a:pt x="337750" y="5855"/>
                  <a:pt x="327283" y="8995"/>
                </a:cubicBezTo>
                <a:cubicBezTo>
                  <a:pt x="247909" y="32807"/>
                  <a:pt x="311694" y="20308"/>
                  <a:pt x="223916" y="32849"/>
                </a:cubicBezTo>
                <a:cubicBezTo>
                  <a:pt x="210664" y="30198"/>
                  <a:pt x="195893" y="31602"/>
                  <a:pt x="184159" y="24897"/>
                </a:cubicBezTo>
                <a:cubicBezTo>
                  <a:pt x="175862" y="20156"/>
                  <a:pt x="177813" y="1043"/>
                  <a:pt x="168257" y="1043"/>
                </a:cubicBezTo>
                <a:cubicBezTo>
                  <a:pt x="159876" y="1043"/>
                  <a:pt x="167126" y="20025"/>
                  <a:pt x="160306" y="24897"/>
                </a:cubicBezTo>
                <a:cubicBezTo>
                  <a:pt x="131002" y="45829"/>
                  <a:pt x="97589" y="40800"/>
                  <a:pt x="64890" y="40800"/>
                </a:cubicBezTo>
                <a:lnTo>
                  <a:pt x="96695" y="64654"/>
                </a:lnTo>
                <a:lnTo>
                  <a:pt x="64890" y="56703"/>
                </a:lnTo>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15 Forma libre"/>
          <p:cNvSpPr/>
          <p:nvPr/>
        </p:nvSpPr>
        <p:spPr>
          <a:xfrm>
            <a:off x="5017273" y="4723075"/>
            <a:ext cx="434843" cy="341979"/>
          </a:xfrm>
          <a:custGeom>
            <a:avLst/>
            <a:gdLst>
              <a:gd name="connsiteX0" fmla="*/ 262393 w 434843"/>
              <a:gd name="connsiteY0" fmla="*/ 0 h 341979"/>
              <a:gd name="connsiteX1" fmla="*/ 262393 w 434843"/>
              <a:gd name="connsiteY1" fmla="*/ 0 h 341979"/>
              <a:gd name="connsiteX2" fmla="*/ 198783 w 434843"/>
              <a:gd name="connsiteY2" fmla="*/ 31805 h 341979"/>
              <a:gd name="connsiteX3" fmla="*/ 127221 w 434843"/>
              <a:gd name="connsiteY3" fmla="*/ 39756 h 341979"/>
              <a:gd name="connsiteX4" fmla="*/ 0 w 434843"/>
              <a:gd name="connsiteY4" fmla="*/ 47708 h 341979"/>
              <a:gd name="connsiteX5" fmla="*/ 7951 w 434843"/>
              <a:gd name="connsiteY5" fmla="*/ 87464 h 341979"/>
              <a:gd name="connsiteX6" fmla="*/ 15903 w 434843"/>
              <a:gd name="connsiteY6" fmla="*/ 111318 h 341979"/>
              <a:gd name="connsiteX7" fmla="*/ 23854 w 434843"/>
              <a:gd name="connsiteY7" fmla="*/ 151075 h 341979"/>
              <a:gd name="connsiteX8" fmla="*/ 31805 w 434843"/>
              <a:gd name="connsiteY8" fmla="*/ 238539 h 341979"/>
              <a:gd name="connsiteX9" fmla="*/ 39757 w 434843"/>
              <a:gd name="connsiteY9" fmla="*/ 262393 h 341979"/>
              <a:gd name="connsiteX10" fmla="*/ 31805 w 434843"/>
              <a:gd name="connsiteY10" fmla="*/ 326003 h 341979"/>
              <a:gd name="connsiteX11" fmla="*/ 63610 w 434843"/>
              <a:gd name="connsiteY11" fmla="*/ 333955 h 341979"/>
              <a:gd name="connsiteX12" fmla="*/ 87464 w 434843"/>
              <a:gd name="connsiteY12" fmla="*/ 341906 h 341979"/>
              <a:gd name="connsiteX13" fmla="*/ 222637 w 434843"/>
              <a:gd name="connsiteY13" fmla="*/ 318052 h 341979"/>
              <a:gd name="connsiteX14" fmla="*/ 357809 w 434843"/>
              <a:gd name="connsiteY14" fmla="*/ 262393 h 341979"/>
              <a:gd name="connsiteX15" fmla="*/ 421419 w 434843"/>
              <a:gd name="connsiteY15" fmla="*/ 230588 h 341979"/>
              <a:gd name="connsiteX16" fmla="*/ 421419 w 434843"/>
              <a:gd name="connsiteY16" fmla="*/ 87464 h 341979"/>
              <a:gd name="connsiteX17" fmla="*/ 405517 w 434843"/>
              <a:gd name="connsiteY17" fmla="*/ 63610 h 341979"/>
              <a:gd name="connsiteX18" fmla="*/ 357809 w 434843"/>
              <a:gd name="connsiteY18" fmla="*/ 31805 h 341979"/>
              <a:gd name="connsiteX19" fmla="*/ 333955 w 434843"/>
              <a:gd name="connsiteY19" fmla="*/ 15902 h 341979"/>
              <a:gd name="connsiteX20" fmla="*/ 286247 w 434843"/>
              <a:gd name="connsiteY20" fmla="*/ 0 h 341979"/>
              <a:gd name="connsiteX21" fmla="*/ 214685 w 434843"/>
              <a:gd name="connsiteY21" fmla="*/ 31805 h 341979"/>
              <a:gd name="connsiteX22" fmla="*/ 190831 w 434843"/>
              <a:gd name="connsiteY22" fmla="*/ 55659 h 341979"/>
              <a:gd name="connsiteX23" fmla="*/ 214685 w 434843"/>
              <a:gd name="connsiteY23" fmla="*/ 23854 h 341979"/>
              <a:gd name="connsiteX24" fmla="*/ 214685 w 434843"/>
              <a:gd name="connsiteY24" fmla="*/ 39756 h 341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4843" h="341979">
                <a:moveTo>
                  <a:pt x="262393" y="0"/>
                </a:moveTo>
                <a:lnTo>
                  <a:pt x="262393" y="0"/>
                </a:lnTo>
                <a:cubicBezTo>
                  <a:pt x="241190" y="10602"/>
                  <a:pt x="221526" y="25116"/>
                  <a:pt x="198783" y="31805"/>
                </a:cubicBezTo>
                <a:cubicBezTo>
                  <a:pt x="175757" y="38577"/>
                  <a:pt x="151145" y="37842"/>
                  <a:pt x="127221" y="39756"/>
                </a:cubicBezTo>
                <a:cubicBezTo>
                  <a:pt x="84867" y="43144"/>
                  <a:pt x="42407" y="45057"/>
                  <a:pt x="0" y="47708"/>
                </a:cubicBezTo>
                <a:cubicBezTo>
                  <a:pt x="2650" y="60960"/>
                  <a:pt x="4673" y="74353"/>
                  <a:pt x="7951" y="87464"/>
                </a:cubicBezTo>
                <a:cubicBezTo>
                  <a:pt x="9984" y="95595"/>
                  <a:pt x="13870" y="103187"/>
                  <a:pt x="15903" y="111318"/>
                </a:cubicBezTo>
                <a:cubicBezTo>
                  <a:pt x="19181" y="124429"/>
                  <a:pt x="21204" y="137823"/>
                  <a:pt x="23854" y="151075"/>
                </a:cubicBezTo>
                <a:cubicBezTo>
                  <a:pt x="26504" y="180230"/>
                  <a:pt x="27665" y="209558"/>
                  <a:pt x="31805" y="238539"/>
                </a:cubicBezTo>
                <a:cubicBezTo>
                  <a:pt x="32990" y="246836"/>
                  <a:pt x="39757" y="254011"/>
                  <a:pt x="39757" y="262393"/>
                </a:cubicBezTo>
                <a:cubicBezTo>
                  <a:pt x="39757" y="283761"/>
                  <a:pt x="34456" y="304800"/>
                  <a:pt x="31805" y="326003"/>
                </a:cubicBezTo>
                <a:cubicBezTo>
                  <a:pt x="42407" y="328654"/>
                  <a:pt x="53102" y="330953"/>
                  <a:pt x="63610" y="333955"/>
                </a:cubicBezTo>
                <a:cubicBezTo>
                  <a:pt x="71669" y="336258"/>
                  <a:pt x="79124" y="342740"/>
                  <a:pt x="87464" y="341906"/>
                </a:cubicBezTo>
                <a:cubicBezTo>
                  <a:pt x="132991" y="337353"/>
                  <a:pt x="177579" y="326003"/>
                  <a:pt x="222637" y="318052"/>
                </a:cubicBezTo>
                <a:cubicBezTo>
                  <a:pt x="275115" y="298373"/>
                  <a:pt x="306561" y="288017"/>
                  <a:pt x="357809" y="262393"/>
                </a:cubicBezTo>
                <a:cubicBezTo>
                  <a:pt x="432918" y="224838"/>
                  <a:pt x="367628" y="248518"/>
                  <a:pt x="421419" y="230588"/>
                </a:cubicBezTo>
                <a:cubicBezTo>
                  <a:pt x="440180" y="174303"/>
                  <a:pt x="438436" y="189570"/>
                  <a:pt x="421419" y="87464"/>
                </a:cubicBezTo>
                <a:cubicBezTo>
                  <a:pt x="419848" y="78038"/>
                  <a:pt x="412709" y="69903"/>
                  <a:pt x="405517" y="63610"/>
                </a:cubicBezTo>
                <a:cubicBezTo>
                  <a:pt x="391133" y="51024"/>
                  <a:pt x="373712" y="42407"/>
                  <a:pt x="357809" y="31805"/>
                </a:cubicBezTo>
                <a:cubicBezTo>
                  <a:pt x="349858" y="26504"/>
                  <a:pt x="343021" y="18924"/>
                  <a:pt x="333955" y="15902"/>
                </a:cubicBezTo>
                <a:lnTo>
                  <a:pt x="286247" y="0"/>
                </a:lnTo>
                <a:cubicBezTo>
                  <a:pt x="240581" y="9133"/>
                  <a:pt x="250354" y="1232"/>
                  <a:pt x="214685" y="31805"/>
                </a:cubicBezTo>
                <a:cubicBezTo>
                  <a:pt x="206147" y="39123"/>
                  <a:pt x="190831" y="55659"/>
                  <a:pt x="190831" y="55659"/>
                </a:cubicBezTo>
                <a:lnTo>
                  <a:pt x="214685" y="23854"/>
                </a:lnTo>
                <a:lnTo>
                  <a:pt x="214685" y="39756"/>
                </a:lnTo>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17 Forma libre"/>
          <p:cNvSpPr/>
          <p:nvPr/>
        </p:nvSpPr>
        <p:spPr>
          <a:xfrm>
            <a:off x="5406887" y="4858247"/>
            <a:ext cx="620202" cy="532737"/>
          </a:xfrm>
          <a:custGeom>
            <a:avLst/>
            <a:gdLst>
              <a:gd name="connsiteX0" fmla="*/ 127221 w 620202"/>
              <a:gd name="connsiteY0" fmla="*/ 0 h 532737"/>
              <a:gd name="connsiteX1" fmla="*/ 127221 w 620202"/>
              <a:gd name="connsiteY1" fmla="*/ 0 h 532737"/>
              <a:gd name="connsiteX2" fmla="*/ 79513 w 620202"/>
              <a:gd name="connsiteY2" fmla="*/ 119270 h 532737"/>
              <a:gd name="connsiteX3" fmla="*/ 31805 w 620202"/>
              <a:gd name="connsiteY3" fmla="*/ 151075 h 532737"/>
              <a:gd name="connsiteX4" fmla="*/ 23854 w 620202"/>
              <a:gd name="connsiteY4" fmla="*/ 174929 h 532737"/>
              <a:gd name="connsiteX5" fmla="*/ 7951 w 620202"/>
              <a:gd name="connsiteY5" fmla="*/ 198783 h 532737"/>
              <a:gd name="connsiteX6" fmla="*/ 0 w 620202"/>
              <a:gd name="connsiteY6" fmla="*/ 270344 h 532737"/>
              <a:gd name="connsiteX7" fmla="*/ 71562 w 620202"/>
              <a:gd name="connsiteY7" fmla="*/ 302150 h 532737"/>
              <a:gd name="connsiteX8" fmla="*/ 119270 w 620202"/>
              <a:gd name="connsiteY8" fmla="*/ 333955 h 532737"/>
              <a:gd name="connsiteX9" fmla="*/ 135172 w 620202"/>
              <a:gd name="connsiteY9" fmla="*/ 357809 h 532737"/>
              <a:gd name="connsiteX10" fmla="*/ 182880 w 620202"/>
              <a:gd name="connsiteY10" fmla="*/ 365760 h 532737"/>
              <a:gd name="connsiteX11" fmla="*/ 206734 w 620202"/>
              <a:gd name="connsiteY11" fmla="*/ 373711 h 532737"/>
              <a:gd name="connsiteX12" fmla="*/ 238539 w 620202"/>
              <a:gd name="connsiteY12" fmla="*/ 413468 h 532737"/>
              <a:gd name="connsiteX13" fmla="*/ 278296 w 620202"/>
              <a:gd name="connsiteY13" fmla="*/ 445273 h 532737"/>
              <a:gd name="connsiteX14" fmla="*/ 302150 w 620202"/>
              <a:gd name="connsiteY14" fmla="*/ 461176 h 532737"/>
              <a:gd name="connsiteX15" fmla="*/ 349857 w 620202"/>
              <a:gd name="connsiteY15" fmla="*/ 477078 h 532737"/>
              <a:gd name="connsiteX16" fmla="*/ 373711 w 620202"/>
              <a:gd name="connsiteY16" fmla="*/ 492981 h 532737"/>
              <a:gd name="connsiteX17" fmla="*/ 445273 w 620202"/>
              <a:gd name="connsiteY17" fmla="*/ 508883 h 532737"/>
              <a:gd name="connsiteX18" fmla="*/ 477078 w 620202"/>
              <a:gd name="connsiteY18" fmla="*/ 516835 h 532737"/>
              <a:gd name="connsiteX19" fmla="*/ 540689 w 620202"/>
              <a:gd name="connsiteY19" fmla="*/ 532737 h 532737"/>
              <a:gd name="connsiteX20" fmla="*/ 580445 w 620202"/>
              <a:gd name="connsiteY20" fmla="*/ 524786 h 532737"/>
              <a:gd name="connsiteX21" fmla="*/ 588396 w 620202"/>
              <a:gd name="connsiteY21" fmla="*/ 500932 h 532737"/>
              <a:gd name="connsiteX22" fmla="*/ 604299 w 620202"/>
              <a:gd name="connsiteY22" fmla="*/ 477078 h 532737"/>
              <a:gd name="connsiteX23" fmla="*/ 620202 w 620202"/>
              <a:gd name="connsiteY23" fmla="*/ 389614 h 532737"/>
              <a:gd name="connsiteX24" fmla="*/ 612250 w 620202"/>
              <a:gd name="connsiteY24" fmla="*/ 357809 h 532737"/>
              <a:gd name="connsiteX25" fmla="*/ 588396 w 620202"/>
              <a:gd name="connsiteY25" fmla="*/ 333955 h 532737"/>
              <a:gd name="connsiteX26" fmla="*/ 540689 w 620202"/>
              <a:gd name="connsiteY26" fmla="*/ 310101 h 532737"/>
              <a:gd name="connsiteX27" fmla="*/ 516835 w 620202"/>
              <a:gd name="connsiteY27" fmla="*/ 286247 h 532737"/>
              <a:gd name="connsiteX28" fmla="*/ 469127 w 620202"/>
              <a:gd name="connsiteY28" fmla="*/ 270344 h 532737"/>
              <a:gd name="connsiteX29" fmla="*/ 405516 w 620202"/>
              <a:gd name="connsiteY29" fmla="*/ 246490 h 532737"/>
              <a:gd name="connsiteX30" fmla="*/ 341906 w 620202"/>
              <a:gd name="connsiteY30" fmla="*/ 238539 h 532737"/>
              <a:gd name="connsiteX31" fmla="*/ 294198 w 620202"/>
              <a:gd name="connsiteY31" fmla="*/ 222636 h 532737"/>
              <a:gd name="connsiteX32" fmla="*/ 262393 w 620202"/>
              <a:gd name="connsiteY32" fmla="*/ 174929 h 532737"/>
              <a:gd name="connsiteX33" fmla="*/ 254442 w 620202"/>
              <a:gd name="connsiteY33" fmla="*/ 151075 h 532737"/>
              <a:gd name="connsiteX34" fmla="*/ 246490 w 620202"/>
              <a:gd name="connsiteY34" fmla="*/ 55659 h 532737"/>
              <a:gd name="connsiteX35" fmla="*/ 222636 w 620202"/>
              <a:gd name="connsiteY35" fmla="*/ 47708 h 532737"/>
              <a:gd name="connsiteX36" fmla="*/ 119270 w 620202"/>
              <a:gd name="connsiteY36" fmla="*/ 55659 h 532737"/>
              <a:gd name="connsiteX37" fmla="*/ 95416 w 620202"/>
              <a:gd name="connsiteY37" fmla="*/ 47708 h 532737"/>
              <a:gd name="connsiteX38" fmla="*/ 143123 w 620202"/>
              <a:gd name="connsiteY38" fmla="*/ 39756 h 532737"/>
              <a:gd name="connsiteX39" fmla="*/ 135172 w 620202"/>
              <a:gd name="connsiteY39" fmla="*/ 95416 h 532737"/>
              <a:gd name="connsiteX40" fmla="*/ 127221 w 620202"/>
              <a:gd name="connsiteY40" fmla="*/ 0 h 53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20202" h="532737">
                <a:moveTo>
                  <a:pt x="127221" y="0"/>
                </a:moveTo>
                <a:lnTo>
                  <a:pt x="127221" y="0"/>
                </a:lnTo>
                <a:cubicBezTo>
                  <a:pt x="119780" y="33485"/>
                  <a:pt x="115011" y="95605"/>
                  <a:pt x="79513" y="119270"/>
                </a:cubicBezTo>
                <a:lnTo>
                  <a:pt x="31805" y="151075"/>
                </a:lnTo>
                <a:cubicBezTo>
                  <a:pt x="29155" y="159026"/>
                  <a:pt x="27602" y="167432"/>
                  <a:pt x="23854" y="174929"/>
                </a:cubicBezTo>
                <a:cubicBezTo>
                  <a:pt x="19580" y="183476"/>
                  <a:pt x="10269" y="189512"/>
                  <a:pt x="7951" y="198783"/>
                </a:cubicBezTo>
                <a:cubicBezTo>
                  <a:pt x="2130" y="222067"/>
                  <a:pt x="2650" y="246490"/>
                  <a:pt x="0" y="270344"/>
                </a:cubicBezTo>
                <a:cubicBezTo>
                  <a:pt x="109147" y="285938"/>
                  <a:pt x="22813" y="259495"/>
                  <a:pt x="71562" y="302150"/>
                </a:cubicBezTo>
                <a:cubicBezTo>
                  <a:pt x="85946" y="314736"/>
                  <a:pt x="119270" y="333955"/>
                  <a:pt x="119270" y="333955"/>
                </a:cubicBezTo>
                <a:cubicBezTo>
                  <a:pt x="124571" y="341906"/>
                  <a:pt x="126625" y="353535"/>
                  <a:pt x="135172" y="357809"/>
                </a:cubicBezTo>
                <a:cubicBezTo>
                  <a:pt x="149592" y="365019"/>
                  <a:pt x="167142" y="362263"/>
                  <a:pt x="182880" y="365760"/>
                </a:cubicBezTo>
                <a:cubicBezTo>
                  <a:pt x="191062" y="367578"/>
                  <a:pt x="198783" y="371061"/>
                  <a:pt x="206734" y="373711"/>
                </a:cubicBezTo>
                <a:cubicBezTo>
                  <a:pt x="222213" y="420149"/>
                  <a:pt x="202574" y="377503"/>
                  <a:pt x="238539" y="413468"/>
                </a:cubicBezTo>
                <a:cubicBezTo>
                  <a:pt x="274504" y="449433"/>
                  <a:pt x="231858" y="429794"/>
                  <a:pt x="278296" y="445273"/>
                </a:cubicBezTo>
                <a:cubicBezTo>
                  <a:pt x="286247" y="450574"/>
                  <a:pt x="293417" y="457295"/>
                  <a:pt x="302150" y="461176"/>
                </a:cubicBezTo>
                <a:cubicBezTo>
                  <a:pt x="317468" y="467984"/>
                  <a:pt x="349857" y="477078"/>
                  <a:pt x="349857" y="477078"/>
                </a:cubicBezTo>
                <a:cubicBezTo>
                  <a:pt x="357808" y="482379"/>
                  <a:pt x="364927" y="489217"/>
                  <a:pt x="373711" y="492981"/>
                </a:cubicBezTo>
                <a:cubicBezTo>
                  <a:pt x="384153" y="497456"/>
                  <a:pt x="437435" y="507141"/>
                  <a:pt x="445273" y="508883"/>
                </a:cubicBezTo>
                <a:cubicBezTo>
                  <a:pt x="455941" y="511254"/>
                  <a:pt x="466410" y="514464"/>
                  <a:pt x="477078" y="516835"/>
                </a:cubicBezTo>
                <a:cubicBezTo>
                  <a:pt x="534657" y="529631"/>
                  <a:pt x="498058" y="518527"/>
                  <a:pt x="540689" y="532737"/>
                </a:cubicBezTo>
                <a:cubicBezTo>
                  <a:pt x="553941" y="530087"/>
                  <a:pt x="569200" y="532283"/>
                  <a:pt x="580445" y="524786"/>
                </a:cubicBezTo>
                <a:cubicBezTo>
                  <a:pt x="587419" y="520137"/>
                  <a:pt x="584648" y="508429"/>
                  <a:pt x="588396" y="500932"/>
                </a:cubicBezTo>
                <a:cubicBezTo>
                  <a:pt x="592670" y="492385"/>
                  <a:pt x="598998" y="485029"/>
                  <a:pt x="604299" y="477078"/>
                </a:cubicBezTo>
                <a:cubicBezTo>
                  <a:pt x="615480" y="443533"/>
                  <a:pt x="620202" y="434564"/>
                  <a:pt x="620202" y="389614"/>
                </a:cubicBezTo>
                <a:cubicBezTo>
                  <a:pt x="620202" y="378686"/>
                  <a:pt x="617672" y="367297"/>
                  <a:pt x="612250" y="357809"/>
                </a:cubicBezTo>
                <a:cubicBezTo>
                  <a:pt x="606671" y="348046"/>
                  <a:pt x="597034" y="341154"/>
                  <a:pt x="588396" y="333955"/>
                </a:cubicBezTo>
                <a:cubicBezTo>
                  <a:pt x="567843" y="316827"/>
                  <a:pt x="564598" y="318070"/>
                  <a:pt x="540689" y="310101"/>
                </a:cubicBezTo>
                <a:cubicBezTo>
                  <a:pt x="532738" y="302150"/>
                  <a:pt x="526665" y="291708"/>
                  <a:pt x="516835" y="286247"/>
                </a:cubicBezTo>
                <a:cubicBezTo>
                  <a:pt x="502182" y="278106"/>
                  <a:pt x="484691" y="276569"/>
                  <a:pt x="469127" y="270344"/>
                </a:cubicBezTo>
                <a:cubicBezTo>
                  <a:pt x="465822" y="269022"/>
                  <a:pt x="416935" y="248566"/>
                  <a:pt x="405516" y="246490"/>
                </a:cubicBezTo>
                <a:cubicBezTo>
                  <a:pt x="384492" y="242667"/>
                  <a:pt x="363109" y="241189"/>
                  <a:pt x="341906" y="238539"/>
                </a:cubicBezTo>
                <a:cubicBezTo>
                  <a:pt x="326003" y="233238"/>
                  <a:pt x="303496" y="236584"/>
                  <a:pt x="294198" y="222636"/>
                </a:cubicBezTo>
                <a:lnTo>
                  <a:pt x="262393" y="174929"/>
                </a:lnTo>
                <a:cubicBezTo>
                  <a:pt x="259743" y="166978"/>
                  <a:pt x="255550" y="159383"/>
                  <a:pt x="254442" y="151075"/>
                </a:cubicBezTo>
                <a:cubicBezTo>
                  <a:pt x="250224" y="119439"/>
                  <a:pt x="255876" y="86163"/>
                  <a:pt x="246490" y="55659"/>
                </a:cubicBezTo>
                <a:cubicBezTo>
                  <a:pt x="244025" y="47648"/>
                  <a:pt x="230587" y="50358"/>
                  <a:pt x="222636" y="47708"/>
                </a:cubicBezTo>
                <a:cubicBezTo>
                  <a:pt x="157149" y="69536"/>
                  <a:pt x="191523" y="65980"/>
                  <a:pt x="119270" y="55659"/>
                </a:cubicBezTo>
                <a:cubicBezTo>
                  <a:pt x="111319" y="53009"/>
                  <a:pt x="95416" y="56089"/>
                  <a:pt x="95416" y="47708"/>
                </a:cubicBezTo>
                <a:cubicBezTo>
                  <a:pt x="95416" y="16880"/>
                  <a:pt x="137240" y="37795"/>
                  <a:pt x="143123" y="39756"/>
                </a:cubicBezTo>
                <a:cubicBezTo>
                  <a:pt x="140473" y="58309"/>
                  <a:pt x="148424" y="82163"/>
                  <a:pt x="135172" y="95416"/>
                </a:cubicBezTo>
                <a:cubicBezTo>
                  <a:pt x="126181" y="104407"/>
                  <a:pt x="128546" y="15903"/>
                  <a:pt x="127221" y="0"/>
                </a:cubicBezTo>
                <a:close/>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18 Forma libre"/>
          <p:cNvSpPr/>
          <p:nvPr/>
        </p:nvSpPr>
        <p:spPr>
          <a:xfrm rot="312866">
            <a:off x="5184250" y="5271715"/>
            <a:ext cx="1057524" cy="461541"/>
          </a:xfrm>
          <a:custGeom>
            <a:avLst/>
            <a:gdLst>
              <a:gd name="connsiteX0" fmla="*/ 413468 w 1057524"/>
              <a:gd name="connsiteY0" fmla="*/ 0 h 532737"/>
              <a:gd name="connsiteX1" fmla="*/ 413468 w 1057524"/>
              <a:gd name="connsiteY1" fmla="*/ 0 h 532737"/>
              <a:gd name="connsiteX2" fmla="*/ 63611 w 1057524"/>
              <a:gd name="connsiteY2" fmla="*/ 7951 h 532737"/>
              <a:gd name="connsiteX3" fmla="*/ 111319 w 1057524"/>
              <a:gd name="connsiteY3" fmla="*/ 23854 h 532737"/>
              <a:gd name="connsiteX4" fmla="*/ 135173 w 1057524"/>
              <a:gd name="connsiteY4" fmla="*/ 31805 h 532737"/>
              <a:gd name="connsiteX5" fmla="*/ 143124 w 1057524"/>
              <a:gd name="connsiteY5" fmla="*/ 55659 h 532737"/>
              <a:gd name="connsiteX6" fmla="*/ 119270 w 1057524"/>
              <a:gd name="connsiteY6" fmla="*/ 71562 h 532737"/>
              <a:gd name="connsiteX7" fmla="*/ 103367 w 1057524"/>
              <a:gd name="connsiteY7" fmla="*/ 95415 h 532737"/>
              <a:gd name="connsiteX8" fmla="*/ 55660 w 1057524"/>
              <a:gd name="connsiteY8" fmla="*/ 143123 h 532737"/>
              <a:gd name="connsiteX9" fmla="*/ 31806 w 1057524"/>
              <a:gd name="connsiteY9" fmla="*/ 166977 h 532737"/>
              <a:gd name="connsiteX10" fmla="*/ 7952 w 1057524"/>
              <a:gd name="connsiteY10" fmla="*/ 214685 h 532737"/>
              <a:gd name="connsiteX11" fmla="*/ 0 w 1057524"/>
              <a:gd name="connsiteY11" fmla="*/ 238539 h 532737"/>
              <a:gd name="connsiteX12" fmla="*/ 7952 w 1057524"/>
              <a:gd name="connsiteY12" fmla="*/ 310101 h 532737"/>
              <a:gd name="connsiteX13" fmla="*/ 31806 w 1057524"/>
              <a:gd name="connsiteY13" fmla="*/ 318052 h 532737"/>
              <a:gd name="connsiteX14" fmla="*/ 63611 w 1057524"/>
              <a:gd name="connsiteY14" fmla="*/ 326003 h 532737"/>
              <a:gd name="connsiteX15" fmla="*/ 198783 w 1057524"/>
              <a:gd name="connsiteY15" fmla="*/ 341906 h 532737"/>
              <a:gd name="connsiteX16" fmla="*/ 262393 w 1057524"/>
              <a:gd name="connsiteY16" fmla="*/ 357808 h 532737"/>
              <a:gd name="connsiteX17" fmla="*/ 294199 w 1057524"/>
              <a:gd name="connsiteY17" fmla="*/ 365760 h 532737"/>
              <a:gd name="connsiteX18" fmla="*/ 318053 w 1057524"/>
              <a:gd name="connsiteY18" fmla="*/ 373711 h 532737"/>
              <a:gd name="connsiteX19" fmla="*/ 405517 w 1057524"/>
              <a:gd name="connsiteY19" fmla="*/ 389614 h 532737"/>
              <a:gd name="connsiteX20" fmla="*/ 461176 w 1057524"/>
              <a:gd name="connsiteY20" fmla="*/ 413468 h 532737"/>
              <a:gd name="connsiteX21" fmla="*/ 485030 w 1057524"/>
              <a:gd name="connsiteY21" fmla="*/ 429370 h 532737"/>
              <a:gd name="connsiteX22" fmla="*/ 540689 w 1057524"/>
              <a:gd name="connsiteY22" fmla="*/ 445273 h 532737"/>
              <a:gd name="connsiteX23" fmla="*/ 564543 w 1057524"/>
              <a:gd name="connsiteY23" fmla="*/ 461175 h 532737"/>
              <a:gd name="connsiteX24" fmla="*/ 675861 w 1057524"/>
              <a:gd name="connsiteY24" fmla="*/ 477078 h 532737"/>
              <a:gd name="connsiteX25" fmla="*/ 739472 w 1057524"/>
              <a:gd name="connsiteY25" fmla="*/ 492981 h 532737"/>
              <a:gd name="connsiteX26" fmla="*/ 818985 w 1057524"/>
              <a:gd name="connsiteY26" fmla="*/ 508883 h 532737"/>
              <a:gd name="connsiteX27" fmla="*/ 914400 w 1057524"/>
              <a:gd name="connsiteY27" fmla="*/ 532737 h 532737"/>
              <a:gd name="connsiteX28" fmla="*/ 978011 w 1057524"/>
              <a:gd name="connsiteY28" fmla="*/ 524786 h 532737"/>
              <a:gd name="connsiteX29" fmla="*/ 1025719 w 1057524"/>
              <a:gd name="connsiteY29" fmla="*/ 508883 h 532737"/>
              <a:gd name="connsiteX30" fmla="*/ 1041621 w 1057524"/>
              <a:gd name="connsiteY30" fmla="*/ 485029 h 532737"/>
              <a:gd name="connsiteX31" fmla="*/ 1057524 w 1057524"/>
              <a:gd name="connsiteY31" fmla="*/ 437322 h 532737"/>
              <a:gd name="connsiteX32" fmla="*/ 1049573 w 1057524"/>
              <a:gd name="connsiteY32" fmla="*/ 365760 h 532737"/>
              <a:gd name="connsiteX33" fmla="*/ 1033670 w 1057524"/>
              <a:gd name="connsiteY33" fmla="*/ 341906 h 532737"/>
              <a:gd name="connsiteX34" fmla="*/ 962108 w 1057524"/>
              <a:gd name="connsiteY34" fmla="*/ 333955 h 532737"/>
              <a:gd name="connsiteX35" fmla="*/ 930303 w 1057524"/>
              <a:gd name="connsiteY35" fmla="*/ 286247 h 532737"/>
              <a:gd name="connsiteX36" fmla="*/ 914400 w 1057524"/>
              <a:gd name="connsiteY36" fmla="*/ 262393 h 532737"/>
              <a:gd name="connsiteX37" fmla="*/ 890547 w 1057524"/>
              <a:gd name="connsiteY37" fmla="*/ 254442 h 532737"/>
              <a:gd name="connsiteX38" fmla="*/ 866693 w 1057524"/>
              <a:gd name="connsiteY38" fmla="*/ 238539 h 532737"/>
              <a:gd name="connsiteX39" fmla="*/ 842839 w 1057524"/>
              <a:gd name="connsiteY39" fmla="*/ 230588 h 532737"/>
              <a:gd name="connsiteX40" fmla="*/ 811033 w 1057524"/>
              <a:gd name="connsiteY40" fmla="*/ 190831 h 532737"/>
              <a:gd name="connsiteX41" fmla="*/ 787180 w 1057524"/>
              <a:gd name="connsiteY41" fmla="*/ 182880 h 532737"/>
              <a:gd name="connsiteX42" fmla="*/ 755374 w 1057524"/>
              <a:gd name="connsiteY42" fmla="*/ 166977 h 532737"/>
              <a:gd name="connsiteX43" fmla="*/ 723569 w 1057524"/>
              <a:gd name="connsiteY43" fmla="*/ 159026 h 532737"/>
              <a:gd name="connsiteX44" fmla="*/ 699715 w 1057524"/>
              <a:gd name="connsiteY44" fmla="*/ 151075 h 532737"/>
              <a:gd name="connsiteX45" fmla="*/ 667910 w 1057524"/>
              <a:gd name="connsiteY45" fmla="*/ 143123 h 532737"/>
              <a:gd name="connsiteX46" fmla="*/ 644056 w 1057524"/>
              <a:gd name="connsiteY46" fmla="*/ 135172 h 532737"/>
              <a:gd name="connsiteX47" fmla="*/ 596348 w 1057524"/>
              <a:gd name="connsiteY47" fmla="*/ 127221 h 532737"/>
              <a:gd name="connsiteX48" fmla="*/ 548640 w 1057524"/>
              <a:gd name="connsiteY48" fmla="*/ 111318 h 532737"/>
              <a:gd name="connsiteX49" fmla="*/ 524787 w 1057524"/>
              <a:gd name="connsiteY49" fmla="*/ 103367 h 532737"/>
              <a:gd name="connsiteX50" fmla="*/ 469127 w 1057524"/>
              <a:gd name="connsiteY50" fmla="*/ 47708 h 532737"/>
              <a:gd name="connsiteX51" fmla="*/ 365760 w 1057524"/>
              <a:gd name="connsiteY51" fmla="*/ 0 h 532737"/>
              <a:gd name="connsiteX52" fmla="*/ 206734 w 1057524"/>
              <a:gd name="connsiteY52" fmla="*/ 23854 h 532737"/>
              <a:gd name="connsiteX53" fmla="*/ 182880 w 1057524"/>
              <a:gd name="connsiteY53" fmla="*/ 31805 h 532737"/>
              <a:gd name="connsiteX54" fmla="*/ 151075 w 1057524"/>
              <a:gd name="connsiteY54" fmla="*/ 47708 h 532737"/>
              <a:gd name="connsiteX55" fmla="*/ 103367 w 1057524"/>
              <a:gd name="connsiteY55" fmla="*/ 63610 h 532737"/>
              <a:gd name="connsiteX56" fmla="*/ 87465 w 1057524"/>
              <a:gd name="connsiteY56" fmla="*/ 87464 h 532737"/>
              <a:gd name="connsiteX57" fmla="*/ 119270 w 1057524"/>
              <a:gd name="connsiteY57" fmla="*/ 87464 h 53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57524" h="532737">
                <a:moveTo>
                  <a:pt x="413468" y="0"/>
                </a:moveTo>
                <a:lnTo>
                  <a:pt x="413468" y="0"/>
                </a:lnTo>
                <a:cubicBezTo>
                  <a:pt x="296849" y="2650"/>
                  <a:pt x="179898" y="-1230"/>
                  <a:pt x="63611" y="7951"/>
                </a:cubicBezTo>
                <a:cubicBezTo>
                  <a:pt x="46900" y="9270"/>
                  <a:pt x="95416" y="18553"/>
                  <a:pt x="111319" y="23854"/>
                </a:cubicBezTo>
                <a:lnTo>
                  <a:pt x="135173" y="31805"/>
                </a:lnTo>
                <a:cubicBezTo>
                  <a:pt x="137823" y="39756"/>
                  <a:pt x="146237" y="47877"/>
                  <a:pt x="143124" y="55659"/>
                </a:cubicBezTo>
                <a:cubicBezTo>
                  <a:pt x="139575" y="64532"/>
                  <a:pt x="126027" y="64805"/>
                  <a:pt x="119270" y="71562"/>
                </a:cubicBezTo>
                <a:cubicBezTo>
                  <a:pt x="112513" y="78319"/>
                  <a:pt x="109716" y="88273"/>
                  <a:pt x="103367" y="95415"/>
                </a:cubicBezTo>
                <a:cubicBezTo>
                  <a:pt x="88426" y="112224"/>
                  <a:pt x="71562" y="127220"/>
                  <a:pt x="55660" y="143123"/>
                </a:cubicBezTo>
                <a:lnTo>
                  <a:pt x="31806" y="166977"/>
                </a:lnTo>
                <a:cubicBezTo>
                  <a:pt x="11818" y="226935"/>
                  <a:pt x="38780" y="153029"/>
                  <a:pt x="7952" y="214685"/>
                </a:cubicBezTo>
                <a:cubicBezTo>
                  <a:pt x="4204" y="222182"/>
                  <a:pt x="2651" y="230588"/>
                  <a:pt x="0" y="238539"/>
                </a:cubicBezTo>
                <a:cubicBezTo>
                  <a:pt x="2651" y="262393"/>
                  <a:pt x="-962" y="287817"/>
                  <a:pt x="7952" y="310101"/>
                </a:cubicBezTo>
                <a:cubicBezTo>
                  <a:pt x="11065" y="317883"/>
                  <a:pt x="23747" y="315750"/>
                  <a:pt x="31806" y="318052"/>
                </a:cubicBezTo>
                <a:cubicBezTo>
                  <a:pt x="42313" y="321054"/>
                  <a:pt x="52832" y="324206"/>
                  <a:pt x="63611" y="326003"/>
                </a:cubicBezTo>
                <a:cubicBezTo>
                  <a:pt x="85489" y="329650"/>
                  <a:pt x="179605" y="339775"/>
                  <a:pt x="198783" y="341906"/>
                </a:cubicBezTo>
                <a:cubicBezTo>
                  <a:pt x="241412" y="356115"/>
                  <a:pt x="204818" y="345013"/>
                  <a:pt x="262393" y="357808"/>
                </a:cubicBezTo>
                <a:cubicBezTo>
                  <a:pt x="273061" y="360179"/>
                  <a:pt x="283691" y="362758"/>
                  <a:pt x="294199" y="365760"/>
                </a:cubicBezTo>
                <a:cubicBezTo>
                  <a:pt x="302258" y="368063"/>
                  <a:pt x="309871" y="371893"/>
                  <a:pt x="318053" y="373711"/>
                </a:cubicBezTo>
                <a:cubicBezTo>
                  <a:pt x="381876" y="387894"/>
                  <a:pt x="347617" y="375139"/>
                  <a:pt x="405517" y="389614"/>
                </a:cubicBezTo>
                <a:cubicBezTo>
                  <a:pt x="425344" y="394571"/>
                  <a:pt x="443473" y="403352"/>
                  <a:pt x="461176" y="413468"/>
                </a:cubicBezTo>
                <a:cubicBezTo>
                  <a:pt x="469473" y="418209"/>
                  <a:pt x="476483" y="425096"/>
                  <a:pt x="485030" y="429370"/>
                </a:cubicBezTo>
                <a:cubicBezTo>
                  <a:pt x="496442" y="435076"/>
                  <a:pt x="530492" y="442724"/>
                  <a:pt x="540689" y="445273"/>
                </a:cubicBezTo>
                <a:cubicBezTo>
                  <a:pt x="548640" y="450574"/>
                  <a:pt x="555477" y="458153"/>
                  <a:pt x="564543" y="461175"/>
                </a:cubicBezTo>
                <a:cubicBezTo>
                  <a:pt x="580466" y="466483"/>
                  <a:pt x="666318" y="475289"/>
                  <a:pt x="675861" y="477078"/>
                </a:cubicBezTo>
                <a:cubicBezTo>
                  <a:pt x="697343" y="481106"/>
                  <a:pt x="718040" y="488695"/>
                  <a:pt x="739472" y="492981"/>
                </a:cubicBezTo>
                <a:cubicBezTo>
                  <a:pt x="765976" y="498282"/>
                  <a:pt x="793343" y="500335"/>
                  <a:pt x="818985" y="508883"/>
                </a:cubicBezTo>
                <a:cubicBezTo>
                  <a:pt x="881987" y="529884"/>
                  <a:pt x="850158" y="522030"/>
                  <a:pt x="914400" y="532737"/>
                </a:cubicBezTo>
                <a:cubicBezTo>
                  <a:pt x="935604" y="530087"/>
                  <a:pt x="957117" y="529263"/>
                  <a:pt x="978011" y="524786"/>
                </a:cubicBezTo>
                <a:cubicBezTo>
                  <a:pt x="994402" y="521274"/>
                  <a:pt x="1025719" y="508883"/>
                  <a:pt x="1025719" y="508883"/>
                </a:cubicBezTo>
                <a:cubicBezTo>
                  <a:pt x="1031020" y="500932"/>
                  <a:pt x="1037740" y="493762"/>
                  <a:pt x="1041621" y="485029"/>
                </a:cubicBezTo>
                <a:cubicBezTo>
                  <a:pt x="1048429" y="469711"/>
                  <a:pt x="1057524" y="437322"/>
                  <a:pt x="1057524" y="437322"/>
                </a:cubicBezTo>
                <a:cubicBezTo>
                  <a:pt x="1054874" y="413468"/>
                  <a:pt x="1055394" y="389044"/>
                  <a:pt x="1049573" y="365760"/>
                </a:cubicBezTo>
                <a:cubicBezTo>
                  <a:pt x="1047255" y="356489"/>
                  <a:pt x="1042651" y="345172"/>
                  <a:pt x="1033670" y="341906"/>
                </a:cubicBezTo>
                <a:cubicBezTo>
                  <a:pt x="1011114" y="333704"/>
                  <a:pt x="985962" y="336605"/>
                  <a:pt x="962108" y="333955"/>
                </a:cubicBezTo>
                <a:lnTo>
                  <a:pt x="930303" y="286247"/>
                </a:lnTo>
                <a:cubicBezTo>
                  <a:pt x="925002" y="278296"/>
                  <a:pt x="923466" y="265415"/>
                  <a:pt x="914400" y="262393"/>
                </a:cubicBezTo>
                <a:lnTo>
                  <a:pt x="890547" y="254442"/>
                </a:lnTo>
                <a:cubicBezTo>
                  <a:pt x="882596" y="249141"/>
                  <a:pt x="875240" y="242813"/>
                  <a:pt x="866693" y="238539"/>
                </a:cubicBezTo>
                <a:cubicBezTo>
                  <a:pt x="859196" y="234791"/>
                  <a:pt x="848766" y="236514"/>
                  <a:pt x="842839" y="230588"/>
                </a:cubicBezTo>
                <a:cubicBezTo>
                  <a:pt x="796983" y="184733"/>
                  <a:pt x="881633" y="226131"/>
                  <a:pt x="811033" y="190831"/>
                </a:cubicBezTo>
                <a:cubicBezTo>
                  <a:pt x="803537" y="187083"/>
                  <a:pt x="794883" y="186181"/>
                  <a:pt x="787180" y="182880"/>
                </a:cubicBezTo>
                <a:cubicBezTo>
                  <a:pt x="776285" y="178211"/>
                  <a:pt x="766473" y="171139"/>
                  <a:pt x="755374" y="166977"/>
                </a:cubicBezTo>
                <a:cubicBezTo>
                  <a:pt x="745142" y="163140"/>
                  <a:pt x="734076" y="162028"/>
                  <a:pt x="723569" y="159026"/>
                </a:cubicBezTo>
                <a:cubicBezTo>
                  <a:pt x="715510" y="156724"/>
                  <a:pt x="707774" y="153378"/>
                  <a:pt x="699715" y="151075"/>
                </a:cubicBezTo>
                <a:cubicBezTo>
                  <a:pt x="689207" y="148073"/>
                  <a:pt x="678418" y="146125"/>
                  <a:pt x="667910" y="143123"/>
                </a:cubicBezTo>
                <a:cubicBezTo>
                  <a:pt x="659851" y="140820"/>
                  <a:pt x="652238" y="136990"/>
                  <a:pt x="644056" y="135172"/>
                </a:cubicBezTo>
                <a:cubicBezTo>
                  <a:pt x="628318" y="131675"/>
                  <a:pt x="612251" y="129871"/>
                  <a:pt x="596348" y="127221"/>
                </a:cubicBezTo>
                <a:lnTo>
                  <a:pt x="548640" y="111318"/>
                </a:lnTo>
                <a:lnTo>
                  <a:pt x="524787" y="103367"/>
                </a:lnTo>
                <a:cubicBezTo>
                  <a:pt x="506234" y="84814"/>
                  <a:pt x="492595" y="59442"/>
                  <a:pt x="469127" y="47708"/>
                </a:cubicBezTo>
                <a:cubicBezTo>
                  <a:pt x="382117" y="4203"/>
                  <a:pt x="417726" y="17321"/>
                  <a:pt x="365760" y="0"/>
                </a:cubicBezTo>
                <a:cubicBezTo>
                  <a:pt x="237717" y="9146"/>
                  <a:pt x="289736" y="-3813"/>
                  <a:pt x="206734" y="23854"/>
                </a:cubicBezTo>
                <a:cubicBezTo>
                  <a:pt x="198783" y="26504"/>
                  <a:pt x="190377" y="28057"/>
                  <a:pt x="182880" y="31805"/>
                </a:cubicBezTo>
                <a:cubicBezTo>
                  <a:pt x="172278" y="37106"/>
                  <a:pt x="162080" y="43306"/>
                  <a:pt x="151075" y="47708"/>
                </a:cubicBezTo>
                <a:cubicBezTo>
                  <a:pt x="135511" y="53934"/>
                  <a:pt x="103367" y="63610"/>
                  <a:pt x="103367" y="63610"/>
                </a:cubicBezTo>
                <a:lnTo>
                  <a:pt x="87465" y="87464"/>
                </a:lnTo>
                <a:lnTo>
                  <a:pt x="119270" y="87464"/>
                </a:lnTo>
              </a:path>
            </a:pathLst>
          </a:custGeom>
          <a:solidFill>
            <a:srgbClr val="00B050">
              <a:alpha val="4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20 CuadroTexto"/>
          <p:cNvSpPr txBox="1"/>
          <p:nvPr/>
        </p:nvSpPr>
        <p:spPr>
          <a:xfrm>
            <a:off x="5508104" y="836712"/>
            <a:ext cx="1944216" cy="369332"/>
          </a:xfrm>
          <a:prstGeom prst="rect">
            <a:avLst/>
          </a:prstGeom>
          <a:solidFill>
            <a:schemeClr val="bg1"/>
          </a:solidFill>
        </p:spPr>
        <p:txBody>
          <a:bodyPr wrap="square" rtlCol="0">
            <a:spAutoFit/>
          </a:bodyPr>
          <a:lstStyle/>
          <a:p>
            <a:pPr algn="ctr"/>
            <a:r>
              <a:rPr lang="es-MX" b="1" dirty="0" smtClean="0"/>
              <a:t>IME 1898</a:t>
            </a:r>
            <a:endParaRPr lang="es-MX" b="1" dirty="0"/>
          </a:p>
        </p:txBody>
      </p:sp>
    </p:spTree>
    <p:extLst>
      <p:ext uri="{BB962C8B-B14F-4D97-AF65-F5344CB8AC3E}">
        <p14:creationId xmlns:p14="http://schemas.microsoft.com/office/powerpoint/2010/main" val="4167776301"/>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Plan de Cincinnati</a:t>
            </a:r>
            <a:endParaRPr lang="es-ES" dirty="0"/>
          </a:p>
        </p:txBody>
      </p:sp>
      <p:sp>
        <p:nvSpPr>
          <p:cNvPr id="7" name="6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0219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pPr defTabSz="720000"/>
            <a:r>
              <a:rPr lang="es-MX" b="1" dirty="0" smtClean="0"/>
              <a:t>1880´s 	</a:t>
            </a:r>
            <a:r>
              <a:rPr lang="es-MX" dirty="0" smtClean="0"/>
              <a:t>Cierre puntos de predicación cd de México</a:t>
            </a:r>
          </a:p>
          <a:p>
            <a:pPr defTabSz="720000"/>
            <a:r>
              <a:rPr lang="es-MX" b="1" dirty="0" smtClean="0"/>
              <a:t>1890 	</a:t>
            </a:r>
            <a:r>
              <a:rPr lang="es-MX" dirty="0" smtClean="0"/>
              <a:t>Creación de las diaconisas</a:t>
            </a:r>
          </a:p>
          <a:p>
            <a:pPr defTabSz="720000"/>
            <a:r>
              <a:rPr lang="es-MX" b="1" dirty="0" smtClean="0"/>
              <a:t>1904 	</a:t>
            </a:r>
            <a:r>
              <a:rPr lang="es-MX" dirty="0" smtClean="0"/>
              <a:t>Mujeres en la Conferencia General IME </a:t>
            </a:r>
          </a:p>
          <a:p>
            <a:pPr defTabSz="720000"/>
            <a:r>
              <a:rPr lang="es-MX" b="1" dirty="0" smtClean="0"/>
              <a:t>1908 	</a:t>
            </a:r>
            <a:r>
              <a:rPr lang="es-MX" dirty="0" smtClean="0"/>
              <a:t>Credo Social de la IME</a:t>
            </a:r>
            <a:endParaRPr lang="es-MX" dirty="0"/>
          </a:p>
        </p:txBody>
      </p:sp>
      <p:sp>
        <p:nvSpPr>
          <p:cNvPr id="4" name="3 Título"/>
          <p:cNvSpPr>
            <a:spLocks noGrp="1"/>
          </p:cNvSpPr>
          <p:nvPr>
            <p:ph type="title"/>
          </p:nvPr>
        </p:nvSpPr>
        <p:spPr/>
        <p:txBody>
          <a:bodyPr>
            <a:normAutofit fontScale="90000"/>
          </a:bodyPr>
          <a:lstStyle/>
          <a:p>
            <a:r>
              <a:rPr lang="es-MX" dirty="0" smtClean="0"/>
              <a:t>Uno de los cambios más llamativo, </a:t>
            </a:r>
            <a:br>
              <a:rPr lang="es-MX" dirty="0" smtClean="0"/>
            </a:br>
            <a:r>
              <a:rPr lang="es-MX" dirty="0" smtClean="0"/>
              <a:t>NO el primero</a:t>
            </a:r>
            <a:endParaRPr lang="es-MX" dirty="0"/>
          </a:p>
        </p:txBody>
      </p:sp>
    </p:spTree>
    <p:extLst>
      <p:ext uri="{BB962C8B-B14F-4D97-AF65-F5344CB8AC3E}">
        <p14:creationId xmlns:p14="http://schemas.microsoft.com/office/powerpoint/2010/main" val="30974627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a:bodyPr>
          <a:lstStyle/>
          <a:p>
            <a:r>
              <a:rPr lang="es-MX" dirty="0" smtClean="0"/>
              <a:t>1914 </a:t>
            </a:r>
          </a:p>
          <a:p>
            <a:pPr lvl="1"/>
            <a:r>
              <a:rPr lang="es-MX" dirty="0" smtClean="0"/>
              <a:t>Revolución mexicana</a:t>
            </a:r>
          </a:p>
          <a:p>
            <a:pPr lvl="1"/>
            <a:r>
              <a:rPr lang="es-MX" dirty="0" smtClean="0"/>
              <a:t>Invasión norteamericana en Veracruz</a:t>
            </a:r>
          </a:p>
          <a:p>
            <a:pPr lvl="1"/>
            <a:r>
              <a:rPr lang="es-MX" dirty="0" smtClean="0"/>
              <a:t>Salida de norteamericanos de territorio nacional</a:t>
            </a:r>
          </a:p>
          <a:p>
            <a:pPr lvl="1"/>
            <a:r>
              <a:rPr lang="es-MX" dirty="0" smtClean="0"/>
              <a:t>Reunión misionera en Cincinnati, Ohio</a:t>
            </a:r>
          </a:p>
          <a:p>
            <a:pPr lvl="1"/>
            <a:r>
              <a:rPr lang="es-MX" dirty="0" smtClean="0"/>
              <a:t>Julio estalla Guerra Mundial</a:t>
            </a:r>
          </a:p>
          <a:p>
            <a:r>
              <a:rPr lang="es-MX" dirty="0" smtClean="0"/>
              <a:t>1917</a:t>
            </a:r>
          </a:p>
          <a:p>
            <a:pPr lvl="1"/>
            <a:r>
              <a:rPr lang="es-MX" dirty="0" smtClean="0"/>
              <a:t>Ingreso de EEUU a Guerra Mundial</a:t>
            </a:r>
          </a:p>
        </p:txBody>
      </p:sp>
      <p:sp>
        <p:nvSpPr>
          <p:cNvPr id="6" name="1 Título"/>
          <p:cNvSpPr>
            <a:spLocks noGrp="1"/>
          </p:cNvSpPr>
          <p:nvPr>
            <p:ph type="title"/>
          </p:nvPr>
        </p:nvSpPr>
        <p:spPr/>
        <p:txBody>
          <a:bodyPr/>
          <a:lstStyle/>
          <a:p>
            <a:r>
              <a:rPr lang="es-MX" dirty="0" smtClean="0"/>
              <a:t>Plan de Cincinnati, contexto</a:t>
            </a:r>
            <a:endParaRPr lang="es-MX" dirty="0"/>
          </a:p>
        </p:txBody>
      </p:sp>
    </p:spTree>
    <p:extLst>
      <p:ext uri="{BB962C8B-B14F-4D97-AF65-F5344CB8AC3E}">
        <p14:creationId xmlns:p14="http://schemas.microsoft.com/office/powerpoint/2010/main" val="33253994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72067" y="2675466"/>
            <a:ext cx="7408333" cy="3993893"/>
          </a:xfrm>
        </p:spPr>
        <p:txBody>
          <a:bodyPr>
            <a:normAutofit fontScale="92500"/>
          </a:bodyPr>
          <a:lstStyle/>
          <a:p>
            <a:r>
              <a:rPr lang="es-MX" dirty="0" smtClean="0"/>
              <a:t>1910</a:t>
            </a:r>
          </a:p>
          <a:p>
            <a:pPr lvl="1"/>
            <a:r>
              <a:rPr lang="es-MX" dirty="0" smtClean="0"/>
              <a:t>Congreso misionero </a:t>
            </a:r>
            <a:r>
              <a:rPr lang="es-MX" dirty="0" err="1" smtClean="0"/>
              <a:t>Edinburgo</a:t>
            </a:r>
            <a:endParaRPr lang="es-MX" dirty="0" smtClean="0"/>
          </a:p>
          <a:p>
            <a:r>
              <a:rPr lang="es-MX" dirty="0" smtClean="0"/>
              <a:t>1914</a:t>
            </a:r>
          </a:p>
          <a:p>
            <a:pPr lvl="1"/>
            <a:r>
              <a:rPr lang="es-MX" dirty="0" smtClean="0"/>
              <a:t>Enero, Conferencia </a:t>
            </a:r>
            <a:r>
              <a:rPr lang="es-MX" dirty="0"/>
              <a:t>de representantes </a:t>
            </a:r>
            <a:r>
              <a:rPr lang="es-MX" dirty="0" smtClean="0"/>
              <a:t>de juntas misioneras con </a:t>
            </a:r>
            <a:r>
              <a:rPr lang="es-MX" dirty="0"/>
              <a:t>trabajo en </a:t>
            </a:r>
            <a:r>
              <a:rPr lang="es-MX" dirty="0" smtClean="0"/>
              <a:t>México, </a:t>
            </a:r>
            <a:r>
              <a:rPr lang="es-MX" dirty="0"/>
              <a:t>en Nueva York</a:t>
            </a:r>
          </a:p>
          <a:p>
            <a:pPr lvl="1"/>
            <a:r>
              <a:rPr lang="es-MX" dirty="0" smtClean="0"/>
              <a:t>Febrero, Conferencia </a:t>
            </a:r>
            <a:r>
              <a:rPr lang="es-MX" dirty="0"/>
              <a:t>de </a:t>
            </a:r>
            <a:r>
              <a:rPr lang="es-MX" dirty="0" smtClean="0"/>
              <a:t>misioneros </a:t>
            </a:r>
            <a:r>
              <a:rPr lang="es-MX" dirty="0"/>
              <a:t>norteamericanos de IMES en </a:t>
            </a:r>
            <a:r>
              <a:rPr lang="es-MX" dirty="0" smtClean="0"/>
              <a:t>México, </a:t>
            </a:r>
            <a:r>
              <a:rPr lang="es-MX" dirty="0"/>
              <a:t>en Laredo</a:t>
            </a:r>
          </a:p>
          <a:p>
            <a:pPr lvl="1"/>
            <a:r>
              <a:rPr lang="es-MX" dirty="0" smtClean="0"/>
              <a:t>Julio,  </a:t>
            </a:r>
            <a:r>
              <a:rPr lang="es-MX" dirty="0"/>
              <a:t>reunión </a:t>
            </a:r>
            <a:r>
              <a:rPr lang="es-MX" dirty="0" smtClean="0"/>
              <a:t>de secretarios </a:t>
            </a:r>
            <a:r>
              <a:rPr lang="es-MX" dirty="0"/>
              <a:t>y representantes de misioneros </a:t>
            </a:r>
            <a:r>
              <a:rPr lang="es-MX" dirty="0" smtClean="0"/>
              <a:t>de 7 </a:t>
            </a:r>
            <a:r>
              <a:rPr lang="es-MX" dirty="0"/>
              <a:t>de las  11 juntas misioneras en </a:t>
            </a:r>
            <a:r>
              <a:rPr lang="es-MX" dirty="0" smtClean="0"/>
              <a:t>México, en </a:t>
            </a:r>
            <a:r>
              <a:rPr lang="es-MX" dirty="0"/>
              <a:t>Cincinnati </a:t>
            </a:r>
            <a:endParaRPr lang="es-MX" dirty="0" smtClean="0"/>
          </a:p>
          <a:p>
            <a:r>
              <a:rPr lang="es-MX" dirty="0"/>
              <a:t>1919</a:t>
            </a:r>
          </a:p>
          <a:p>
            <a:pPr lvl="1"/>
            <a:r>
              <a:rPr lang="es-MX" dirty="0"/>
              <a:t>Se llevan a cabo los acuerdos</a:t>
            </a:r>
          </a:p>
          <a:p>
            <a:pPr lvl="1"/>
            <a:endParaRPr lang="es-MX" dirty="0"/>
          </a:p>
        </p:txBody>
      </p:sp>
      <p:sp>
        <p:nvSpPr>
          <p:cNvPr id="4" name="1 Título"/>
          <p:cNvSpPr>
            <a:spLocks noGrp="1"/>
          </p:cNvSpPr>
          <p:nvPr>
            <p:ph type="title"/>
          </p:nvPr>
        </p:nvSpPr>
        <p:spPr/>
        <p:txBody>
          <a:bodyPr/>
          <a:lstStyle/>
          <a:p>
            <a:r>
              <a:rPr lang="es-MX" dirty="0" smtClean="0"/>
              <a:t>Cronología </a:t>
            </a:r>
            <a:endParaRPr lang="es-MX" dirty="0"/>
          </a:p>
        </p:txBody>
      </p:sp>
    </p:spTree>
    <p:extLst>
      <p:ext uri="{BB962C8B-B14F-4D97-AF65-F5344CB8AC3E}">
        <p14:creationId xmlns:p14="http://schemas.microsoft.com/office/powerpoint/2010/main" val="866377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683568" y="2246235"/>
            <a:ext cx="7241232" cy="4629128"/>
          </a:xfrm>
        </p:spPr>
        <p:txBody>
          <a:bodyPr anchor="ctr"/>
          <a:lstStyle/>
          <a:p>
            <a:pPr marL="0" indent="0">
              <a:buNone/>
            </a:pPr>
            <a:r>
              <a:rPr lang="es-MX" sz="3600" dirty="0"/>
              <a:t>“Unir, obviar la duplicación de esfuerzos, eliminar la competencia, ocupar de manera más adecuada todo el territorio –estos fueron los fines perseguidos </a:t>
            </a:r>
            <a:r>
              <a:rPr lang="es-MX" sz="3600" dirty="0" smtClean="0"/>
              <a:t>en un mismo espíritu </a:t>
            </a:r>
            <a:r>
              <a:rPr lang="es-MX" sz="3600" dirty="0"/>
              <a:t>por </a:t>
            </a:r>
            <a:r>
              <a:rPr lang="es-MX" sz="3600" dirty="0" smtClean="0"/>
              <a:t>todos”.</a:t>
            </a:r>
            <a:endParaRPr lang="es-MX" sz="3600" dirty="0"/>
          </a:p>
          <a:p>
            <a:endParaRPr lang="es-MX" sz="3600" dirty="0"/>
          </a:p>
        </p:txBody>
      </p:sp>
      <p:sp>
        <p:nvSpPr>
          <p:cNvPr id="4" name="3 Título"/>
          <p:cNvSpPr>
            <a:spLocks noGrp="1"/>
          </p:cNvSpPr>
          <p:nvPr>
            <p:ph type="title"/>
          </p:nvPr>
        </p:nvSpPr>
        <p:spPr/>
        <p:txBody>
          <a:bodyPr/>
          <a:lstStyle/>
          <a:p>
            <a:r>
              <a:rPr lang="es-MX" dirty="0" smtClean="0"/>
              <a:t>Plan de Cincinnati, Objetivo</a:t>
            </a:r>
            <a:endParaRPr lang="es-MX" dirty="0"/>
          </a:p>
        </p:txBody>
      </p:sp>
    </p:spTree>
    <p:extLst>
      <p:ext uri="{BB962C8B-B14F-4D97-AF65-F5344CB8AC3E}">
        <p14:creationId xmlns:p14="http://schemas.microsoft.com/office/powerpoint/2010/main" val="42354220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chor="ctr"/>
          <a:lstStyle/>
          <a:p>
            <a:pPr marL="0" indent="0">
              <a:buNone/>
            </a:pPr>
            <a:r>
              <a:rPr lang="en-US" sz="3600" dirty="0" smtClean="0"/>
              <a:t>“La </a:t>
            </a:r>
            <a:r>
              <a:rPr lang="en-US" sz="3600" dirty="0" err="1" smtClean="0"/>
              <a:t>reunión</a:t>
            </a:r>
            <a:r>
              <a:rPr lang="en-US" sz="3600" dirty="0" smtClean="0"/>
              <a:t> </a:t>
            </a:r>
            <a:r>
              <a:rPr lang="en-US" sz="3600" dirty="0" err="1" smtClean="0"/>
              <a:t>fue</a:t>
            </a:r>
            <a:r>
              <a:rPr lang="en-US" sz="3600" dirty="0" smtClean="0"/>
              <a:t> </a:t>
            </a:r>
            <a:r>
              <a:rPr lang="en-US" sz="3600" dirty="0" err="1" smtClean="0"/>
              <a:t>maravillosa</a:t>
            </a:r>
            <a:r>
              <a:rPr lang="en-US" sz="3600" dirty="0" smtClean="0"/>
              <a:t> en </a:t>
            </a:r>
            <a:r>
              <a:rPr lang="en-US" sz="3600" dirty="0" err="1" smtClean="0"/>
              <a:t>su</a:t>
            </a:r>
            <a:r>
              <a:rPr lang="en-US" sz="3600" dirty="0" smtClean="0"/>
              <a:t> </a:t>
            </a:r>
            <a:r>
              <a:rPr lang="en-US" sz="3600" dirty="0" err="1" smtClean="0"/>
              <a:t>espíritu</a:t>
            </a:r>
            <a:r>
              <a:rPr lang="en-US" sz="3600" dirty="0" smtClean="0"/>
              <a:t> y </a:t>
            </a:r>
            <a:r>
              <a:rPr lang="en-US" sz="3600" dirty="0" err="1" smtClean="0"/>
              <a:t>disposición</a:t>
            </a:r>
            <a:r>
              <a:rPr lang="en-US" sz="3600" dirty="0" smtClean="0"/>
              <a:t> para </a:t>
            </a:r>
            <a:r>
              <a:rPr lang="en-US" sz="3600" dirty="0" err="1" smtClean="0"/>
              <a:t>sacrificar</a:t>
            </a:r>
            <a:r>
              <a:rPr lang="en-US" sz="3600" dirty="0" smtClean="0"/>
              <a:t> </a:t>
            </a:r>
            <a:r>
              <a:rPr lang="en-US" sz="3600" dirty="0" err="1" smtClean="0"/>
              <a:t>las</a:t>
            </a:r>
            <a:r>
              <a:rPr lang="en-US" sz="3600" dirty="0" smtClean="0"/>
              <a:t> </a:t>
            </a:r>
            <a:r>
              <a:rPr lang="en-US" sz="3600" dirty="0" err="1" smtClean="0"/>
              <a:t>ventajas</a:t>
            </a:r>
            <a:r>
              <a:rPr lang="en-US" sz="3600" dirty="0" smtClean="0"/>
              <a:t> </a:t>
            </a:r>
            <a:r>
              <a:rPr lang="en-US" sz="3600" dirty="0" err="1" smtClean="0"/>
              <a:t>particulares</a:t>
            </a:r>
            <a:r>
              <a:rPr lang="en-US" sz="3600" dirty="0" smtClean="0"/>
              <a:t> en </a:t>
            </a:r>
            <a:r>
              <a:rPr lang="en-US" sz="3600" dirty="0" err="1" smtClean="0"/>
              <a:t>aras</a:t>
            </a:r>
            <a:r>
              <a:rPr lang="en-US" sz="3600" dirty="0" smtClean="0"/>
              <a:t> del </a:t>
            </a:r>
            <a:r>
              <a:rPr lang="en-US" sz="3600" dirty="0" err="1" smtClean="0"/>
              <a:t>bien</a:t>
            </a:r>
            <a:r>
              <a:rPr lang="en-US" sz="3600" dirty="0" smtClean="0"/>
              <a:t> </a:t>
            </a:r>
            <a:r>
              <a:rPr lang="en-US" sz="3600" dirty="0" err="1" smtClean="0"/>
              <a:t>común</a:t>
            </a:r>
            <a:r>
              <a:rPr lang="en-US" sz="3600" dirty="0" smtClean="0"/>
              <a:t>.”</a:t>
            </a:r>
          </a:p>
          <a:p>
            <a:pPr marL="0" indent="0" algn="r">
              <a:buNone/>
            </a:pPr>
            <a:r>
              <a:rPr lang="en-US" sz="2000" dirty="0" smtClean="0"/>
              <a:t>Nannie Holding</a:t>
            </a:r>
            <a:endParaRPr lang="es-MX" sz="2000" dirty="0"/>
          </a:p>
          <a:p>
            <a:endParaRPr lang="es-MX" dirty="0"/>
          </a:p>
        </p:txBody>
      </p:sp>
      <p:sp>
        <p:nvSpPr>
          <p:cNvPr id="4" name="3 Título"/>
          <p:cNvSpPr>
            <a:spLocks noGrp="1"/>
          </p:cNvSpPr>
          <p:nvPr>
            <p:ph type="title"/>
          </p:nvPr>
        </p:nvSpPr>
        <p:spPr/>
        <p:txBody>
          <a:bodyPr/>
          <a:lstStyle/>
          <a:p>
            <a:r>
              <a:rPr lang="es-MX" dirty="0" smtClean="0"/>
              <a:t>Plan de Cincinnati, el espíritu</a:t>
            </a:r>
            <a:endParaRPr lang="es-MX" dirty="0"/>
          </a:p>
        </p:txBody>
      </p:sp>
    </p:spTree>
    <p:extLst>
      <p:ext uri="{BB962C8B-B14F-4D97-AF65-F5344CB8AC3E}">
        <p14:creationId xmlns:p14="http://schemas.microsoft.com/office/powerpoint/2010/main" val="28133273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44824"/>
            <a:ext cx="5266928" cy="4629128"/>
          </a:xfrm>
        </p:spPr>
        <p:txBody>
          <a:bodyPr>
            <a:normAutofit fontScale="92500" lnSpcReduction="20000"/>
          </a:bodyPr>
          <a:lstStyle/>
          <a:p>
            <a:endParaRPr lang="en-US" dirty="0" smtClean="0"/>
          </a:p>
          <a:p>
            <a:endParaRPr lang="en-US" dirty="0"/>
          </a:p>
          <a:p>
            <a:r>
              <a:rPr lang="en-US" dirty="0" err="1" smtClean="0"/>
              <a:t>Consolidación</a:t>
            </a:r>
            <a:r>
              <a:rPr lang="en-US" dirty="0" smtClean="0"/>
              <a:t> </a:t>
            </a:r>
            <a:r>
              <a:rPr lang="en-US" dirty="0"/>
              <a:t>de </a:t>
            </a:r>
            <a:r>
              <a:rPr lang="en-US" dirty="0" err="1"/>
              <a:t>publicaciones</a:t>
            </a:r>
            <a:r>
              <a:rPr lang="en-US" dirty="0"/>
              <a:t> </a:t>
            </a:r>
            <a:r>
              <a:rPr lang="en-US" dirty="0" err="1"/>
              <a:t>periódicas</a:t>
            </a:r>
            <a:r>
              <a:rPr lang="en-US" dirty="0"/>
              <a:t> </a:t>
            </a:r>
            <a:endParaRPr lang="es-MX" dirty="0"/>
          </a:p>
          <a:p>
            <a:r>
              <a:rPr lang="es-MX" dirty="0"/>
              <a:t>Casa </a:t>
            </a:r>
            <a:r>
              <a:rPr lang="es-MX" dirty="0" smtClean="0"/>
              <a:t>Unida </a:t>
            </a:r>
            <a:r>
              <a:rPr lang="es-MX" dirty="0"/>
              <a:t>de </a:t>
            </a:r>
            <a:r>
              <a:rPr lang="es-MX" dirty="0" smtClean="0"/>
              <a:t>Publicaciones</a:t>
            </a:r>
            <a:endParaRPr lang="es-MX" dirty="0"/>
          </a:p>
          <a:p>
            <a:r>
              <a:rPr lang="es-MX" dirty="0" smtClean="0"/>
              <a:t>Establecer </a:t>
            </a:r>
            <a:r>
              <a:rPr lang="es-MX" dirty="0"/>
              <a:t>u</a:t>
            </a:r>
            <a:r>
              <a:rPr lang="es-MX" dirty="0" smtClean="0"/>
              <a:t>na escuela </a:t>
            </a:r>
            <a:r>
              <a:rPr lang="es-MX" dirty="0"/>
              <a:t>elemental en cada congregación</a:t>
            </a:r>
          </a:p>
          <a:p>
            <a:r>
              <a:rPr lang="es-MX" dirty="0"/>
              <a:t>Establecer </a:t>
            </a:r>
            <a:r>
              <a:rPr lang="es-MX" dirty="0" smtClean="0"/>
              <a:t>una escuela </a:t>
            </a:r>
            <a:r>
              <a:rPr lang="es-MX" dirty="0"/>
              <a:t>media superior en cada zona de trabajo</a:t>
            </a:r>
          </a:p>
          <a:p>
            <a:r>
              <a:rPr lang="es-MX" dirty="0"/>
              <a:t>Establecer </a:t>
            </a:r>
            <a:r>
              <a:rPr lang="es-MX" dirty="0" smtClean="0"/>
              <a:t> escuelas </a:t>
            </a:r>
            <a:r>
              <a:rPr lang="es-MX" dirty="0"/>
              <a:t>de </a:t>
            </a:r>
            <a:r>
              <a:rPr lang="es-MX" dirty="0" smtClean="0"/>
              <a:t>educación </a:t>
            </a:r>
            <a:r>
              <a:rPr lang="es-MX" dirty="0"/>
              <a:t>superior</a:t>
            </a:r>
          </a:p>
          <a:p>
            <a:r>
              <a:rPr lang="es-MX" dirty="0" smtClean="0"/>
              <a:t>Creación de un Seminario Unido </a:t>
            </a:r>
            <a:r>
              <a:rPr lang="es-MX" dirty="0"/>
              <a:t>y </a:t>
            </a:r>
            <a:r>
              <a:rPr lang="es-MX" dirty="0" smtClean="0"/>
              <a:t>Escuela Bíblica</a:t>
            </a:r>
            <a:endParaRPr lang="es-MX" dirty="0"/>
          </a:p>
          <a:p>
            <a:r>
              <a:rPr lang="es-MX" dirty="0"/>
              <a:t>Redistribución territorial</a:t>
            </a:r>
          </a:p>
          <a:p>
            <a:endParaRPr lang="es-MX" dirty="0"/>
          </a:p>
        </p:txBody>
      </p:sp>
      <p:sp>
        <p:nvSpPr>
          <p:cNvPr id="2" name="1 Título"/>
          <p:cNvSpPr>
            <a:spLocks noGrp="1"/>
          </p:cNvSpPr>
          <p:nvPr>
            <p:ph type="title"/>
          </p:nvPr>
        </p:nvSpPr>
        <p:spPr/>
        <p:txBody>
          <a:bodyPr/>
          <a:lstStyle/>
          <a:p>
            <a:r>
              <a:rPr lang="es-MX" dirty="0" smtClean="0"/>
              <a:t>Plan de Cincinnati, acuerdos</a:t>
            </a:r>
            <a:endParaRPr lang="es-MX" dirty="0"/>
          </a:p>
        </p:txBody>
      </p:sp>
      <p:sp>
        <p:nvSpPr>
          <p:cNvPr id="4" name="3 CuadroTexto"/>
          <p:cNvSpPr txBox="1"/>
          <p:nvPr/>
        </p:nvSpPr>
        <p:spPr>
          <a:xfrm>
            <a:off x="5738855" y="2420888"/>
            <a:ext cx="2808312" cy="4001095"/>
          </a:xfrm>
          <a:prstGeom prst="rect">
            <a:avLst/>
          </a:prstGeom>
          <a:noFill/>
        </p:spPr>
        <p:txBody>
          <a:bodyPr wrap="square" rtlCol="0">
            <a:spAutoFit/>
          </a:bodyPr>
          <a:lstStyle/>
          <a:p>
            <a:endParaRPr lang="es-MX" sz="800" dirty="0" smtClean="0"/>
          </a:p>
          <a:p>
            <a:endParaRPr lang="es-MX" sz="800" dirty="0" smtClean="0"/>
          </a:p>
          <a:p>
            <a:endParaRPr lang="es-MX" sz="800" dirty="0"/>
          </a:p>
          <a:p>
            <a:endParaRPr lang="es-MX" sz="800" dirty="0" smtClean="0"/>
          </a:p>
          <a:p>
            <a:endParaRPr lang="es-MX" sz="800" dirty="0"/>
          </a:p>
          <a:p>
            <a:r>
              <a:rPr lang="es-MX" dirty="0" smtClean="0"/>
              <a:t>Publicaciones</a:t>
            </a:r>
          </a:p>
          <a:p>
            <a:endParaRPr lang="es-MX" dirty="0"/>
          </a:p>
          <a:p>
            <a:endParaRPr lang="es-MX" dirty="0" smtClean="0"/>
          </a:p>
          <a:p>
            <a:endParaRPr lang="es-MX" dirty="0" smtClean="0"/>
          </a:p>
          <a:p>
            <a:endParaRPr lang="es-MX" dirty="0"/>
          </a:p>
          <a:p>
            <a:endParaRPr lang="es-MX" dirty="0" smtClean="0"/>
          </a:p>
          <a:p>
            <a:endParaRPr lang="es-MX" sz="800" dirty="0" smtClean="0"/>
          </a:p>
          <a:p>
            <a:r>
              <a:rPr lang="es-MX" dirty="0" smtClean="0"/>
              <a:t>Educación</a:t>
            </a:r>
          </a:p>
          <a:p>
            <a:endParaRPr lang="es-MX" dirty="0" smtClean="0"/>
          </a:p>
          <a:p>
            <a:endParaRPr lang="es-MX" sz="800" dirty="0"/>
          </a:p>
          <a:p>
            <a:r>
              <a:rPr lang="es-MX" dirty="0" smtClean="0"/>
              <a:t>Educación teológica</a:t>
            </a:r>
          </a:p>
          <a:p>
            <a:endParaRPr lang="es-MX" sz="1050" dirty="0" smtClean="0"/>
          </a:p>
          <a:p>
            <a:r>
              <a:rPr lang="es-MX" dirty="0" smtClean="0"/>
              <a:t>Territorio</a:t>
            </a:r>
            <a:endParaRPr lang="es-MX" dirty="0"/>
          </a:p>
        </p:txBody>
      </p:sp>
      <p:cxnSp>
        <p:nvCxnSpPr>
          <p:cNvPr id="8" name="7 Conector recto"/>
          <p:cNvCxnSpPr/>
          <p:nvPr/>
        </p:nvCxnSpPr>
        <p:spPr>
          <a:xfrm>
            <a:off x="683568" y="3429000"/>
            <a:ext cx="786359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a:off x="683568" y="5229200"/>
            <a:ext cx="786359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a:off x="683568" y="5877272"/>
            <a:ext cx="78635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1703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endParaRPr lang="es-MX"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77961"/>
            <a:ext cx="8751369" cy="658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2987824" y="548680"/>
            <a:ext cx="5544616" cy="646331"/>
          </a:xfrm>
          <a:prstGeom prst="rect">
            <a:avLst/>
          </a:prstGeom>
          <a:noFill/>
        </p:spPr>
        <p:txBody>
          <a:bodyPr wrap="square" rtlCol="0">
            <a:spAutoFit/>
          </a:bodyPr>
          <a:lstStyle/>
          <a:p>
            <a:pPr algn="ctr"/>
            <a:r>
              <a:rPr lang="es-MX" b="1" dirty="0" smtClean="0"/>
              <a:t>Metodistas en México</a:t>
            </a:r>
          </a:p>
          <a:p>
            <a:pPr algn="ctr"/>
            <a:r>
              <a:rPr lang="es-MX" dirty="0" smtClean="0"/>
              <a:t>Plan de Cincinnati, 1914</a:t>
            </a:r>
            <a:endParaRPr lang="es-MX" dirty="0"/>
          </a:p>
        </p:txBody>
      </p:sp>
      <p:sp>
        <p:nvSpPr>
          <p:cNvPr id="6" name="5 CuadroTexto"/>
          <p:cNvSpPr txBox="1"/>
          <p:nvPr/>
        </p:nvSpPr>
        <p:spPr>
          <a:xfrm>
            <a:off x="395536" y="5659507"/>
            <a:ext cx="3168352" cy="830997"/>
          </a:xfrm>
          <a:prstGeom prst="rect">
            <a:avLst/>
          </a:prstGeom>
          <a:noFill/>
        </p:spPr>
        <p:txBody>
          <a:bodyPr wrap="square" rtlCol="0">
            <a:spAutoFit/>
          </a:bodyPr>
          <a:lstStyle/>
          <a:p>
            <a:r>
              <a:rPr lang="es-MX" sz="1200" dirty="0" smtClean="0"/>
              <a:t>Elaborado a partir de  </a:t>
            </a:r>
            <a:r>
              <a:rPr lang="en-US" sz="1200" b="1" dirty="0"/>
              <a:t>G. Baez Camargo and Kenneth G. </a:t>
            </a:r>
            <a:r>
              <a:rPr lang="en-US" sz="1200" b="1" dirty="0" smtClean="0"/>
              <a:t>Grubb, Religion </a:t>
            </a:r>
            <a:r>
              <a:rPr lang="en-US" sz="1200" b="1" dirty="0"/>
              <a:t>in the Republic of </a:t>
            </a:r>
            <a:r>
              <a:rPr lang="en-US" sz="1200" b="1" dirty="0" smtClean="0"/>
              <a:t>Mexico., </a:t>
            </a:r>
            <a:r>
              <a:rPr lang="en-US" sz="1200" b="1" dirty="0" err="1" smtClean="0"/>
              <a:t>Lomdon</a:t>
            </a:r>
            <a:r>
              <a:rPr lang="en-US" sz="1200" b="1" dirty="0" smtClean="0"/>
              <a:t>, World Dominion Press, </a:t>
            </a:r>
            <a:r>
              <a:rPr lang="en-US" sz="1200" dirty="0"/>
              <a:t> </a:t>
            </a:r>
            <a:r>
              <a:rPr lang="en-US" sz="1200" dirty="0" smtClean="0"/>
              <a:t>1935</a:t>
            </a:r>
            <a:r>
              <a:rPr lang="en-US" sz="1200" dirty="0"/>
              <a:t>  </a:t>
            </a:r>
            <a:endParaRPr lang="es-MX" sz="1200" dirty="0"/>
          </a:p>
        </p:txBody>
      </p:sp>
      <p:sp>
        <p:nvSpPr>
          <p:cNvPr id="2" name="1 Rectángulo"/>
          <p:cNvSpPr/>
          <p:nvPr/>
        </p:nvSpPr>
        <p:spPr>
          <a:xfrm>
            <a:off x="179511" y="188640"/>
            <a:ext cx="8784977"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698366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Autofit/>
          </a:bodyPr>
          <a:lstStyle/>
          <a:p>
            <a:pPr lvl="1" algn="ctr"/>
            <a:r>
              <a:rPr lang="es-MX" sz="4400" dirty="0">
                <a:solidFill>
                  <a:schemeClr val="bg1"/>
                </a:solidFill>
              </a:rPr>
              <a:t>Consejo de Cooperación en América Latina (1913-1928)</a:t>
            </a:r>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28623774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lnSpcReduction="10000"/>
          </a:bodyPr>
          <a:lstStyle/>
          <a:p>
            <a:r>
              <a:rPr lang="es-MX" dirty="0" smtClean="0"/>
              <a:t>Aparente abundancia de recursos</a:t>
            </a:r>
          </a:p>
          <a:p>
            <a:r>
              <a:rPr lang="es-MX" dirty="0" smtClean="0"/>
              <a:t>Sensación de fracaso en obra evangelizadora en México</a:t>
            </a:r>
          </a:p>
          <a:p>
            <a:r>
              <a:rPr lang="es-MX" dirty="0" smtClean="0"/>
              <a:t>Identidad de proyecto social de la iglesia con proyecto social secular</a:t>
            </a:r>
          </a:p>
          <a:p>
            <a:pPr lvl="1"/>
            <a:r>
              <a:rPr lang="es-MX" dirty="0" smtClean="0"/>
              <a:t>Educación</a:t>
            </a:r>
          </a:p>
          <a:p>
            <a:pPr lvl="1"/>
            <a:r>
              <a:rPr lang="es-MX" dirty="0" smtClean="0"/>
              <a:t>Higiene</a:t>
            </a:r>
          </a:p>
          <a:p>
            <a:pPr lvl="1"/>
            <a:r>
              <a:rPr lang="es-MX" dirty="0" smtClean="0"/>
              <a:t>Salud</a:t>
            </a:r>
          </a:p>
          <a:p>
            <a:pPr lvl="1"/>
            <a:r>
              <a:rPr lang="es-MX" dirty="0" smtClean="0"/>
              <a:t>Temperancia</a:t>
            </a:r>
            <a:endParaRPr lang="es-MX" dirty="0"/>
          </a:p>
        </p:txBody>
      </p:sp>
      <p:sp>
        <p:nvSpPr>
          <p:cNvPr id="4" name="3 Título"/>
          <p:cNvSpPr>
            <a:spLocks noGrp="1"/>
          </p:cNvSpPr>
          <p:nvPr>
            <p:ph type="title"/>
          </p:nvPr>
        </p:nvSpPr>
        <p:spPr/>
        <p:txBody>
          <a:bodyPr/>
          <a:lstStyle/>
          <a:p>
            <a:endParaRPr lang="es-MX"/>
          </a:p>
        </p:txBody>
      </p:sp>
    </p:spTree>
    <p:extLst>
      <p:ext uri="{BB962C8B-B14F-4D97-AF65-F5344CB8AC3E}">
        <p14:creationId xmlns:p14="http://schemas.microsoft.com/office/powerpoint/2010/main" val="2560575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MX" dirty="0" smtClean="0"/>
              <a:t>Se da un giro a la idea evangelizadora. </a:t>
            </a:r>
          </a:p>
          <a:p>
            <a:r>
              <a:rPr lang="es-MX" dirty="0" smtClean="0"/>
              <a:t>Ahora se seculariza el objetivo y se plantea que se buscará la  </a:t>
            </a:r>
            <a:r>
              <a:rPr lang="es-MX" b="1" dirty="0" smtClean="0"/>
              <a:t>Formación de carácter</a:t>
            </a:r>
          </a:p>
          <a:p>
            <a:pPr lvl="1"/>
            <a:r>
              <a:rPr lang="es-MX" dirty="0" smtClean="0"/>
              <a:t>Proyecto educativo (normales, estudios técnicos)</a:t>
            </a:r>
          </a:p>
          <a:p>
            <a:pPr lvl="1"/>
            <a:r>
              <a:rPr lang="es-MX" dirty="0" smtClean="0"/>
              <a:t>Escuelas de agricultura</a:t>
            </a:r>
          </a:p>
          <a:p>
            <a:pPr lvl="1"/>
            <a:r>
              <a:rPr lang="es-MX" dirty="0" smtClean="0"/>
              <a:t>Escuelas industriales</a:t>
            </a:r>
          </a:p>
          <a:p>
            <a:pPr lvl="1"/>
            <a:r>
              <a:rPr lang="es-MX" dirty="0"/>
              <a:t>Producción de buena literatura</a:t>
            </a:r>
          </a:p>
          <a:p>
            <a:pPr lvl="1"/>
            <a:r>
              <a:rPr lang="es-MX" dirty="0" smtClean="0"/>
              <a:t>Centros sociales (bibliotecas, gimnasio, centro de debates, conocimientos sanitarios y de medicina)</a:t>
            </a:r>
          </a:p>
          <a:p>
            <a:endParaRPr lang="es-MX" dirty="0"/>
          </a:p>
        </p:txBody>
      </p:sp>
      <p:sp>
        <p:nvSpPr>
          <p:cNvPr id="3" name="2 Título"/>
          <p:cNvSpPr>
            <a:spLocks noGrp="1"/>
          </p:cNvSpPr>
          <p:nvPr>
            <p:ph type="title"/>
          </p:nvPr>
        </p:nvSpPr>
        <p:spPr/>
        <p:txBody>
          <a:bodyPr>
            <a:normAutofit fontScale="90000"/>
          </a:bodyPr>
          <a:lstStyle/>
          <a:p>
            <a:r>
              <a:rPr lang="es-MX" dirty="0" smtClean="0"/>
              <a:t>Nuevos énfasis en el proyecto misionero</a:t>
            </a:r>
            <a:endParaRPr lang="es-MX" dirty="0"/>
          </a:p>
        </p:txBody>
      </p:sp>
    </p:spTree>
    <p:extLst>
      <p:ext uri="{BB962C8B-B14F-4D97-AF65-F5344CB8AC3E}">
        <p14:creationId xmlns:p14="http://schemas.microsoft.com/office/powerpoint/2010/main" val="1344686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899592" y="2276872"/>
            <a:ext cx="7408333" cy="4032448"/>
          </a:xfrm>
        </p:spPr>
        <p:txBody>
          <a:bodyPr>
            <a:normAutofit fontScale="92500" lnSpcReduction="10000"/>
          </a:bodyPr>
          <a:lstStyle/>
          <a:p>
            <a:pPr defTabSz="360000"/>
            <a:r>
              <a:rPr lang="es-MX" dirty="0" smtClean="0"/>
              <a:t>1913 	Fundación del Consejo de Cooperación en América </a:t>
            </a:r>
          </a:p>
          <a:p>
            <a:pPr marL="0" indent="0" defTabSz="360000">
              <a:buNone/>
            </a:pPr>
            <a:r>
              <a:rPr lang="es-MX" dirty="0"/>
              <a:t> </a:t>
            </a:r>
            <a:r>
              <a:rPr lang="es-MX" dirty="0" smtClean="0"/>
              <a:t>                 Latina (CCAL)</a:t>
            </a:r>
          </a:p>
          <a:p>
            <a:pPr defTabSz="360000"/>
            <a:r>
              <a:rPr lang="es-MX" dirty="0" smtClean="0"/>
              <a:t>1914 	Reunión misionera en Cincinnati</a:t>
            </a:r>
          </a:p>
          <a:p>
            <a:pPr defTabSz="360000"/>
            <a:r>
              <a:rPr lang="es-MX" dirty="0" smtClean="0"/>
              <a:t>1916 	Congreso de Panamá</a:t>
            </a:r>
          </a:p>
          <a:p>
            <a:pPr defTabSz="360000"/>
            <a:r>
              <a:rPr lang="es-MX" dirty="0" smtClean="0"/>
              <a:t>1919 	Centro Social Cristiano, Chihuahua, </a:t>
            </a:r>
            <a:r>
              <a:rPr lang="es-MX" dirty="0" err="1" smtClean="0"/>
              <a:t>Chih</a:t>
            </a:r>
            <a:r>
              <a:rPr lang="es-MX" dirty="0" smtClean="0"/>
              <a:t>.</a:t>
            </a:r>
          </a:p>
          <a:p>
            <a:pPr defTabSz="360000"/>
            <a:r>
              <a:rPr lang="es-MX" dirty="0" smtClean="0"/>
              <a:t>1921 	Centro Social, Monterrey, N.L.</a:t>
            </a:r>
          </a:p>
          <a:p>
            <a:pPr defTabSz="360000"/>
            <a:r>
              <a:rPr lang="es-MX" dirty="0" smtClean="0"/>
              <a:t>             Centro Social </a:t>
            </a:r>
            <a:r>
              <a:rPr lang="es-MX" dirty="0" err="1" smtClean="0"/>
              <a:t>MacDonell</a:t>
            </a:r>
            <a:r>
              <a:rPr lang="es-MX" dirty="0" smtClean="0"/>
              <a:t>, Durango, </a:t>
            </a:r>
            <a:r>
              <a:rPr lang="es-MX" dirty="0" err="1" smtClean="0"/>
              <a:t>Dgo</a:t>
            </a:r>
            <a:r>
              <a:rPr lang="es-MX" dirty="0" smtClean="0"/>
              <a:t>. </a:t>
            </a:r>
          </a:p>
          <a:p>
            <a:pPr defTabSz="1440000"/>
            <a:r>
              <a:rPr lang="es-MX" dirty="0" smtClean="0"/>
              <a:t>             Centro Social Roberts, Saltillo, </a:t>
            </a:r>
            <a:r>
              <a:rPr lang="es-MX" dirty="0" err="1" smtClean="0"/>
              <a:t>Coah</a:t>
            </a:r>
            <a:r>
              <a:rPr lang="es-MX" dirty="0" smtClean="0"/>
              <a:t>.</a:t>
            </a:r>
          </a:p>
          <a:p>
            <a:pPr defTabSz="1440000"/>
            <a:r>
              <a:rPr lang="es-MX" dirty="0" smtClean="0"/>
              <a:t>             Centro Social Rural, </a:t>
            </a:r>
            <a:r>
              <a:rPr lang="es-MX" dirty="0" err="1" smtClean="0"/>
              <a:t>Cortazar</a:t>
            </a:r>
            <a:r>
              <a:rPr lang="es-MX" dirty="0" smtClean="0"/>
              <a:t>, </a:t>
            </a:r>
            <a:r>
              <a:rPr lang="es-MX" dirty="0" err="1" smtClean="0"/>
              <a:t>Gto</a:t>
            </a:r>
            <a:r>
              <a:rPr lang="es-MX" dirty="0" smtClean="0"/>
              <a:t>.</a:t>
            </a:r>
          </a:p>
          <a:p>
            <a:pPr defTabSz="1440000"/>
            <a:r>
              <a:rPr lang="es-MX" dirty="0" smtClean="0"/>
              <a:t>             Escuela agrícola, San Martín Texmelucan, Pue.</a:t>
            </a:r>
          </a:p>
          <a:p>
            <a:endParaRPr lang="es-MX" dirty="0" smtClean="0"/>
          </a:p>
          <a:p>
            <a:endParaRPr lang="es-MX" dirty="0" smtClean="0"/>
          </a:p>
          <a:p>
            <a:endParaRPr lang="es-MX" dirty="0"/>
          </a:p>
        </p:txBody>
      </p:sp>
      <p:sp>
        <p:nvSpPr>
          <p:cNvPr id="4" name="3 Título"/>
          <p:cNvSpPr>
            <a:spLocks noGrp="1"/>
          </p:cNvSpPr>
          <p:nvPr>
            <p:ph type="title"/>
          </p:nvPr>
        </p:nvSpPr>
        <p:spPr/>
        <p:txBody>
          <a:bodyPr/>
          <a:lstStyle/>
          <a:p>
            <a:r>
              <a:rPr lang="es-MX" dirty="0" smtClean="0"/>
              <a:t>Cronología 1</a:t>
            </a:r>
            <a:endParaRPr lang="es-MX" dirty="0"/>
          </a:p>
        </p:txBody>
      </p:sp>
      <p:sp>
        <p:nvSpPr>
          <p:cNvPr id="2" name="1 Rectángulo"/>
          <p:cNvSpPr/>
          <p:nvPr/>
        </p:nvSpPr>
        <p:spPr>
          <a:xfrm>
            <a:off x="730788" y="3789040"/>
            <a:ext cx="7632848" cy="2304256"/>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032997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MX" dirty="0" smtClean="0"/>
              <a:t>1921 Campaña del Centenario</a:t>
            </a:r>
          </a:p>
          <a:p>
            <a:r>
              <a:rPr lang="es-MX" dirty="0" smtClean="0"/>
              <a:t>1924 Drástica reducción de presupuestos misioneros</a:t>
            </a:r>
          </a:p>
          <a:p>
            <a:r>
              <a:rPr lang="es-MX" dirty="0" smtClean="0"/>
              <a:t>1924 </a:t>
            </a:r>
            <a:r>
              <a:rPr lang="es-MX" dirty="0"/>
              <a:t>se constituye la Conferencia central de la Iglesia </a:t>
            </a:r>
            <a:endParaRPr lang="es-MX" dirty="0" smtClean="0"/>
          </a:p>
          <a:p>
            <a:pPr marL="0" indent="0">
              <a:buNone/>
            </a:pPr>
            <a:r>
              <a:rPr lang="es-MX" dirty="0"/>
              <a:t> </a:t>
            </a:r>
            <a:r>
              <a:rPr lang="es-MX" dirty="0" smtClean="0"/>
              <a:t>            Metodista </a:t>
            </a:r>
            <a:r>
              <a:rPr lang="es-MX" dirty="0"/>
              <a:t>Episcopal en América Latina</a:t>
            </a:r>
            <a:endParaRPr lang="es-MX" dirty="0" smtClean="0"/>
          </a:p>
          <a:p>
            <a:r>
              <a:rPr lang="es-MX" dirty="0" smtClean="0"/>
              <a:t>1925 Congreso de Montevideo</a:t>
            </a:r>
          </a:p>
          <a:p>
            <a:r>
              <a:rPr lang="es-MX" dirty="0" smtClean="0"/>
              <a:t>1928 Inicio pláticas para autonomía</a:t>
            </a:r>
          </a:p>
          <a:p>
            <a:r>
              <a:rPr lang="es-MX" dirty="0" smtClean="0"/>
              <a:t>1929 Congreso de La Habana</a:t>
            </a:r>
          </a:p>
          <a:p>
            <a:r>
              <a:rPr lang="es-MX" dirty="0" smtClean="0"/>
              <a:t>1930 Autonomía</a:t>
            </a:r>
            <a:endParaRPr lang="es-MX" dirty="0"/>
          </a:p>
        </p:txBody>
      </p:sp>
      <p:sp>
        <p:nvSpPr>
          <p:cNvPr id="3" name="2 Título"/>
          <p:cNvSpPr>
            <a:spLocks noGrp="1"/>
          </p:cNvSpPr>
          <p:nvPr>
            <p:ph type="title"/>
          </p:nvPr>
        </p:nvSpPr>
        <p:spPr/>
        <p:txBody>
          <a:bodyPr/>
          <a:lstStyle/>
          <a:p>
            <a:r>
              <a:rPr lang="es-MX" dirty="0" smtClean="0"/>
              <a:t>Contexto</a:t>
            </a:r>
            <a:endParaRPr lang="es-MX" dirty="0"/>
          </a:p>
        </p:txBody>
      </p:sp>
      <p:sp>
        <p:nvSpPr>
          <p:cNvPr id="5" name="4 Rectángulo"/>
          <p:cNvSpPr/>
          <p:nvPr/>
        </p:nvSpPr>
        <p:spPr>
          <a:xfrm>
            <a:off x="899592" y="3501008"/>
            <a:ext cx="7632848" cy="792088"/>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Rectángulo"/>
          <p:cNvSpPr/>
          <p:nvPr/>
        </p:nvSpPr>
        <p:spPr>
          <a:xfrm>
            <a:off x="899592" y="4653136"/>
            <a:ext cx="7632848" cy="432048"/>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088335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dirty="0"/>
              <a:t>Autonomía de la Iglesia Metodista de México</a:t>
            </a:r>
            <a:br>
              <a:rPr lang="es-MX" dirty="0"/>
            </a:br>
            <a:endParaRPr lang="es-MX" dirty="0"/>
          </a:p>
        </p:txBody>
      </p:sp>
      <p:sp>
        <p:nvSpPr>
          <p:cNvPr id="2" name="1 Marcador de contenido"/>
          <p:cNvSpPr>
            <a:spLocks noGrp="1"/>
          </p:cNvSpPr>
          <p:nvPr>
            <p:ph type="body" sz="half" idx="2"/>
          </p:nvPr>
        </p:nvSpPr>
        <p:spPr>
          <a:xfrm>
            <a:off x="4932040" y="2708920"/>
            <a:ext cx="3818467" cy="2421467"/>
          </a:xfrm>
        </p:spPr>
        <p:txBody>
          <a:bodyPr/>
          <a:lstStyle/>
          <a:p>
            <a:r>
              <a:rPr lang="es-MX" dirty="0" smtClean="0"/>
              <a:t>Septiembre 1930</a:t>
            </a:r>
          </a:p>
        </p:txBody>
      </p:sp>
      <p:pic>
        <p:nvPicPr>
          <p:cNvPr id="8" name="7 Marcador de posición de imagen"/>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6028" r="6028"/>
          <a:stretch>
            <a:fillRect/>
          </a:stretch>
        </p:blipFill>
        <p:spPr>
          <a:xfrm>
            <a:off x="179512" y="1412776"/>
            <a:ext cx="4739027" cy="3888432"/>
          </a:xfrm>
        </p:spPr>
      </p:pic>
    </p:spTree>
    <p:extLst>
      <p:ext uri="{BB962C8B-B14F-4D97-AF65-F5344CB8AC3E}">
        <p14:creationId xmlns:p14="http://schemas.microsoft.com/office/powerpoint/2010/main" val="3719162066"/>
      </p:ext>
    </p:extLst>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p:txBody>
          <a:bodyPr/>
          <a:lstStyle/>
          <a:p>
            <a:r>
              <a:rPr lang="es-MX" dirty="0" smtClean="0"/>
              <a:t>Fortalecimiento de la Revolución hecha gobierno</a:t>
            </a:r>
          </a:p>
          <a:p>
            <a:r>
              <a:rPr lang="es-MX" dirty="0"/>
              <a:t>Reestructuración del mundo religioso en el país</a:t>
            </a:r>
          </a:p>
          <a:p>
            <a:pPr lvl="1"/>
            <a:r>
              <a:rPr lang="es-MX" dirty="0" err="1" smtClean="0"/>
              <a:t>Cristiada</a:t>
            </a:r>
            <a:endParaRPr lang="es-MX" dirty="0" smtClean="0"/>
          </a:p>
          <a:p>
            <a:r>
              <a:rPr lang="es-MX" dirty="0" smtClean="0"/>
              <a:t>Creciente rechazo a minorías religiosas</a:t>
            </a:r>
          </a:p>
          <a:p>
            <a:endParaRPr lang="es-MX" dirty="0" smtClean="0"/>
          </a:p>
        </p:txBody>
      </p:sp>
      <p:sp>
        <p:nvSpPr>
          <p:cNvPr id="5" name="4 Título"/>
          <p:cNvSpPr>
            <a:spLocks noGrp="1"/>
          </p:cNvSpPr>
          <p:nvPr>
            <p:ph type="title"/>
          </p:nvPr>
        </p:nvSpPr>
        <p:spPr/>
        <p:txBody>
          <a:bodyPr/>
          <a:lstStyle/>
          <a:p>
            <a:endParaRPr lang="es-MX"/>
          </a:p>
        </p:txBody>
      </p:sp>
    </p:spTree>
    <p:extLst>
      <p:ext uri="{BB962C8B-B14F-4D97-AF65-F5344CB8AC3E}">
        <p14:creationId xmlns:p14="http://schemas.microsoft.com/office/powerpoint/2010/main" val="24678969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827584" y="2557324"/>
            <a:ext cx="7408333" cy="3319948"/>
          </a:xfrm>
        </p:spPr>
        <p:txBody>
          <a:bodyPr>
            <a:normAutofit/>
          </a:bodyPr>
          <a:lstStyle/>
          <a:p>
            <a:r>
              <a:rPr lang="es-MX" dirty="0" smtClean="0"/>
              <a:t>Liderazgo nacional adquiere mayor relevancia</a:t>
            </a:r>
          </a:p>
          <a:p>
            <a:r>
              <a:rPr lang="es-MX" dirty="0" smtClean="0"/>
              <a:t>Una </a:t>
            </a:r>
            <a:r>
              <a:rPr lang="es-MX" dirty="0"/>
              <a:t>área </a:t>
            </a:r>
            <a:r>
              <a:rPr lang="es-MX" dirty="0" smtClean="0"/>
              <a:t>episcopal</a:t>
            </a:r>
          </a:p>
          <a:p>
            <a:r>
              <a:rPr lang="es-MX" dirty="0" smtClean="0"/>
              <a:t>Una Conferencia General</a:t>
            </a:r>
          </a:p>
          <a:p>
            <a:r>
              <a:rPr lang="es-MX" dirty="0" smtClean="0"/>
              <a:t>Dos conferencias anuales</a:t>
            </a:r>
          </a:p>
          <a:p>
            <a:r>
              <a:rPr lang="es-MX" dirty="0" smtClean="0"/>
              <a:t>Juntas especiales</a:t>
            </a:r>
          </a:p>
          <a:p>
            <a:pPr lvl="1"/>
            <a:r>
              <a:rPr lang="es-MX" dirty="0" smtClean="0"/>
              <a:t>Educación religiosa</a:t>
            </a:r>
          </a:p>
          <a:p>
            <a:pPr lvl="1"/>
            <a:r>
              <a:rPr lang="es-MX" dirty="0" smtClean="0"/>
              <a:t>Misiones</a:t>
            </a:r>
          </a:p>
        </p:txBody>
      </p:sp>
      <p:sp>
        <p:nvSpPr>
          <p:cNvPr id="5" name="4 Título"/>
          <p:cNvSpPr>
            <a:spLocks noGrp="1"/>
          </p:cNvSpPr>
          <p:nvPr>
            <p:ph type="title"/>
          </p:nvPr>
        </p:nvSpPr>
        <p:spPr/>
        <p:txBody>
          <a:bodyPr/>
          <a:lstStyle/>
          <a:p>
            <a:endParaRPr lang="es-MX"/>
          </a:p>
        </p:txBody>
      </p:sp>
    </p:spTree>
    <p:extLst>
      <p:ext uri="{BB962C8B-B14F-4D97-AF65-F5344CB8AC3E}">
        <p14:creationId xmlns:p14="http://schemas.microsoft.com/office/powerpoint/2010/main" val="1225926825"/>
      </p:ext>
    </p:extLst>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2675466"/>
            <a:ext cx="7408333" cy="3849877"/>
          </a:xfrm>
        </p:spPr>
        <p:txBody>
          <a:bodyPr>
            <a:normAutofit fontScale="92500"/>
          </a:bodyPr>
          <a:lstStyle/>
          <a:p>
            <a:r>
              <a:rPr lang="es-MX" dirty="0" smtClean="0"/>
              <a:t>Necesidad de construir nuevos equilibrios </a:t>
            </a:r>
          </a:p>
          <a:p>
            <a:pPr lvl="1"/>
            <a:r>
              <a:rPr lang="es-MX" dirty="0" smtClean="0"/>
              <a:t>Episcopado (El obispo </a:t>
            </a:r>
            <a:r>
              <a:rPr lang="es-MX" dirty="0" err="1" smtClean="0"/>
              <a:t>Pascoe</a:t>
            </a:r>
            <a:r>
              <a:rPr lang="es-MX" dirty="0" smtClean="0"/>
              <a:t> fue electo en la </a:t>
            </a:r>
            <a:r>
              <a:rPr lang="es-MX" b="1" dirty="0" smtClean="0"/>
              <a:t>18</a:t>
            </a:r>
            <a:r>
              <a:rPr lang="es-MX" b="1" baseline="30000" dirty="0" smtClean="0"/>
              <a:t>a.  </a:t>
            </a:r>
            <a:r>
              <a:rPr lang="es-MX" b="1" dirty="0" smtClean="0"/>
              <a:t>votación, </a:t>
            </a:r>
            <a:r>
              <a:rPr lang="es-MX" dirty="0" smtClean="0"/>
              <a:t>habiéndose debido acordar que no se acataría en esa </a:t>
            </a:r>
            <a:r>
              <a:rPr lang="es-MX" dirty="0"/>
              <a:t>ocasión </a:t>
            </a:r>
            <a:r>
              <a:rPr lang="es-MX" dirty="0" smtClean="0"/>
              <a:t>el número de votos requerido por la Disciplina)</a:t>
            </a:r>
            <a:endParaRPr lang="es-MX" dirty="0"/>
          </a:p>
          <a:p>
            <a:pPr lvl="1"/>
            <a:r>
              <a:rPr lang="es-MX" dirty="0" smtClean="0"/>
              <a:t>en </a:t>
            </a:r>
            <a:r>
              <a:rPr lang="es-MX" dirty="0"/>
              <a:t>énfasis doctrinales</a:t>
            </a:r>
          </a:p>
          <a:p>
            <a:r>
              <a:rPr lang="es-MX" dirty="0"/>
              <a:t>Replanteamiento de base económica </a:t>
            </a:r>
            <a:r>
              <a:rPr lang="es-MX" dirty="0" smtClean="0"/>
              <a:t>de la iglesia</a:t>
            </a:r>
            <a:endParaRPr lang="es-MX" dirty="0"/>
          </a:p>
          <a:p>
            <a:r>
              <a:rPr lang="es-MX" dirty="0"/>
              <a:t>Proyecto misionero disociado de proyecto de la </a:t>
            </a:r>
            <a:r>
              <a:rPr lang="es-MX" dirty="0" smtClean="0"/>
              <a:t>Iglesia</a:t>
            </a:r>
            <a:endParaRPr lang="es-MX" dirty="0"/>
          </a:p>
          <a:p>
            <a:pPr lvl="1"/>
            <a:r>
              <a:rPr lang="es-MX" dirty="0"/>
              <a:t>Escuelas “diarias”</a:t>
            </a:r>
          </a:p>
          <a:p>
            <a:pPr lvl="1"/>
            <a:r>
              <a:rPr lang="es-MX" dirty="0"/>
              <a:t>Formación ministerial</a:t>
            </a:r>
          </a:p>
        </p:txBody>
      </p:sp>
      <p:sp>
        <p:nvSpPr>
          <p:cNvPr id="3" name="2 Título"/>
          <p:cNvSpPr>
            <a:spLocks noGrp="1"/>
          </p:cNvSpPr>
          <p:nvPr>
            <p:ph type="title"/>
          </p:nvPr>
        </p:nvSpPr>
        <p:spPr/>
        <p:txBody>
          <a:bodyPr/>
          <a:lstStyle/>
          <a:p>
            <a:endParaRPr lang="es-MX"/>
          </a:p>
        </p:txBody>
      </p:sp>
    </p:spTree>
    <p:extLst>
      <p:ext uri="{BB962C8B-B14F-4D97-AF65-F5344CB8AC3E}">
        <p14:creationId xmlns:p14="http://schemas.microsoft.com/office/powerpoint/2010/main" val="2841952897"/>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a:t>Con todas esas salvedades se fue construyendo la </a:t>
            </a:r>
            <a:r>
              <a:rPr lang="es-MX" dirty="0" smtClean="0"/>
              <a:t>IMM</a:t>
            </a:r>
            <a:endParaRPr lang="es-MX" dirty="0"/>
          </a:p>
        </p:txBody>
      </p:sp>
      <p:sp>
        <p:nvSpPr>
          <p:cNvPr id="2" name="1 Marcador de contenido"/>
          <p:cNvSpPr>
            <a:spLocks noGrp="1"/>
          </p:cNvSpPr>
          <p:nvPr>
            <p:ph idx="1"/>
          </p:nvPr>
        </p:nvSpPr>
        <p:spPr>
          <a:xfrm>
            <a:off x="899592" y="2564904"/>
            <a:ext cx="7408333" cy="3921885"/>
          </a:xfrm>
        </p:spPr>
        <p:txBody>
          <a:bodyPr>
            <a:normAutofit fontScale="92500" lnSpcReduction="10000"/>
          </a:bodyPr>
          <a:lstStyle/>
          <a:p>
            <a:r>
              <a:rPr lang="es-MX" dirty="0" smtClean="0"/>
              <a:t>Ministerio </a:t>
            </a:r>
            <a:r>
              <a:rPr lang="es-MX" dirty="0"/>
              <a:t>comprometido y bien preparado</a:t>
            </a:r>
          </a:p>
          <a:p>
            <a:r>
              <a:rPr lang="es-MX" dirty="0" smtClean="0"/>
              <a:t>Énfasis en evangelismo</a:t>
            </a:r>
            <a:endParaRPr lang="es-MX" dirty="0"/>
          </a:p>
          <a:p>
            <a:r>
              <a:rPr lang="es-MX" dirty="0" smtClean="0"/>
              <a:t>Presencia Nacional </a:t>
            </a:r>
          </a:p>
          <a:p>
            <a:pPr lvl="1"/>
            <a:r>
              <a:rPr lang="es-MX" dirty="0" smtClean="0"/>
              <a:t>CONEDEF</a:t>
            </a:r>
          </a:p>
          <a:p>
            <a:pPr lvl="1"/>
            <a:r>
              <a:rPr lang="es-MX" dirty="0" smtClean="0"/>
              <a:t>21 de marzo</a:t>
            </a:r>
          </a:p>
          <a:p>
            <a:r>
              <a:rPr lang="es-MX" dirty="0" smtClean="0"/>
              <a:t>Presencia Internacional</a:t>
            </a:r>
          </a:p>
          <a:p>
            <a:pPr marL="553720" lvl="2"/>
            <a:r>
              <a:rPr lang="es-MX" dirty="0"/>
              <a:t>Consejo Mundial de Iglesias </a:t>
            </a:r>
          </a:p>
          <a:p>
            <a:r>
              <a:rPr lang="es-MX" dirty="0" smtClean="0"/>
              <a:t>Enfrentar la intolerancia</a:t>
            </a:r>
          </a:p>
          <a:p>
            <a:pPr lvl="1"/>
            <a:r>
              <a:rPr lang="es-MX" sz="2100" dirty="0" err="1" smtClean="0"/>
              <a:t>Atzala</a:t>
            </a:r>
            <a:endParaRPr lang="es-MX" sz="2100" dirty="0" smtClean="0"/>
          </a:p>
          <a:p>
            <a:pPr lvl="1"/>
            <a:r>
              <a:rPr lang="es-MX" sz="2100" dirty="0" err="1" smtClean="0"/>
              <a:t>Timilpan</a:t>
            </a:r>
            <a:endParaRPr lang="es-MX" sz="2100" dirty="0" smtClean="0"/>
          </a:p>
          <a:p>
            <a:pPr lvl="1"/>
            <a:r>
              <a:rPr lang="es-MX" sz="2100" dirty="0" smtClean="0"/>
              <a:t>Toluca</a:t>
            </a:r>
          </a:p>
        </p:txBody>
      </p:sp>
    </p:spTree>
    <p:extLst>
      <p:ext uri="{BB962C8B-B14F-4D97-AF65-F5344CB8AC3E}">
        <p14:creationId xmlns:p14="http://schemas.microsoft.com/office/powerpoint/2010/main" val="3824875157"/>
      </p:ext>
    </p:extLst>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Autofit/>
          </a:bodyPr>
          <a:lstStyle/>
          <a:p>
            <a:pPr lvl="1" algn="ctr" rtl="0">
              <a:spcBef>
                <a:spcPct val="0"/>
              </a:spcBef>
            </a:pPr>
            <a:r>
              <a:rPr lang="es-MX" sz="4000" dirty="0">
                <a:solidFill>
                  <a:schemeClr val="bg1"/>
                </a:solidFill>
              </a:rPr>
              <a:t>“Nueva Estructura” (</a:t>
            </a:r>
            <a:r>
              <a:rPr lang="es-MX" sz="4000" dirty="0" smtClean="0">
                <a:solidFill>
                  <a:schemeClr val="bg1"/>
                </a:solidFill>
              </a:rPr>
              <a:t>1970-1972</a:t>
            </a:r>
            <a:r>
              <a:rPr lang="es-MX" sz="4000" dirty="0">
                <a:solidFill>
                  <a:schemeClr val="bg1"/>
                </a:solidFill>
              </a:rPr>
              <a:t>)</a:t>
            </a:r>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22465844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a:bodyPr>
          <a:lstStyle/>
          <a:p>
            <a:r>
              <a:rPr lang="es-MX" dirty="0" smtClean="0"/>
              <a:t>“Un aire de inquieta revolución se siente en la iglesia. No se está conforme con el estado de cosas. Se requieren cambios. Las rutinas han amortecido la iglesia. La mucha estructura, carente de infraestructura nos ahoga. Hay demasiadas Secretarías,  Departamentos, Direcciones, Juntas y Comisiones para todo.”</a:t>
            </a:r>
          </a:p>
          <a:p>
            <a:pPr marL="0" indent="0" algn="r">
              <a:buNone/>
            </a:pPr>
            <a:r>
              <a:rPr lang="es-MX" dirty="0" smtClean="0"/>
              <a:t>Rubén Pedro Rivera</a:t>
            </a:r>
            <a:endParaRPr lang="es-MX" dirty="0"/>
          </a:p>
        </p:txBody>
      </p:sp>
      <p:sp>
        <p:nvSpPr>
          <p:cNvPr id="4" name="3 Título"/>
          <p:cNvSpPr>
            <a:spLocks noGrp="1"/>
          </p:cNvSpPr>
          <p:nvPr>
            <p:ph type="title"/>
          </p:nvPr>
        </p:nvSpPr>
        <p:spPr/>
        <p:txBody>
          <a:bodyPr>
            <a:normAutofit/>
          </a:bodyPr>
          <a:lstStyle/>
          <a:p>
            <a:r>
              <a:rPr lang="es-MX" dirty="0"/>
              <a:t>Hacia </a:t>
            </a:r>
            <a:r>
              <a:rPr lang="es-MX" dirty="0" smtClean="0"/>
              <a:t>1970</a:t>
            </a:r>
            <a:endParaRPr lang="es-MX" dirty="0"/>
          </a:p>
        </p:txBody>
      </p:sp>
    </p:spTree>
    <p:extLst>
      <p:ext uri="{BB962C8B-B14F-4D97-AF65-F5344CB8AC3E}">
        <p14:creationId xmlns:p14="http://schemas.microsoft.com/office/powerpoint/2010/main" val="3697639370"/>
      </p:ext>
    </p:extLst>
  </p:cSld>
  <p:clrMapOvr>
    <a:masterClrMapping/>
  </p:clrMapOvr>
  <p:transition spd="slow">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Mayor atención a sus problemas</a:t>
            </a:r>
          </a:p>
          <a:p>
            <a:r>
              <a:rPr lang="es-MX" dirty="0" smtClean="0"/>
              <a:t>Designación de un Ayudante del Obispo</a:t>
            </a:r>
          </a:p>
          <a:p>
            <a:r>
              <a:rPr lang="es-MX" dirty="0" smtClean="0"/>
              <a:t>Un obispo para el área fronteriza</a:t>
            </a:r>
          </a:p>
          <a:p>
            <a:endParaRPr lang="es-MX" dirty="0" smtClean="0"/>
          </a:p>
          <a:p>
            <a:endParaRPr lang="es-MX" dirty="0"/>
          </a:p>
        </p:txBody>
      </p:sp>
      <p:sp>
        <p:nvSpPr>
          <p:cNvPr id="3" name="2 Título"/>
          <p:cNvSpPr>
            <a:spLocks noGrp="1"/>
          </p:cNvSpPr>
          <p:nvPr>
            <p:ph type="title"/>
          </p:nvPr>
        </p:nvSpPr>
        <p:spPr/>
        <p:txBody>
          <a:bodyPr/>
          <a:lstStyle/>
          <a:p>
            <a:r>
              <a:rPr lang="es-MX" dirty="0" smtClean="0"/>
              <a:t>Se demandaba</a:t>
            </a:r>
            <a:endParaRPr lang="es-MX" dirty="0"/>
          </a:p>
        </p:txBody>
      </p:sp>
    </p:spTree>
    <p:extLst>
      <p:ext uri="{BB962C8B-B14F-4D97-AF65-F5344CB8AC3E}">
        <p14:creationId xmlns:p14="http://schemas.microsoft.com/office/powerpoint/2010/main" val="2914076905"/>
      </p:ext>
    </p:extLst>
  </p:cSld>
  <p:clrMapOvr>
    <a:masterClrMapping/>
  </p:clrMapOvr>
  <p:transition spd="slow">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Eliminar toda la estructura posible</a:t>
            </a:r>
          </a:p>
          <a:p>
            <a:r>
              <a:rPr lang="es-MX" dirty="0" smtClean="0"/>
              <a:t>Laicos mayor injerencia en toma de decisiones </a:t>
            </a:r>
          </a:p>
          <a:p>
            <a:r>
              <a:rPr lang="es-MX" dirty="0" smtClean="0"/>
              <a:t>Dos obispos</a:t>
            </a:r>
          </a:p>
          <a:p>
            <a:r>
              <a:rPr lang="es-MX" dirty="0" smtClean="0"/>
              <a:t>“Los procedimientos de trabajo cambiaron, así como los organismos nacionales, regionales y locales.”</a:t>
            </a:r>
            <a:endParaRPr lang="es-MX" dirty="0"/>
          </a:p>
        </p:txBody>
      </p:sp>
      <p:sp>
        <p:nvSpPr>
          <p:cNvPr id="3" name="2 Título"/>
          <p:cNvSpPr>
            <a:spLocks noGrp="1"/>
          </p:cNvSpPr>
          <p:nvPr>
            <p:ph type="title"/>
          </p:nvPr>
        </p:nvSpPr>
        <p:spPr/>
        <p:txBody>
          <a:bodyPr/>
          <a:lstStyle/>
          <a:p>
            <a:r>
              <a:rPr lang="es-MX" dirty="0" smtClean="0"/>
              <a:t>Se buscaba</a:t>
            </a:r>
            <a:endParaRPr lang="es-MX" dirty="0"/>
          </a:p>
        </p:txBody>
      </p:sp>
    </p:spTree>
    <p:extLst>
      <p:ext uri="{BB962C8B-B14F-4D97-AF65-F5344CB8AC3E}">
        <p14:creationId xmlns:p14="http://schemas.microsoft.com/office/powerpoint/2010/main" val="1725562803"/>
      </p:ext>
    </p:extLst>
  </p:cSld>
  <p:clrMapOvr>
    <a:masterClrMapping/>
  </p:clrMapOvr>
  <p:transition spd="slow">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a:t>Se forma Comisión de Programa y Estructura que entregará propuestas en Conferencia general Extraordinaria 1972.</a:t>
            </a:r>
          </a:p>
        </p:txBody>
      </p:sp>
      <p:sp>
        <p:nvSpPr>
          <p:cNvPr id="3" name="2 Título"/>
          <p:cNvSpPr>
            <a:spLocks noGrp="1"/>
          </p:cNvSpPr>
          <p:nvPr>
            <p:ph type="title"/>
          </p:nvPr>
        </p:nvSpPr>
        <p:spPr/>
        <p:txBody>
          <a:bodyPr/>
          <a:lstStyle/>
          <a:p>
            <a:r>
              <a:rPr lang="es-MX" dirty="0" smtClean="0"/>
              <a:t>Instrumento</a:t>
            </a:r>
            <a:endParaRPr lang="es-MX" dirty="0"/>
          </a:p>
        </p:txBody>
      </p:sp>
    </p:spTree>
    <p:extLst>
      <p:ext uri="{BB962C8B-B14F-4D97-AF65-F5344CB8AC3E}">
        <p14:creationId xmlns:p14="http://schemas.microsoft.com/office/powerpoint/2010/main" val="554470963"/>
      </p:ext>
    </p:extLst>
  </p:cSld>
  <p:clrMapOvr>
    <a:masterClrMapping/>
  </p:clrMapOvr>
  <p:transition spd="slow">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Conferencia General</a:t>
            </a:r>
          </a:p>
          <a:p>
            <a:pPr lvl="1"/>
            <a:r>
              <a:rPr lang="es-MX" dirty="0" smtClean="0"/>
              <a:t>Gabinete General</a:t>
            </a:r>
          </a:p>
          <a:p>
            <a:r>
              <a:rPr lang="es-MX" dirty="0" smtClean="0"/>
              <a:t>Conferencias Anuales</a:t>
            </a:r>
          </a:p>
          <a:p>
            <a:pPr lvl="1"/>
            <a:r>
              <a:rPr lang="es-MX" dirty="0" smtClean="0"/>
              <a:t>Gabinete </a:t>
            </a:r>
            <a:r>
              <a:rPr lang="es-MX" dirty="0" err="1" smtClean="0"/>
              <a:t>Conferencial</a:t>
            </a:r>
            <a:endParaRPr lang="es-MX" dirty="0" smtClean="0"/>
          </a:p>
          <a:p>
            <a:r>
              <a:rPr lang="es-MX" dirty="0" smtClean="0"/>
              <a:t>Conferencias de Distrito</a:t>
            </a:r>
          </a:p>
          <a:p>
            <a:r>
              <a:rPr lang="es-MX" dirty="0" smtClean="0"/>
              <a:t>Conferencias de Iglesia</a:t>
            </a:r>
          </a:p>
          <a:p>
            <a:r>
              <a:rPr lang="es-MX" dirty="0" smtClean="0"/>
              <a:t>Juntas de administradores</a:t>
            </a:r>
          </a:p>
        </p:txBody>
      </p:sp>
      <p:sp>
        <p:nvSpPr>
          <p:cNvPr id="3" name="2 Título"/>
          <p:cNvSpPr>
            <a:spLocks noGrp="1"/>
          </p:cNvSpPr>
          <p:nvPr>
            <p:ph type="title"/>
          </p:nvPr>
        </p:nvSpPr>
        <p:spPr/>
        <p:txBody>
          <a:bodyPr/>
          <a:lstStyle/>
          <a:p>
            <a:r>
              <a:rPr lang="es-MX" dirty="0" smtClean="0"/>
              <a:t>Gobierno</a:t>
            </a:r>
            <a:endParaRPr lang="es-MX" dirty="0"/>
          </a:p>
        </p:txBody>
      </p:sp>
      <p:sp>
        <p:nvSpPr>
          <p:cNvPr id="4" name="3 Rectángulo"/>
          <p:cNvSpPr/>
          <p:nvPr/>
        </p:nvSpPr>
        <p:spPr>
          <a:xfrm>
            <a:off x="1187624" y="3140968"/>
            <a:ext cx="3096344" cy="432048"/>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Rectángulo"/>
          <p:cNvSpPr/>
          <p:nvPr/>
        </p:nvSpPr>
        <p:spPr>
          <a:xfrm>
            <a:off x="1187624" y="3933056"/>
            <a:ext cx="3096344" cy="432048"/>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533957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Dos áreas episcopales</a:t>
            </a:r>
          </a:p>
          <a:p>
            <a:r>
              <a:rPr lang="es-MX" dirty="0" smtClean="0"/>
              <a:t>Mujeres ordenadas </a:t>
            </a:r>
            <a:r>
              <a:rPr lang="es-MX" dirty="0" err="1" smtClean="0"/>
              <a:t>presbíteras</a:t>
            </a:r>
            <a:endParaRPr lang="es-MX" dirty="0" smtClean="0"/>
          </a:p>
          <a:p>
            <a:pPr lvl="1"/>
            <a:r>
              <a:rPr lang="es-MX" dirty="0" smtClean="0"/>
              <a:t>Ojo: diaconisas</a:t>
            </a:r>
          </a:p>
          <a:p>
            <a:r>
              <a:rPr lang="es-MX" dirty="0" smtClean="0"/>
              <a:t>Eliminación de secretarías ejecutivas</a:t>
            </a:r>
          </a:p>
          <a:p>
            <a:pPr lvl="1"/>
            <a:r>
              <a:rPr lang="es-MX" dirty="0" smtClean="0"/>
              <a:t>Evangelismo</a:t>
            </a:r>
          </a:p>
          <a:p>
            <a:pPr lvl="1"/>
            <a:r>
              <a:rPr lang="es-MX" dirty="0" smtClean="0"/>
              <a:t>Acción Social</a:t>
            </a:r>
          </a:p>
          <a:p>
            <a:pPr lvl="1"/>
            <a:r>
              <a:rPr lang="es-MX" dirty="0" smtClean="0"/>
              <a:t>Educación Cristiana</a:t>
            </a:r>
          </a:p>
          <a:p>
            <a:pPr lvl="1"/>
            <a:r>
              <a:rPr lang="es-MX" dirty="0" smtClean="0"/>
              <a:t>Misiones</a:t>
            </a:r>
          </a:p>
          <a:p>
            <a:pPr lvl="1"/>
            <a:endParaRPr lang="es-MX" dirty="0"/>
          </a:p>
        </p:txBody>
      </p:sp>
      <p:sp>
        <p:nvSpPr>
          <p:cNvPr id="3" name="2 Título"/>
          <p:cNvSpPr>
            <a:spLocks noGrp="1"/>
          </p:cNvSpPr>
          <p:nvPr>
            <p:ph type="title"/>
          </p:nvPr>
        </p:nvSpPr>
        <p:spPr/>
        <p:txBody>
          <a:bodyPr/>
          <a:lstStyle/>
          <a:p>
            <a:r>
              <a:rPr lang="es-MX" dirty="0" smtClean="0"/>
              <a:t>Medidas importantes</a:t>
            </a:r>
            <a:endParaRPr lang="es-MX" dirty="0"/>
          </a:p>
        </p:txBody>
      </p:sp>
      <p:sp>
        <p:nvSpPr>
          <p:cNvPr id="4" name="3 Rectángulo"/>
          <p:cNvSpPr/>
          <p:nvPr/>
        </p:nvSpPr>
        <p:spPr>
          <a:xfrm>
            <a:off x="851884" y="3093463"/>
            <a:ext cx="4608512" cy="432048"/>
          </a:xfrm>
          <a:prstGeom prst="rect">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11736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1973 Inicio del avivamiento. “Itinerario del viento”</a:t>
            </a:r>
            <a:endParaRPr lang="es-MX" dirty="0"/>
          </a:p>
        </p:txBody>
      </p:sp>
      <p:sp>
        <p:nvSpPr>
          <p:cNvPr id="3" name="2 Título"/>
          <p:cNvSpPr>
            <a:spLocks noGrp="1"/>
          </p:cNvSpPr>
          <p:nvPr>
            <p:ph type="title"/>
          </p:nvPr>
        </p:nvSpPr>
        <p:spPr/>
        <p:txBody>
          <a:bodyPr/>
          <a:lstStyle/>
          <a:p>
            <a:endParaRPr lang="es-MX"/>
          </a:p>
        </p:txBody>
      </p:sp>
    </p:spTree>
    <p:extLst>
      <p:ext uri="{BB962C8B-B14F-4D97-AF65-F5344CB8AC3E}">
        <p14:creationId xmlns:p14="http://schemas.microsoft.com/office/powerpoint/2010/main" val="29252735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pPr lvl="1" algn="ctr" rtl="0">
              <a:spcBef>
                <a:spcPct val="0"/>
              </a:spcBef>
            </a:pPr>
            <a:r>
              <a:rPr lang="es-MX" sz="4400" dirty="0">
                <a:solidFill>
                  <a:schemeClr val="bg1"/>
                </a:solidFill>
                <a:latin typeface="+mj-lt"/>
              </a:rPr>
              <a:t>Seis áreas episcopales (1990</a:t>
            </a:r>
            <a:r>
              <a:rPr lang="es-MX" sz="4400" dirty="0" smtClean="0">
                <a:solidFill>
                  <a:schemeClr val="bg1"/>
                </a:solidFill>
                <a:latin typeface="+mj-lt"/>
              </a:rPr>
              <a:t>)</a:t>
            </a:r>
            <a:endParaRPr lang="es-MX" sz="4400" dirty="0">
              <a:solidFill>
                <a:schemeClr val="bg1"/>
              </a:solidFill>
              <a:latin typeface="+mj-lt"/>
            </a:endParaRPr>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28180768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Serie de reajustes “administrativos”</a:t>
            </a:r>
          </a:p>
          <a:p>
            <a:r>
              <a:rPr lang="es-MX" dirty="0" smtClean="0"/>
              <a:t>Literatura </a:t>
            </a:r>
          </a:p>
          <a:p>
            <a:pPr lvl="1"/>
            <a:r>
              <a:rPr lang="es-MX" dirty="0" smtClean="0"/>
              <a:t>DILIC</a:t>
            </a:r>
          </a:p>
          <a:p>
            <a:r>
              <a:rPr lang="es-MX" dirty="0" smtClean="0"/>
              <a:t>Formación Ministerial</a:t>
            </a:r>
          </a:p>
          <a:p>
            <a:pPr lvl="1"/>
            <a:r>
              <a:rPr lang="es-MX" dirty="0" smtClean="0"/>
              <a:t>Instituto Bíblico Juan Wesley </a:t>
            </a:r>
            <a:r>
              <a:rPr lang="es-MX" b="1" dirty="0" smtClean="0"/>
              <a:t>1973</a:t>
            </a:r>
            <a:r>
              <a:rPr lang="es-MX" dirty="0" smtClean="0"/>
              <a:t> Seminario </a:t>
            </a:r>
            <a:r>
              <a:rPr lang="es-MX" b="1" dirty="0" smtClean="0"/>
              <a:t>1981</a:t>
            </a:r>
          </a:p>
          <a:p>
            <a:pPr lvl="1"/>
            <a:r>
              <a:rPr lang="es-MX" dirty="0" smtClean="0"/>
              <a:t>Seminario Metodista </a:t>
            </a:r>
            <a:r>
              <a:rPr lang="es-MX" b="1" dirty="0" smtClean="0"/>
              <a:t>1980 </a:t>
            </a:r>
            <a:r>
              <a:rPr lang="es-MX" dirty="0" smtClean="0"/>
              <a:t>GBC</a:t>
            </a:r>
            <a:endParaRPr lang="es-MX" dirty="0"/>
          </a:p>
        </p:txBody>
      </p:sp>
      <p:sp>
        <p:nvSpPr>
          <p:cNvPr id="3" name="2 Título"/>
          <p:cNvSpPr>
            <a:spLocks noGrp="1"/>
          </p:cNvSpPr>
          <p:nvPr>
            <p:ph type="title"/>
          </p:nvPr>
        </p:nvSpPr>
        <p:spPr/>
        <p:txBody>
          <a:bodyPr/>
          <a:lstStyle/>
          <a:p>
            <a:endParaRPr lang="es-MX"/>
          </a:p>
        </p:txBody>
      </p:sp>
    </p:spTree>
    <p:extLst>
      <p:ext uri="{BB962C8B-B14F-4D97-AF65-F5344CB8AC3E}">
        <p14:creationId xmlns:p14="http://schemas.microsoft.com/office/powerpoint/2010/main" val="2236154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a:t>Conferencia General 1990 aprueba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28799"/>
            <a:ext cx="7765657" cy="5058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50593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Consejo Episcopal</a:t>
            </a:r>
          </a:p>
          <a:p>
            <a:r>
              <a:rPr lang="es-MX" dirty="0" smtClean="0"/>
              <a:t>Elección de primera mujer obispo en IMM</a:t>
            </a:r>
            <a:endParaRPr lang="es-MX" dirty="0"/>
          </a:p>
        </p:txBody>
      </p:sp>
      <p:sp>
        <p:nvSpPr>
          <p:cNvPr id="3" name="2 Título"/>
          <p:cNvSpPr>
            <a:spLocks noGrp="1"/>
          </p:cNvSpPr>
          <p:nvPr>
            <p:ph type="title"/>
          </p:nvPr>
        </p:nvSpPr>
        <p:spPr/>
        <p:txBody>
          <a:bodyPr/>
          <a:lstStyle/>
          <a:p>
            <a:endParaRPr lang="es-MX"/>
          </a:p>
        </p:txBody>
      </p:sp>
    </p:spTree>
    <p:extLst>
      <p:ext uri="{BB962C8B-B14F-4D97-AF65-F5344CB8AC3E}">
        <p14:creationId xmlns:p14="http://schemas.microsoft.com/office/powerpoint/2010/main" val="28840854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“El futuro”</a:t>
            </a: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3898749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r>
              <a:rPr lang="es-MX" dirty="0"/>
              <a:t>Nuestros retos</a:t>
            </a:r>
          </a:p>
          <a:p>
            <a:r>
              <a:rPr lang="es-MX" dirty="0" smtClean="0"/>
              <a:t>Conciencia del impacto </a:t>
            </a:r>
            <a:r>
              <a:rPr lang="es-MX" dirty="0"/>
              <a:t>de nuestras decisiones</a:t>
            </a:r>
          </a:p>
          <a:p>
            <a:r>
              <a:rPr lang="es-MX" dirty="0" smtClean="0"/>
              <a:t>Nuestra </a:t>
            </a:r>
            <a:r>
              <a:rPr lang="es-MX" dirty="0"/>
              <a:t>“visión”</a:t>
            </a:r>
          </a:p>
          <a:p>
            <a:r>
              <a:rPr lang="es-MX" dirty="0"/>
              <a:t>Nuestras capacidades</a:t>
            </a:r>
          </a:p>
          <a:p>
            <a:endParaRPr lang="es-MX" dirty="0"/>
          </a:p>
        </p:txBody>
      </p:sp>
      <p:sp>
        <p:nvSpPr>
          <p:cNvPr id="4" name="3 Título"/>
          <p:cNvSpPr>
            <a:spLocks noGrp="1"/>
          </p:cNvSpPr>
          <p:nvPr>
            <p:ph type="title"/>
          </p:nvPr>
        </p:nvSpPr>
        <p:spPr/>
        <p:txBody>
          <a:bodyPr/>
          <a:lstStyle/>
          <a:p>
            <a:endParaRPr lang="es-MX"/>
          </a:p>
        </p:txBody>
      </p:sp>
    </p:spTree>
    <p:extLst>
      <p:ext uri="{BB962C8B-B14F-4D97-AF65-F5344CB8AC3E}">
        <p14:creationId xmlns:p14="http://schemas.microsoft.com/office/powerpoint/2010/main" val="1711588763"/>
      </p:ext>
    </p:extLst>
  </p:cSld>
  <p:clrMapOvr>
    <a:masterClrMapping/>
  </p:clrMapOvr>
  <p:transition spd="slow">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Nuestros retos</a:t>
            </a:r>
            <a:endParaRPr lang="es-MX" dirty="0"/>
          </a:p>
        </p:txBody>
      </p:sp>
      <p:sp>
        <p:nvSpPr>
          <p:cNvPr id="4" name="3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20688746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MX"/>
          </a:p>
        </p:txBody>
      </p:sp>
      <p:sp>
        <p:nvSpPr>
          <p:cNvPr id="3" name="2 Título"/>
          <p:cNvSpPr>
            <a:spLocks noGrp="1"/>
          </p:cNvSpPr>
          <p:nvPr>
            <p:ph type="title"/>
          </p:nvPr>
        </p:nvSpPr>
        <p:spPr/>
        <p:txBody>
          <a:bodyPr/>
          <a:lstStyle/>
          <a:p>
            <a:r>
              <a:rPr lang="es-MX" dirty="0" smtClean="0"/>
              <a:t>Metodistas en México</a:t>
            </a:r>
            <a:endParaRPr lang="es-MX"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18" y="2420888"/>
            <a:ext cx="8677275"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1577552"/>
      </p:ext>
    </p:extLst>
  </p:cSld>
  <p:clrMapOvr>
    <a:masterClrMapping/>
  </p:clrMapOvr>
  <p:transition spd="slow">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245131"/>
            <a:ext cx="8784976" cy="6589294"/>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2987824" y="548680"/>
            <a:ext cx="5544616" cy="646331"/>
          </a:xfrm>
          <a:prstGeom prst="rect">
            <a:avLst/>
          </a:prstGeom>
          <a:noFill/>
        </p:spPr>
        <p:txBody>
          <a:bodyPr wrap="square" rtlCol="0">
            <a:spAutoFit/>
          </a:bodyPr>
          <a:lstStyle/>
          <a:p>
            <a:pPr algn="ctr"/>
            <a:r>
              <a:rPr lang="es-MX" b="1" dirty="0" smtClean="0"/>
              <a:t>Metodistas en México</a:t>
            </a:r>
          </a:p>
          <a:p>
            <a:pPr algn="ctr"/>
            <a:r>
              <a:rPr lang="es-MX" dirty="0" smtClean="0"/>
              <a:t>Según el censo de 2010</a:t>
            </a:r>
            <a:endParaRPr lang="es-MX" dirty="0"/>
          </a:p>
        </p:txBody>
      </p:sp>
      <p:sp>
        <p:nvSpPr>
          <p:cNvPr id="2" name="1 Rectángulo"/>
          <p:cNvSpPr/>
          <p:nvPr/>
        </p:nvSpPr>
        <p:spPr>
          <a:xfrm>
            <a:off x="251520" y="188640"/>
            <a:ext cx="8568952"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733980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p:txBody>
          <a:bodyPr/>
          <a:lstStyle/>
          <a:p>
            <a:endParaRPr lang="es-MX"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562" y="1406569"/>
            <a:ext cx="8286925" cy="538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409"/>
          <p:cNvSpPr>
            <a:spLocks noGrp="1" noChangeArrowheads="1"/>
          </p:cNvSpPr>
          <p:nvPr>
            <p:ph type="title"/>
          </p:nvPr>
        </p:nvSpPr>
        <p:spPr bwMode="auto">
          <a:xfrm>
            <a:off x="1817881" y="579971"/>
            <a:ext cx="550823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MX" altLang="es-MX" b="1" dirty="0">
                <a:solidFill>
                  <a:schemeClr val="bg1"/>
                </a:solidFill>
              </a:rPr>
              <a:t>Metodistas en México</a:t>
            </a:r>
            <a:endParaRPr lang="es-ES" altLang="es-MX" b="1" dirty="0">
              <a:solidFill>
                <a:schemeClr val="bg1"/>
              </a:solidFill>
            </a:endParaRPr>
          </a:p>
        </p:txBody>
      </p:sp>
      <p:sp>
        <p:nvSpPr>
          <p:cNvPr id="9" name="Rectangle 408"/>
          <p:cNvSpPr>
            <a:spLocks noChangeArrowheads="1"/>
          </p:cNvSpPr>
          <p:nvPr/>
        </p:nvSpPr>
        <p:spPr bwMode="auto">
          <a:xfrm>
            <a:off x="4788024" y="4581128"/>
            <a:ext cx="4185346"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s-MX" altLang="es-MX" sz="1000" dirty="0" smtClean="0"/>
              <a:t>Fuente 2000: </a:t>
            </a:r>
            <a:r>
              <a:rPr lang="es-MX" altLang="es-MX" sz="1000" dirty="0"/>
              <a:t>INEGI, </a:t>
            </a:r>
            <a:r>
              <a:rPr lang="es-MX" altLang="es-MX" sz="1000" b="1" dirty="0"/>
              <a:t>XII Censo Nacional de Población y Vivienda, 2000</a:t>
            </a:r>
            <a:r>
              <a:rPr lang="es-MX" altLang="es-MX" sz="1000" dirty="0"/>
              <a:t>, </a:t>
            </a:r>
          </a:p>
          <a:p>
            <a:r>
              <a:rPr lang="es-MX" altLang="es-MX" sz="1000" dirty="0" err="1"/>
              <a:t>apud</a:t>
            </a:r>
            <a:r>
              <a:rPr lang="es-MX" altLang="es-MX" sz="1000" dirty="0"/>
              <a:t>. </a:t>
            </a:r>
            <a:r>
              <a:rPr lang="es-MX" altLang="es-MX" sz="1000" dirty="0" err="1"/>
              <a:t>Reneé</a:t>
            </a:r>
            <a:r>
              <a:rPr lang="es-MX" altLang="es-MX" sz="1000" dirty="0"/>
              <a:t> de la Torre y Cristina Zúñiga (</a:t>
            </a:r>
            <a:r>
              <a:rPr lang="es-MX" altLang="es-MX" sz="1000" dirty="0" err="1"/>
              <a:t>coords</a:t>
            </a:r>
            <a:r>
              <a:rPr lang="es-MX" altLang="es-MX" sz="1000" dirty="0"/>
              <a:t>.) </a:t>
            </a:r>
            <a:r>
              <a:rPr lang="es-MX" altLang="es-MX" sz="1000" b="1" dirty="0"/>
              <a:t>Atlas de la diversidad </a:t>
            </a:r>
            <a:endParaRPr lang="es-MX" altLang="es-MX" sz="1000" b="1" dirty="0" smtClean="0"/>
          </a:p>
          <a:p>
            <a:r>
              <a:rPr lang="es-MX" altLang="es-MX" sz="1000" b="1" dirty="0" smtClean="0"/>
              <a:t>religiosa </a:t>
            </a:r>
            <a:r>
              <a:rPr lang="es-MX" altLang="es-MX" sz="1000" b="1" dirty="0"/>
              <a:t>en México</a:t>
            </a:r>
          </a:p>
          <a:p>
            <a:r>
              <a:rPr lang="es-ES" altLang="es-MX" sz="1000" dirty="0"/>
              <a:t>http://cambioreligioso.com (28 de agosto 2008</a:t>
            </a:r>
            <a:r>
              <a:rPr lang="es-ES" altLang="es-MX" sz="1000" dirty="0" smtClean="0"/>
              <a:t>)</a:t>
            </a:r>
          </a:p>
          <a:p>
            <a:endParaRPr lang="es-ES" altLang="es-MX" sz="1000" dirty="0"/>
          </a:p>
          <a:p>
            <a:r>
              <a:rPr lang="es-ES" altLang="es-MX" sz="1000" dirty="0" smtClean="0"/>
              <a:t>Fuente 2010: INEGI, </a:t>
            </a:r>
            <a:r>
              <a:rPr lang="es-MX" sz="1000" dirty="0"/>
              <a:t>Panorama de las religiones en México 2010, del </a:t>
            </a:r>
            <a:endParaRPr lang="es-MX" sz="1000" dirty="0" smtClean="0"/>
          </a:p>
          <a:p>
            <a:r>
              <a:rPr lang="es-MX" sz="1000" dirty="0" smtClean="0"/>
              <a:t>Instituto </a:t>
            </a:r>
            <a:r>
              <a:rPr lang="es-MX" sz="1000" dirty="0"/>
              <a:t>Nacional de Estadística y Geografía (</a:t>
            </a:r>
            <a:r>
              <a:rPr lang="es-MX" sz="1000" dirty="0" err="1"/>
              <a:t>Inegi</a:t>
            </a:r>
            <a:r>
              <a:rPr lang="es-MX" sz="1000" dirty="0" smtClean="0"/>
              <a:t>),</a:t>
            </a:r>
          </a:p>
          <a:p>
            <a:r>
              <a:rPr lang="es-MX" sz="1000" dirty="0" smtClean="0"/>
              <a:t> </a:t>
            </a:r>
            <a:r>
              <a:rPr lang="es-MX" sz="1000" i="1" dirty="0">
                <a:hlinkClick r:id="rId3"/>
              </a:rPr>
              <a:t>www.inegi.org.mx/prod_serv/contenidos/espanol/bvinegi/productos/censos</a:t>
            </a:r>
            <a:r>
              <a:rPr lang="es-MX" sz="1000" i="1" dirty="0" smtClean="0">
                <a:hlinkClick r:id="rId3"/>
              </a:rPr>
              <a:t>/</a:t>
            </a:r>
          </a:p>
          <a:p>
            <a:r>
              <a:rPr lang="es-MX" sz="1000" i="1" dirty="0" err="1" smtClean="0">
                <a:hlinkClick r:id="rId3"/>
              </a:rPr>
              <a:t>poblacion</a:t>
            </a:r>
            <a:r>
              <a:rPr lang="es-MX" sz="1000" i="1" dirty="0" smtClean="0">
                <a:hlinkClick r:id="rId3"/>
              </a:rPr>
              <a:t>/2010/</a:t>
            </a:r>
            <a:r>
              <a:rPr lang="es-MX" sz="1000" i="1" dirty="0" err="1" smtClean="0">
                <a:hlinkClick r:id="rId3"/>
              </a:rPr>
              <a:t>panora_religion</a:t>
            </a:r>
            <a:r>
              <a:rPr lang="es-MX" sz="1000" i="1" dirty="0" smtClean="0">
                <a:hlinkClick r:id="rId3"/>
              </a:rPr>
              <a:t>/religiones_2010.pdf</a:t>
            </a:r>
            <a:r>
              <a:rPr lang="es-MX" sz="1000" i="1" dirty="0"/>
              <a:t>. </a:t>
            </a:r>
            <a:endParaRPr lang="es-ES" altLang="es-MX" sz="1000" dirty="0"/>
          </a:p>
        </p:txBody>
      </p:sp>
    </p:spTree>
    <p:extLst>
      <p:ext uri="{BB962C8B-B14F-4D97-AF65-F5344CB8AC3E}">
        <p14:creationId xmlns:p14="http://schemas.microsoft.com/office/powerpoint/2010/main" val="41506033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MX" dirty="0" smtClean="0"/>
              <a:t>Iglesias metodistas en México, </a:t>
            </a:r>
            <a:br>
              <a:rPr lang="es-MX" dirty="0" smtClean="0"/>
            </a:br>
            <a:r>
              <a:rPr lang="es-MX" dirty="0" smtClean="0"/>
              <a:t>2002</a:t>
            </a:r>
            <a:endParaRPr lang="es-MX" dirty="0"/>
          </a:p>
        </p:txBody>
      </p:sp>
      <p:sp>
        <p:nvSpPr>
          <p:cNvPr id="5" name="4 Marcador de contenido"/>
          <p:cNvSpPr>
            <a:spLocks noGrp="1"/>
          </p:cNvSpPr>
          <p:nvPr>
            <p:ph sz="quarter" idx="13"/>
          </p:nvPr>
        </p:nvSpPr>
        <p:spPr/>
        <p:txBody>
          <a:bodyPr>
            <a:normAutofit fontScale="62500" lnSpcReduction="20000"/>
          </a:bodyPr>
          <a:lstStyle/>
          <a:p>
            <a:pPr marL="0" indent="0">
              <a:buNone/>
            </a:pPr>
            <a:r>
              <a:rPr lang="es-MX" dirty="0" smtClean="0"/>
              <a:t>TRADICIÓN</a:t>
            </a:r>
            <a:r>
              <a:rPr lang="es-MX" dirty="0"/>
              <a:t>: METODISTA </a:t>
            </a:r>
          </a:p>
          <a:p>
            <a:pPr marL="0" indent="0">
              <a:buNone/>
            </a:pPr>
            <a:r>
              <a:rPr lang="es-MX" b="1" dirty="0" smtClean="0"/>
              <a:t>FRATERNIDAD </a:t>
            </a:r>
            <a:r>
              <a:rPr lang="es-MX" b="1" dirty="0"/>
              <a:t>EVANGELICA METODISTA FUNDAMENTAL EL MESIAS </a:t>
            </a:r>
          </a:p>
          <a:p>
            <a:pPr marL="0" indent="0">
              <a:buNone/>
            </a:pPr>
            <a:r>
              <a:rPr lang="es-MX" dirty="0" smtClean="0"/>
              <a:t>CD</a:t>
            </a:r>
            <a:r>
              <a:rPr lang="es-MX" dirty="0"/>
              <a:t>. CUAUHTEMOC 31855, CHIH. </a:t>
            </a:r>
          </a:p>
          <a:p>
            <a:pPr marL="0" indent="0">
              <a:buNone/>
            </a:pPr>
            <a:r>
              <a:rPr lang="es-MX" dirty="0" smtClean="0"/>
              <a:t> </a:t>
            </a:r>
            <a:endParaRPr lang="es-MX" dirty="0"/>
          </a:p>
          <a:p>
            <a:pPr marL="0" indent="0">
              <a:buNone/>
            </a:pPr>
            <a:r>
              <a:rPr lang="es-MX" dirty="0" smtClean="0"/>
              <a:t>TRADICI</a:t>
            </a:r>
            <a:r>
              <a:rPr lang="es-MX" dirty="0"/>
              <a:t>Ó</a:t>
            </a:r>
            <a:r>
              <a:rPr lang="es-MX" dirty="0" smtClean="0"/>
              <a:t>N</a:t>
            </a:r>
            <a:r>
              <a:rPr lang="es-MX" dirty="0"/>
              <a:t>: METODISTA </a:t>
            </a:r>
          </a:p>
          <a:p>
            <a:pPr marL="0" indent="0">
              <a:buNone/>
            </a:pPr>
            <a:r>
              <a:rPr lang="es-MX" b="1" dirty="0" smtClean="0"/>
              <a:t>IGLESIA </a:t>
            </a:r>
            <a:r>
              <a:rPr lang="es-MX" b="1" dirty="0"/>
              <a:t>BIBLICA METODISTA </a:t>
            </a:r>
          </a:p>
          <a:p>
            <a:pPr marL="0" indent="0">
              <a:buNone/>
            </a:pPr>
            <a:r>
              <a:rPr lang="es-MX" dirty="0" smtClean="0"/>
              <a:t>CD</a:t>
            </a:r>
            <a:r>
              <a:rPr lang="es-MX" dirty="0"/>
              <a:t>. DE RIO BRAVO 88811, TAMPS. </a:t>
            </a:r>
          </a:p>
          <a:p>
            <a:pPr marL="0" indent="0">
              <a:buNone/>
            </a:pPr>
            <a:endParaRPr lang="es-MX" dirty="0"/>
          </a:p>
          <a:p>
            <a:pPr marL="0" indent="0">
              <a:buNone/>
            </a:pPr>
            <a:r>
              <a:rPr lang="es-MX" dirty="0" smtClean="0"/>
              <a:t>TRADICI</a:t>
            </a:r>
            <a:r>
              <a:rPr lang="es-MX" dirty="0"/>
              <a:t>Ó</a:t>
            </a:r>
            <a:r>
              <a:rPr lang="es-MX" dirty="0" smtClean="0"/>
              <a:t>N</a:t>
            </a:r>
            <a:r>
              <a:rPr lang="es-MX" dirty="0"/>
              <a:t>: METODISTA </a:t>
            </a:r>
          </a:p>
          <a:p>
            <a:pPr marL="0" indent="0">
              <a:buNone/>
            </a:pPr>
            <a:r>
              <a:rPr lang="es-MX" b="1" dirty="0" smtClean="0"/>
              <a:t>IGLESIA </a:t>
            </a:r>
            <a:r>
              <a:rPr lang="es-MX" b="1" dirty="0"/>
              <a:t>METODISTA CONGREGACIONAL </a:t>
            </a:r>
          </a:p>
          <a:p>
            <a:pPr marL="0" indent="0">
              <a:buNone/>
            </a:pPr>
            <a:r>
              <a:rPr lang="es-MX" dirty="0" smtClean="0"/>
              <a:t>PIEDRAS </a:t>
            </a:r>
            <a:r>
              <a:rPr lang="es-MX" dirty="0"/>
              <a:t>NEGRAS 26040, COAH</a:t>
            </a:r>
            <a:r>
              <a:rPr lang="es-MX" dirty="0" smtClean="0"/>
              <a:t>.</a:t>
            </a:r>
            <a:endParaRPr lang="es-MX" dirty="0"/>
          </a:p>
        </p:txBody>
      </p:sp>
      <p:sp>
        <p:nvSpPr>
          <p:cNvPr id="6" name="5 Marcador de contenido"/>
          <p:cNvSpPr>
            <a:spLocks noGrp="1"/>
          </p:cNvSpPr>
          <p:nvPr>
            <p:ph sz="quarter" idx="14"/>
          </p:nvPr>
        </p:nvSpPr>
        <p:spPr/>
        <p:txBody>
          <a:bodyPr>
            <a:normAutofit fontScale="70000" lnSpcReduction="20000"/>
          </a:bodyPr>
          <a:lstStyle/>
          <a:p>
            <a:pPr marL="0" indent="0">
              <a:buNone/>
            </a:pPr>
            <a:r>
              <a:rPr lang="es-MX" dirty="0" smtClean="0"/>
              <a:t>TRADICI</a:t>
            </a:r>
            <a:r>
              <a:rPr lang="es-MX" dirty="0"/>
              <a:t>Ó</a:t>
            </a:r>
            <a:r>
              <a:rPr lang="es-MX" dirty="0" smtClean="0"/>
              <a:t>N</a:t>
            </a:r>
            <a:r>
              <a:rPr lang="es-MX" dirty="0"/>
              <a:t>: METODISTA </a:t>
            </a:r>
          </a:p>
          <a:p>
            <a:pPr marL="0" indent="0">
              <a:buNone/>
            </a:pPr>
            <a:r>
              <a:rPr lang="es-MX" b="1" dirty="0" smtClean="0"/>
              <a:t>IGLESIA </a:t>
            </a:r>
            <a:r>
              <a:rPr lang="es-MX" b="1" dirty="0"/>
              <a:t>METODISTA DE MEXICO </a:t>
            </a:r>
          </a:p>
          <a:p>
            <a:pPr marL="0" indent="0">
              <a:buNone/>
            </a:pPr>
            <a:r>
              <a:rPr lang="es-MX" dirty="0" smtClean="0"/>
              <a:t>BENITO </a:t>
            </a:r>
            <a:r>
              <a:rPr lang="es-MX" dirty="0"/>
              <a:t>JUAREZ 3570, D.F. </a:t>
            </a:r>
          </a:p>
          <a:p>
            <a:pPr marL="0" indent="0">
              <a:buNone/>
            </a:pPr>
            <a:endParaRPr lang="es-MX" dirty="0"/>
          </a:p>
          <a:p>
            <a:pPr marL="0" indent="0">
              <a:buNone/>
            </a:pPr>
            <a:r>
              <a:rPr lang="es-MX" dirty="0" smtClean="0"/>
              <a:t>TRADICI</a:t>
            </a:r>
            <a:r>
              <a:rPr lang="es-MX" dirty="0"/>
              <a:t>Ó</a:t>
            </a:r>
            <a:r>
              <a:rPr lang="es-MX" dirty="0" smtClean="0"/>
              <a:t>N</a:t>
            </a:r>
            <a:r>
              <a:rPr lang="es-MX" dirty="0"/>
              <a:t>: METODISTA </a:t>
            </a:r>
          </a:p>
          <a:p>
            <a:pPr marL="0" indent="0">
              <a:buNone/>
            </a:pPr>
            <a:r>
              <a:rPr lang="es-MX" b="1" dirty="0" smtClean="0"/>
              <a:t>IGLESIA </a:t>
            </a:r>
            <a:r>
              <a:rPr lang="es-MX" b="1" dirty="0"/>
              <a:t>METODISTA LIBRE DE MEXICO </a:t>
            </a:r>
          </a:p>
          <a:p>
            <a:pPr marL="0" indent="0">
              <a:buNone/>
            </a:pPr>
            <a:r>
              <a:rPr lang="es-MX" dirty="0" smtClean="0"/>
              <a:t>HERMOSILLO </a:t>
            </a:r>
            <a:r>
              <a:rPr lang="es-MX" dirty="0"/>
              <a:t>83190, SON. </a:t>
            </a:r>
          </a:p>
          <a:p>
            <a:pPr marL="0" indent="0">
              <a:buNone/>
            </a:pPr>
            <a:endParaRPr lang="es-MX" dirty="0"/>
          </a:p>
          <a:p>
            <a:pPr marL="0" indent="0">
              <a:buNone/>
            </a:pPr>
            <a:r>
              <a:rPr lang="es-MX" dirty="0" smtClean="0"/>
              <a:t>TRADICI</a:t>
            </a:r>
            <a:r>
              <a:rPr lang="es-MX" dirty="0"/>
              <a:t>Ó</a:t>
            </a:r>
            <a:r>
              <a:rPr lang="es-MX" dirty="0" smtClean="0"/>
              <a:t>N</a:t>
            </a:r>
            <a:r>
              <a:rPr lang="es-MX" dirty="0"/>
              <a:t>: METODISTA </a:t>
            </a:r>
          </a:p>
          <a:p>
            <a:pPr marL="0" indent="0">
              <a:buNone/>
            </a:pPr>
            <a:r>
              <a:rPr lang="es-MX" b="1" dirty="0" smtClean="0"/>
              <a:t>IGLESIAS </a:t>
            </a:r>
            <a:r>
              <a:rPr lang="es-MX" b="1" dirty="0"/>
              <a:t>METODISTAS INDEPENDIENTES EL REDENTOR </a:t>
            </a:r>
            <a:r>
              <a:rPr lang="es-MX" dirty="0" smtClean="0"/>
              <a:t> </a:t>
            </a:r>
            <a:endParaRPr lang="es-MX" dirty="0"/>
          </a:p>
          <a:p>
            <a:pPr marL="0" indent="0">
              <a:buNone/>
            </a:pPr>
            <a:r>
              <a:rPr lang="es-MX" dirty="0"/>
              <a:t>CD. JUAREZ 32300, CHIH. </a:t>
            </a:r>
          </a:p>
        </p:txBody>
      </p:sp>
    </p:spTree>
    <p:extLst>
      <p:ext uri="{BB962C8B-B14F-4D97-AF65-F5344CB8AC3E}">
        <p14:creationId xmlns:p14="http://schemas.microsoft.com/office/powerpoint/2010/main" val="75426772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Conciencia del impacto de nuestras decisiones</a:t>
            </a: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7407263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endParaRPr lang="es-MX"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77961"/>
            <a:ext cx="8751369" cy="658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2987824" y="548680"/>
            <a:ext cx="5544616" cy="646331"/>
          </a:xfrm>
          <a:prstGeom prst="rect">
            <a:avLst/>
          </a:prstGeom>
          <a:noFill/>
        </p:spPr>
        <p:txBody>
          <a:bodyPr wrap="square" rtlCol="0">
            <a:spAutoFit/>
          </a:bodyPr>
          <a:lstStyle/>
          <a:p>
            <a:pPr algn="ctr"/>
            <a:r>
              <a:rPr lang="es-MX" b="1" dirty="0" smtClean="0"/>
              <a:t>Metodistas en México</a:t>
            </a:r>
          </a:p>
          <a:p>
            <a:pPr algn="ctr"/>
            <a:r>
              <a:rPr lang="es-MX" dirty="0" smtClean="0"/>
              <a:t>Plan de Cincinnati, 1914</a:t>
            </a:r>
            <a:endParaRPr lang="es-MX" dirty="0"/>
          </a:p>
        </p:txBody>
      </p:sp>
      <p:sp>
        <p:nvSpPr>
          <p:cNvPr id="6" name="5 CuadroTexto"/>
          <p:cNvSpPr txBox="1"/>
          <p:nvPr/>
        </p:nvSpPr>
        <p:spPr>
          <a:xfrm>
            <a:off x="395536" y="5659507"/>
            <a:ext cx="3168352" cy="830997"/>
          </a:xfrm>
          <a:prstGeom prst="rect">
            <a:avLst/>
          </a:prstGeom>
          <a:noFill/>
        </p:spPr>
        <p:txBody>
          <a:bodyPr wrap="square" rtlCol="0">
            <a:spAutoFit/>
          </a:bodyPr>
          <a:lstStyle/>
          <a:p>
            <a:r>
              <a:rPr lang="es-MX" sz="1200" dirty="0" smtClean="0"/>
              <a:t>Elaborado a partir de  </a:t>
            </a:r>
            <a:r>
              <a:rPr lang="en-US" sz="1200" b="1" dirty="0"/>
              <a:t>G. Baez Camargo and Kenneth G. </a:t>
            </a:r>
            <a:r>
              <a:rPr lang="en-US" sz="1200" b="1" dirty="0" smtClean="0"/>
              <a:t>Grubb, Religion </a:t>
            </a:r>
            <a:r>
              <a:rPr lang="en-US" sz="1200" b="1" dirty="0"/>
              <a:t>in the Republic of </a:t>
            </a:r>
            <a:r>
              <a:rPr lang="en-US" sz="1200" b="1" dirty="0" smtClean="0"/>
              <a:t>Mexico., </a:t>
            </a:r>
            <a:r>
              <a:rPr lang="en-US" sz="1200" b="1" dirty="0" err="1" smtClean="0"/>
              <a:t>Lomdon</a:t>
            </a:r>
            <a:r>
              <a:rPr lang="en-US" sz="1200" b="1" dirty="0" smtClean="0"/>
              <a:t>, World Dominion Press, </a:t>
            </a:r>
            <a:r>
              <a:rPr lang="en-US" sz="1200" dirty="0"/>
              <a:t> </a:t>
            </a:r>
            <a:r>
              <a:rPr lang="en-US" sz="1200" dirty="0" smtClean="0"/>
              <a:t>1935</a:t>
            </a:r>
            <a:r>
              <a:rPr lang="en-US" sz="1200" dirty="0"/>
              <a:t>  </a:t>
            </a:r>
            <a:endParaRPr lang="es-MX" sz="1200" dirty="0"/>
          </a:p>
        </p:txBody>
      </p:sp>
      <p:sp>
        <p:nvSpPr>
          <p:cNvPr id="2" name="1 Rectángulo"/>
          <p:cNvSpPr/>
          <p:nvPr/>
        </p:nvSpPr>
        <p:spPr>
          <a:xfrm>
            <a:off x="179511" y="188640"/>
            <a:ext cx="8784977"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16313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MX" dirty="0"/>
          </a:p>
        </p:txBody>
      </p:sp>
      <p:sp>
        <p:nvSpPr>
          <p:cNvPr id="3" name="2 Título"/>
          <p:cNvSpPr>
            <a:spLocks noGrp="1"/>
          </p:cNvSpPr>
          <p:nvPr>
            <p:ph type="title"/>
          </p:nvPr>
        </p:nvSpPr>
        <p:spPr/>
        <p:txBody>
          <a:bodyPr/>
          <a:lstStyle/>
          <a:p>
            <a:endParaRPr lang="es-MX"/>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627" y="371828"/>
            <a:ext cx="8549845" cy="6369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70627" y="188640"/>
            <a:ext cx="8693861" cy="183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Rectángulo"/>
          <p:cNvSpPr/>
          <p:nvPr/>
        </p:nvSpPr>
        <p:spPr>
          <a:xfrm>
            <a:off x="8820472" y="280234"/>
            <a:ext cx="216024" cy="2140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Rectángulo"/>
          <p:cNvSpPr/>
          <p:nvPr/>
        </p:nvSpPr>
        <p:spPr>
          <a:xfrm>
            <a:off x="107504" y="188640"/>
            <a:ext cx="163123" cy="18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CuadroTexto"/>
          <p:cNvSpPr txBox="1"/>
          <p:nvPr/>
        </p:nvSpPr>
        <p:spPr>
          <a:xfrm>
            <a:off x="2987824" y="548680"/>
            <a:ext cx="5544616" cy="646331"/>
          </a:xfrm>
          <a:prstGeom prst="rect">
            <a:avLst/>
          </a:prstGeom>
          <a:noFill/>
        </p:spPr>
        <p:txBody>
          <a:bodyPr wrap="square" rtlCol="0">
            <a:spAutoFit/>
          </a:bodyPr>
          <a:lstStyle/>
          <a:p>
            <a:pPr algn="ctr"/>
            <a:r>
              <a:rPr lang="es-MX" b="1" dirty="0" smtClean="0"/>
              <a:t>Metodistas en México</a:t>
            </a:r>
          </a:p>
          <a:p>
            <a:pPr algn="ctr"/>
            <a:r>
              <a:rPr lang="es-MX" dirty="0" smtClean="0"/>
              <a:t>Censo, 2000</a:t>
            </a:r>
            <a:endParaRPr lang="es-MX" dirty="0"/>
          </a:p>
        </p:txBody>
      </p:sp>
      <p:sp>
        <p:nvSpPr>
          <p:cNvPr id="10" name="9 CuadroTexto"/>
          <p:cNvSpPr txBox="1"/>
          <p:nvPr/>
        </p:nvSpPr>
        <p:spPr>
          <a:xfrm>
            <a:off x="611560" y="5661248"/>
            <a:ext cx="2664296" cy="461665"/>
          </a:xfrm>
          <a:prstGeom prst="rect">
            <a:avLst/>
          </a:prstGeom>
          <a:noFill/>
        </p:spPr>
        <p:txBody>
          <a:bodyPr wrap="square" rtlCol="0">
            <a:spAutoFit/>
          </a:bodyPr>
          <a:lstStyle/>
          <a:p>
            <a:r>
              <a:rPr lang="es-MX" sz="1200" dirty="0" smtClean="0"/>
              <a:t>Fuente: INEGI, </a:t>
            </a:r>
            <a:r>
              <a:rPr lang="es-MX" sz="1200" b="1" dirty="0" smtClean="0"/>
              <a:t>XII censo nacional de población y vivienda</a:t>
            </a:r>
            <a:endParaRPr lang="es-MX" sz="1200" b="1" dirty="0"/>
          </a:p>
        </p:txBody>
      </p:sp>
    </p:spTree>
    <p:extLst>
      <p:ext uri="{BB962C8B-B14F-4D97-AF65-F5344CB8AC3E}">
        <p14:creationId xmlns:p14="http://schemas.microsoft.com/office/powerpoint/2010/main" val="2940997038"/>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Nuestra “visión”</a:t>
            </a:r>
            <a:br>
              <a:rPr lang="es-MX" dirty="0"/>
            </a:b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3684658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p:txBody>
          <a:bodyPr/>
          <a:lstStyle/>
          <a:p>
            <a:r>
              <a:rPr lang="es-MX" b="1" dirty="0" smtClean="0"/>
              <a:t>un </a:t>
            </a:r>
            <a:r>
              <a:rPr lang="es-MX" b="1" dirty="0"/>
              <a:t>grupo de personas </a:t>
            </a:r>
            <a:endParaRPr lang="es-MX" b="1" dirty="0" smtClean="0"/>
          </a:p>
          <a:p>
            <a:r>
              <a:rPr lang="es-MX" dirty="0" smtClean="0"/>
              <a:t>que </a:t>
            </a:r>
            <a:r>
              <a:rPr lang="es-MX" b="1" dirty="0" smtClean="0"/>
              <a:t>buscan </a:t>
            </a:r>
            <a:r>
              <a:rPr lang="es-MX" b="1" dirty="0"/>
              <a:t>la eficacia de piedad</a:t>
            </a:r>
            <a:r>
              <a:rPr lang="es-MX" dirty="0"/>
              <a:t>, </a:t>
            </a:r>
            <a:endParaRPr lang="es-MX" dirty="0" smtClean="0"/>
          </a:p>
          <a:p>
            <a:r>
              <a:rPr lang="es-MX" dirty="0" smtClean="0"/>
              <a:t>unidas </a:t>
            </a:r>
            <a:r>
              <a:rPr lang="es-MX" dirty="0"/>
              <a:t>con el propósito de </a:t>
            </a:r>
            <a:r>
              <a:rPr lang="es-MX" b="1" dirty="0"/>
              <a:t>orar juntas</a:t>
            </a:r>
            <a:r>
              <a:rPr lang="es-MX" dirty="0"/>
              <a:t>, </a:t>
            </a:r>
            <a:endParaRPr lang="es-MX" dirty="0" smtClean="0"/>
          </a:p>
          <a:p>
            <a:r>
              <a:rPr lang="es-MX" dirty="0" smtClean="0"/>
              <a:t>de </a:t>
            </a:r>
            <a:r>
              <a:rPr lang="es-MX" b="1" dirty="0"/>
              <a:t>recibir la palabra de exhortación </a:t>
            </a:r>
            <a:r>
              <a:rPr lang="es-MX" dirty="0"/>
              <a:t>y </a:t>
            </a:r>
            <a:endParaRPr lang="es-MX" dirty="0" smtClean="0"/>
          </a:p>
          <a:p>
            <a:r>
              <a:rPr lang="es-MX" dirty="0" smtClean="0"/>
              <a:t>de </a:t>
            </a:r>
            <a:r>
              <a:rPr lang="es-MX" b="1" dirty="0"/>
              <a:t>cuidarse mutuamente con amor</a:t>
            </a:r>
            <a:r>
              <a:rPr lang="es-MX" dirty="0"/>
              <a:t>, </a:t>
            </a:r>
            <a:endParaRPr lang="es-MX" dirty="0" smtClean="0"/>
          </a:p>
          <a:p>
            <a:r>
              <a:rPr lang="es-MX" b="1" dirty="0" smtClean="0"/>
              <a:t>ayudándose </a:t>
            </a:r>
            <a:r>
              <a:rPr lang="es-MX" b="1" dirty="0"/>
              <a:t>unas a otras a ocuparse de su salvación</a:t>
            </a:r>
            <a:r>
              <a:rPr lang="es-MX" dirty="0"/>
              <a:t>.</a:t>
            </a:r>
          </a:p>
          <a:p>
            <a:endParaRPr lang="es-MX" dirty="0"/>
          </a:p>
        </p:txBody>
      </p:sp>
      <p:sp>
        <p:nvSpPr>
          <p:cNvPr id="5" name="4 Título"/>
          <p:cNvSpPr>
            <a:spLocks noGrp="1"/>
          </p:cNvSpPr>
          <p:nvPr>
            <p:ph type="title"/>
          </p:nvPr>
        </p:nvSpPr>
        <p:spPr/>
        <p:txBody>
          <a:bodyPr/>
          <a:lstStyle/>
          <a:p>
            <a:endParaRPr lang="es-MX" dirty="0"/>
          </a:p>
        </p:txBody>
      </p:sp>
    </p:spTree>
    <p:extLst>
      <p:ext uri="{BB962C8B-B14F-4D97-AF65-F5344CB8AC3E}">
        <p14:creationId xmlns:p14="http://schemas.microsoft.com/office/powerpoint/2010/main" val="574453069"/>
      </p:ext>
    </p:extLst>
  </p:cSld>
  <p:clrMapOvr>
    <a:masterClrMapping/>
  </p:clrMapOvr>
  <p:transition spd="slow">
    <p:pull/>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Nuestras capacidades</a:t>
            </a: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31304057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smtClean="0"/>
              <a:t>Sermón episcopal Dr. Alejandro Ruiz Muñoz</a:t>
            </a:r>
          </a:p>
          <a:p>
            <a:r>
              <a:rPr lang="es-MX" dirty="0" smtClean="0"/>
              <a:t>Culto inauguración Conferencia General Extraordinaria 1972, </a:t>
            </a:r>
          </a:p>
          <a:p>
            <a:r>
              <a:rPr lang="es-MX" dirty="0" smtClean="0"/>
              <a:t>Templo “La Santísima Trinidad”, México, D.F.</a:t>
            </a:r>
          </a:p>
          <a:p>
            <a:r>
              <a:rPr lang="es-MX" dirty="0"/>
              <a:t>Ezequiel 37: 1, 3-5, 14</a:t>
            </a:r>
            <a:r>
              <a:rPr lang="es-MX" b="1" dirty="0"/>
              <a:t> </a:t>
            </a:r>
            <a:endParaRPr lang="es-MX" dirty="0" smtClean="0"/>
          </a:p>
          <a:p>
            <a:endParaRPr lang="es-MX" dirty="0" smtClean="0"/>
          </a:p>
          <a:p>
            <a:endParaRPr lang="es-MX" dirty="0"/>
          </a:p>
        </p:txBody>
      </p:sp>
      <p:sp>
        <p:nvSpPr>
          <p:cNvPr id="3" name="2 Título"/>
          <p:cNvSpPr>
            <a:spLocks noGrp="1"/>
          </p:cNvSpPr>
          <p:nvPr>
            <p:ph type="title"/>
          </p:nvPr>
        </p:nvSpPr>
        <p:spPr/>
        <p:txBody>
          <a:bodyPr/>
          <a:lstStyle/>
          <a:p>
            <a:r>
              <a:rPr lang="es-MX" dirty="0" smtClean="0"/>
              <a:t>Recordar</a:t>
            </a:r>
            <a:endParaRPr lang="es-MX" dirty="0"/>
          </a:p>
        </p:txBody>
      </p:sp>
    </p:spTree>
    <p:extLst>
      <p:ext uri="{BB962C8B-B14F-4D97-AF65-F5344CB8AC3E}">
        <p14:creationId xmlns:p14="http://schemas.microsoft.com/office/powerpoint/2010/main" val="21136568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0" y="2708920"/>
            <a:ext cx="7408333" cy="537509"/>
          </a:xfrm>
        </p:spPr>
        <p:txBody>
          <a:bodyPr>
            <a:noAutofit/>
          </a:bodyPr>
          <a:lstStyle/>
          <a:p>
            <a:pPr marL="0" indent="0">
              <a:buNone/>
            </a:pPr>
            <a:r>
              <a:rPr lang="es-MX" sz="1600" b="1" baseline="30000" dirty="0" smtClean="0"/>
              <a:t>1</a:t>
            </a:r>
            <a:r>
              <a:rPr lang="es-MX" sz="1600" dirty="0" smtClean="0"/>
              <a:t>La </a:t>
            </a:r>
            <a:r>
              <a:rPr lang="es-MX" sz="1600" dirty="0"/>
              <a:t>mano de Jehová vino sobre mí, y me llevó en el Espíritu de Jehová, y me puso en medio de un valle que estaba lleno de huesos</a:t>
            </a:r>
            <a:r>
              <a:rPr lang="es-MX" sz="1600" dirty="0" smtClean="0"/>
              <a:t>.</a:t>
            </a:r>
          </a:p>
        </p:txBody>
      </p:sp>
      <p:sp>
        <p:nvSpPr>
          <p:cNvPr id="2" name="1 Título"/>
          <p:cNvSpPr>
            <a:spLocks noGrp="1"/>
          </p:cNvSpPr>
          <p:nvPr>
            <p:ph type="title"/>
          </p:nvPr>
        </p:nvSpPr>
        <p:spPr/>
        <p:txBody>
          <a:bodyPr>
            <a:normAutofit/>
          </a:bodyPr>
          <a:lstStyle/>
          <a:p>
            <a:r>
              <a:rPr lang="es-MX" sz="3100" b="1" dirty="0" smtClean="0"/>
              <a:t>¿VIVIRÁN? </a:t>
            </a:r>
            <a:br>
              <a:rPr lang="es-MX" sz="3100" b="1" dirty="0" smtClean="0"/>
            </a:br>
            <a:r>
              <a:rPr lang="es-MX" sz="2200" dirty="0" smtClean="0"/>
              <a:t>Ezequiel 37: 1, 3-5, 14</a:t>
            </a:r>
            <a:r>
              <a:rPr lang="es-MX" sz="2200" b="1" dirty="0"/>
              <a:t> </a:t>
            </a:r>
            <a:r>
              <a:rPr lang="es-MX" sz="2200" dirty="0"/>
              <a:t> </a:t>
            </a:r>
          </a:p>
        </p:txBody>
      </p:sp>
      <p:sp>
        <p:nvSpPr>
          <p:cNvPr id="4" name="2 Marcador de contenido"/>
          <p:cNvSpPr txBox="1">
            <a:spLocks/>
          </p:cNvSpPr>
          <p:nvPr/>
        </p:nvSpPr>
        <p:spPr>
          <a:xfrm>
            <a:off x="910057" y="3121536"/>
            <a:ext cx="7408333" cy="583366"/>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s-MX" sz="1600" b="1" baseline="30000" dirty="0" smtClean="0"/>
              <a:t>…</a:t>
            </a:r>
            <a:endParaRPr lang="es-MX" sz="1600" dirty="0" smtClean="0"/>
          </a:p>
          <a:p>
            <a:pPr marL="0" indent="0">
              <a:buFont typeface="Symbol" pitchFamily="18" charset="2"/>
              <a:buNone/>
            </a:pPr>
            <a:r>
              <a:rPr lang="es-MX" sz="1600" b="1" baseline="30000" dirty="0" smtClean="0"/>
              <a:t>3 </a:t>
            </a:r>
            <a:r>
              <a:rPr lang="es-MX" sz="1600" dirty="0" smtClean="0"/>
              <a:t>Y me dijo: Hijo de hombre, ¿vivirán estos huesos? Y dije: Señor Jehová, tú lo sabes.</a:t>
            </a:r>
          </a:p>
        </p:txBody>
      </p:sp>
      <p:sp>
        <p:nvSpPr>
          <p:cNvPr id="5" name="2 Marcador de contenido"/>
          <p:cNvSpPr txBox="1">
            <a:spLocks/>
          </p:cNvSpPr>
          <p:nvPr/>
        </p:nvSpPr>
        <p:spPr>
          <a:xfrm>
            <a:off x="899592" y="3704902"/>
            <a:ext cx="7408333" cy="576064"/>
          </a:xfrm>
          <a:prstGeom prst="rect">
            <a:avLst/>
          </a:prstGeom>
        </p:spPr>
        <p:txBody>
          <a:bodyPr vert="horz" lIns="91440" tIns="45720" rIns="91440" bIns="45720" rtlCol="0">
            <a:normAutofit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s-MX" sz="1500" b="1" baseline="30000" dirty="0" smtClean="0"/>
              <a:t>4 </a:t>
            </a:r>
            <a:r>
              <a:rPr lang="es-MX" sz="1600" dirty="0" smtClean="0"/>
              <a:t>Me dijo entonces: Profetiza sobre estos huesos, y diles: Huesos secos, oíd palabra de Jehová.</a:t>
            </a:r>
          </a:p>
        </p:txBody>
      </p:sp>
      <p:sp>
        <p:nvSpPr>
          <p:cNvPr id="6" name="2 Marcador de contenido"/>
          <p:cNvSpPr txBox="1">
            <a:spLocks/>
          </p:cNvSpPr>
          <p:nvPr/>
        </p:nvSpPr>
        <p:spPr>
          <a:xfrm>
            <a:off x="899591" y="4221088"/>
            <a:ext cx="7408333" cy="504056"/>
          </a:xfrm>
          <a:prstGeom prst="rect">
            <a:avLst/>
          </a:prstGeom>
        </p:spPr>
        <p:txBody>
          <a:bodyPr vert="horz" lIns="91440" tIns="45720" rIns="91440" bIns="45720" rtlCol="0">
            <a:normAutofit fontScale="92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s-MX" sz="1500" b="1" baseline="30000" dirty="0" smtClean="0"/>
              <a:t>5 </a:t>
            </a:r>
            <a:r>
              <a:rPr lang="es-MX" sz="1700" dirty="0" smtClean="0"/>
              <a:t>Así ha dicho Jehová el Señor a estos huesos: He aquí, yo hago entrar espíritu en vosotros, y viviréis.</a:t>
            </a:r>
          </a:p>
        </p:txBody>
      </p:sp>
      <p:sp>
        <p:nvSpPr>
          <p:cNvPr id="7" name="2 Marcador de contenido"/>
          <p:cNvSpPr txBox="1">
            <a:spLocks/>
          </p:cNvSpPr>
          <p:nvPr/>
        </p:nvSpPr>
        <p:spPr>
          <a:xfrm>
            <a:off x="899592" y="4725144"/>
            <a:ext cx="7408333" cy="67565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s-MX" sz="1600" baseline="30000" dirty="0" smtClean="0"/>
              <a:t>6</a:t>
            </a:r>
            <a:r>
              <a:rPr lang="es-MX" sz="1600" dirty="0" smtClean="0"/>
              <a:t> Y pondré tendones sobre vosotros, y haré subir sobre vosotros carne, y os cubriré de piel, y pondré en vosotros espíritu, y viviréis; y sabréis que yo soy Jehová. </a:t>
            </a:r>
          </a:p>
        </p:txBody>
      </p:sp>
      <p:sp>
        <p:nvSpPr>
          <p:cNvPr id="8" name="2 Marcador de contenido"/>
          <p:cNvSpPr txBox="1">
            <a:spLocks/>
          </p:cNvSpPr>
          <p:nvPr/>
        </p:nvSpPr>
        <p:spPr>
          <a:xfrm>
            <a:off x="910058" y="5229200"/>
            <a:ext cx="7408333" cy="717236"/>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es-MX" sz="1600" b="1" baseline="30000" dirty="0" smtClean="0"/>
              <a:t>…</a:t>
            </a:r>
          </a:p>
          <a:p>
            <a:pPr marL="0" indent="0">
              <a:buFont typeface="Symbol" pitchFamily="18" charset="2"/>
              <a:buNone/>
            </a:pPr>
            <a:r>
              <a:rPr lang="es-MX" sz="1600" b="1" baseline="30000" dirty="0" smtClean="0"/>
              <a:t>14 </a:t>
            </a:r>
            <a:r>
              <a:rPr lang="es-MX" sz="1600" dirty="0" smtClean="0"/>
              <a:t>Y pondré mi Espíritu en vosotros, y viviréis, y os haré reposar sobre vuestra tierra; y sabréis que yo Jehová hablé, y lo hice, dice Jehová.</a:t>
            </a:r>
            <a:endParaRPr lang="es-MX" sz="1600" dirty="0"/>
          </a:p>
        </p:txBody>
      </p:sp>
    </p:spTree>
    <p:extLst>
      <p:ext uri="{BB962C8B-B14F-4D97-AF65-F5344CB8AC3E}">
        <p14:creationId xmlns:p14="http://schemas.microsoft.com/office/powerpoint/2010/main" val="23937592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smtClean="0"/>
              <a:t>El Señor les bendice</a:t>
            </a:r>
            <a:endParaRPr lang="es-MX" dirty="0"/>
          </a:p>
        </p:txBody>
      </p:sp>
      <p:sp>
        <p:nvSpPr>
          <p:cNvPr id="5" name="4 Marcador de texto"/>
          <p:cNvSpPr>
            <a:spLocks noGrp="1"/>
          </p:cNvSpPr>
          <p:nvPr>
            <p:ph type="body" idx="1"/>
          </p:nvPr>
        </p:nvSpPr>
        <p:spPr/>
        <p:txBody>
          <a:bodyPr/>
          <a:lstStyle/>
          <a:p>
            <a:endParaRPr lang="es-MX"/>
          </a:p>
        </p:txBody>
      </p:sp>
    </p:spTree>
    <p:extLst>
      <p:ext uri="{BB962C8B-B14F-4D97-AF65-F5344CB8AC3E}">
        <p14:creationId xmlns:p14="http://schemas.microsoft.com/office/powerpoint/2010/main" val="451321961"/>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1405</TotalTime>
  <Words>1851</Words>
  <Application>Microsoft Office PowerPoint</Application>
  <PresentationFormat>Presentación en pantalla (4:3)</PresentationFormat>
  <Paragraphs>329</Paragraphs>
  <Slides>65</Slides>
  <Notes>4</Notes>
  <HiddenSlides>0</HiddenSlides>
  <MMClips>0</MMClips>
  <ScaleCrop>false</ScaleCrop>
  <HeadingPairs>
    <vt:vector size="4" baseType="variant">
      <vt:variant>
        <vt:lpstr>Tema</vt:lpstr>
      </vt:variant>
      <vt:variant>
        <vt:i4>1</vt:i4>
      </vt:variant>
      <vt:variant>
        <vt:lpstr>Títulos de diapositiva</vt:lpstr>
      </vt:variant>
      <vt:variant>
        <vt:i4>65</vt:i4>
      </vt:variant>
    </vt:vector>
  </HeadingPairs>
  <TitlesOfParts>
    <vt:vector size="66" baseType="lpstr">
      <vt:lpstr>Forma de onda</vt:lpstr>
      <vt:lpstr>La Historia de los cambios en la Iglesia Metodista de México y su futuro</vt:lpstr>
      <vt:lpstr>Contenido</vt:lpstr>
      <vt:lpstr>¿Qué es el metodismo? </vt:lpstr>
      <vt:lpstr>¿Qué es un metodista?</vt:lpstr>
      <vt:lpstr>¿Qué es una sociedad metodista?</vt:lpstr>
      <vt:lpstr>¿Por que crear estructuras?</vt:lpstr>
      <vt:lpstr>La razón</vt:lpstr>
      <vt:lpstr>Los riesgos</vt:lpstr>
      <vt:lpstr>El dilema</vt:lpstr>
      <vt:lpstr>Estructura metodista</vt:lpstr>
      <vt:lpstr>Estructura metodista</vt:lpstr>
      <vt:lpstr>Consejo Mundial Metodista </vt:lpstr>
      <vt:lpstr>CMM</vt:lpstr>
      <vt:lpstr>Rasgos de estructuras metodistas</vt:lpstr>
      <vt:lpstr>Los inicios del metodismo en México</vt:lpstr>
      <vt:lpstr>Presentación de PowerPoint</vt:lpstr>
      <vt:lpstr>Trajeron a México </vt:lpstr>
      <vt:lpstr>Presentación de PowerPoint</vt:lpstr>
      <vt:lpstr>Presentación de PowerPoint</vt:lpstr>
      <vt:lpstr>El Plan de Cincinnati</vt:lpstr>
      <vt:lpstr>Uno de los cambios más llamativo,  NO el primero</vt:lpstr>
      <vt:lpstr>Plan de Cincinnati, contexto</vt:lpstr>
      <vt:lpstr>Cronología </vt:lpstr>
      <vt:lpstr>Plan de Cincinnati, Objetivo</vt:lpstr>
      <vt:lpstr>Plan de Cincinnati, el espíritu</vt:lpstr>
      <vt:lpstr>Plan de Cincinnati, acuerdos</vt:lpstr>
      <vt:lpstr>Presentación de PowerPoint</vt:lpstr>
      <vt:lpstr>Consejo de Cooperación en América Latina (1913-1928)</vt:lpstr>
      <vt:lpstr>Presentación de PowerPoint</vt:lpstr>
      <vt:lpstr>Nuevos énfasis en el proyecto misionero</vt:lpstr>
      <vt:lpstr>Cronología 1</vt:lpstr>
      <vt:lpstr>Contexto</vt:lpstr>
      <vt:lpstr>Autonomía de la Iglesia Metodista de México </vt:lpstr>
      <vt:lpstr>Presentación de PowerPoint</vt:lpstr>
      <vt:lpstr>Presentación de PowerPoint</vt:lpstr>
      <vt:lpstr>Presentación de PowerPoint</vt:lpstr>
      <vt:lpstr>Con todas esas salvedades se fue construyendo la IMM</vt:lpstr>
      <vt:lpstr>“Nueva Estructura” (1970-1972)</vt:lpstr>
      <vt:lpstr>Hacia 1970</vt:lpstr>
      <vt:lpstr>Se demandaba</vt:lpstr>
      <vt:lpstr>Se buscaba</vt:lpstr>
      <vt:lpstr>Instrumento</vt:lpstr>
      <vt:lpstr>Gobierno</vt:lpstr>
      <vt:lpstr>Medidas importantes</vt:lpstr>
      <vt:lpstr>Presentación de PowerPoint</vt:lpstr>
      <vt:lpstr>Seis áreas episcopales (1990)</vt:lpstr>
      <vt:lpstr>Presentación de PowerPoint</vt:lpstr>
      <vt:lpstr>Conferencia General 1990 aprueba </vt:lpstr>
      <vt:lpstr>Presentación de PowerPoint</vt:lpstr>
      <vt:lpstr>“El futuro”</vt:lpstr>
      <vt:lpstr>Presentación de PowerPoint</vt:lpstr>
      <vt:lpstr>Nuestros retos</vt:lpstr>
      <vt:lpstr>Metodistas en México</vt:lpstr>
      <vt:lpstr>Presentación de PowerPoint</vt:lpstr>
      <vt:lpstr>Metodistas en México</vt:lpstr>
      <vt:lpstr>Iglesias metodistas en México,  2002</vt:lpstr>
      <vt:lpstr>Conciencia del impacto de nuestras decisiones</vt:lpstr>
      <vt:lpstr>Presentación de PowerPoint</vt:lpstr>
      <vt:lpstr>Presentación de PowerPoint</vt:lpstr>
      <vt:lpstr>Nuestra “visión” </vt:lpstr>
      <vt:lpstr>Presentación de PowerPoint</vt:lpstr>
      <vt:lpstr>Nuestras capacidades</vt:lpstr>
      <vt:lpstr>Recordar</vt:lpstr>
      <vt:lpstr>¿VIVIRÁN?  Ezequiel 37: 1, 3-5, 14  </vt:lpstr>
      <vt:lpstr>El Señor les bendice</vt:lpstr>
    </vt:vector>
  </TitlesOfParts>
  <Company>COHU-UNAM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Rubén Ruiz Guerra</dc:creator>
  <cp:lastModifiedBy>DELL STUDIO</cp:lastModifiedBy>
  <cp:revision>91</cp:revision>
  <dcterms:created xsi:type="dcterms:W3CDTF">2014-05-08T22:38:56Z</dcterms:created>
  <dcterms:modified xsi:type="dcterms:W3CDTF">2014-05-24T17:03:53Z</dcterms:modified>
</cp:coreProperties>
</file>