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7" r:id="rId2"/>
    <p:sldId id="272" r:id="rId3"/>
    <p:sldId id="310" r:id="rId4"/>
    <p:sldId id="280" r:id="rId5"/>
    <p:sldId id="315" r:id="rId6"/>
    <p:sldId id="289" r:id="rId7"/>
    <p:sldId id="306" r:id="rId8"/>
    <p:sldId id="329" r:id="rId9"/>
    <p:sldId id="282" r:id="rId10"/>
    <p:sldId id="326" r:id="rId11"/>
    <p:sldId id="330" r:id="rId12"/>
    <p:sldId id="273" r:id="rId13"/>
    <p:sldId id="309" r:id="rId14"/>
  </p:sldIdLst>
  <p:sldSz cx="9144000" cy="6858000" type="screen4x3"/>
  <p:notesSz cx="6858000" cy="9144000"/>
  <p:defaultTextStyle>
    <a:defPPr>
      <a:defRPr lang="es-E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089"/>
    <a:srgbClr val="CCFF99"/>
    <a:srgbClr val="FFBDBD"/>
    <a:srgbClr val="FFCCFF"/>
    <a:srgbClr val="66FF99"/>
    <a:srgbClr val="CC99FF"/>
    <a:srgbClr val="FF9999"/>
    <a:srgbClr val="FFDA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708" y="-72"/>
      </p:cViewPr>
      <p:guideLst>
        <p:guide orient="horz" pos="1253"/>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268EE8E0-A608-46D5-BA12-A793F9BF202A}" type="slidenum">
              <a:rPr lang="es-ES"/>
              <a:pPr>
                <a:defRPr/>
              </a:pPr>
              <a:t>‹Nº›</a:t>
            </a:fld>
            <a:endParaRPr lang="es-ES"/>
          </a:p>
        </p:txBody>
      </p:sp>
    </p:spTree>
  </p:cSld>
  <p:clrMapOvr>
    <a:masterClrMapping/>
  </p:clrMapOvr>
  <p:transition advTm="25000">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7DBB3DD0-11B8-4DDF-B33B-B174F089DB2E}" type="slidenum">
              <a:rPr lang="es-ES"/>
              <a:pPr>
                <a:defRPr/>
              </a:pPr>
              <a:t>‹Nº›</a:t>
            </a:fld>
            <a:endParaRPr lang="es-ES"/>
          </a:p>
        </p:txBody>
      </p:sp>
    </p:spTree>
  </p:cSld>
  <p:clrMapOvr>
    <a:masterClrMapping/>
  </p:clrMapOvr>
  <p:transition advTm="25000">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623342A1-DFE2-45B8-9711-D2E5FA38478E}" type="slidenum">
              <a:rPr lang="es-ES"/>
              <a:pPr>
                <a:defRPr/>
              </a:pPr>
              <a:t>‹Nº›</a:t>
            </a:fld>
            <a:endParaRPr lang="es-ES"/>
          </a:p>
        </p:txBody>
      </p:sp>
    </p:spTree>
  </p:cSld>
  <p:clrMapOvr>
    <a:masterClrMapping/>
  </p:clrMapOvr>
  <p:transition advTm="25000">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06D58AC7-BD6F-437E-953B-E862DDF33D83}" type="slidenum">
              <a:rPr lang="es-ES"/>
              <a:pPr>
                <a:defRPr/>
              </a:pPr>
              <a:t>‹Nº›</a:t>
            </a:fld>
            <a:endParaRPr lang="es-ES"/>
          </a:p>
        </p:txBody>
      </p:sp>
    </p:spTree>
  </p:cSld>
  <p:clrMapOvr>
    <a:masterClrMapping/>
  </p:clrMapOvr>
  <p:transition advTm="25000">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550FB4A2-1369-4D2E-A8DC-69CD4A697875}" type="slidenum">
              <a:rPr lang="es-ES"/>
              <a:pPr>
                <a:defRPr/>
              </a:pPr>
              <a:t>‹Nº›</a:t>
            </a:fld>
            <a:endParaRPr lang="es-ES"/>
          </a:p>
        </p:txBody>
      </p:sp>
    </p:spTree>
  </p:cSld>
  <p:clrMapOvr>
    <a:masterClrMapping/>
  </p:clrMapOvr>
  <p:transition advTm="25000">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CE3B20FC-ECD0-432F-A7E7-AB4E99122CD5}" type="slidenum">
              <a:rPr lang="es-ES"/>
              <a:pPr>
                <a:defRPr/>
              </a:pPr>
              <a:t>‹Nº›</a:t>
            </a:fld>
            <a:endParaRPr lang="es-ES"/>
          </a:p>
        </p:txBody>
      </p:sp>
    </p:spTree>
  </p:cSld>
  <p:clrMapOvr>
    <a:masterClrMapping/>
  </p:clrMapOvr>
  <p:transition advTm="25000">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0FAF155F-6671-4FA5-B8CF-7FC0BA76242A}" type="slidenum">
              <a:rPr lang="es-ES"/>
              <a:pPr>
                <a:defRPr/>
              </a:pPr>
              <a:t>‹Nº›</a:t>
            </a:fld>
            <a:endParaRPr lang="es-ES"/>
          </a:p>
        </p:txBody>
      </p:sp>
    </p:spTree>
  </p:cSld>
  <p:clrMapOvr>
    <a:masterClrMapping/>
  </p:clrMapOvr>
  <p:transition advTm="25000">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2FB4D60E-AB94-4BED-9878-47FEC236A9A5}" type="slidenum">
              <a:rPr lang="es-ES"/>
              <a:pPr>
                <a:defRPr/>
              </a:pPr>
              <a:t>‹Nº›</a:t>
            </a:fld>
            <a:endParaRPr lang="es-ES"/>
          </a:p>
        </p:txBody>
      </p:sp>
    </p:spTree>
  </p:cSld>
  <p:clrMapOvr>
    <a:masterClrMapping/>
  </p:clrMapOvr>
  <p:transition advTm="25000">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10DFAA70-A711-43BD-A100-81746C0F598A}" type="slidenum">
              <a:rPr lang="es-ES"/>
              <a:pPr>
                <a:defRPr/>
              </a:pPr>
              <a:t>‹Nº›</a:t>
            </a:fld>
            <a:endParaRPr lang="es-ES"/>
          </a:p>
        </p:txBody>
      </p:sp>
    </p:spTree>
  </p:cSld>
  <p:clrMapOvr>
    <a:masterClrMapping/>
  </p:clrMapOvr>
  <p:transition advTm="25000">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FBCA8C15-4814-4215-BA0B-2B46A9BAB978}" type="slidenum">
              <a:rPr lang="es-ES"/>
              <a:pPr>
                <a:defRPr/>
              </a:pPr>
              <a:t>‹Nº›</a:t>
            </a:fld>
            <a:endParaRPr lang="es-ES"/>
          </a:p>
        </p:txBody>
      </p:sp>
    </p:spTree>
  </p:cSld>
  <p:clrMapOvr>
    <a:masterClrMapping/>
  </p:clrMapOvr>
  <p:transition advTm="25000">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866624A8-82B0-47DE-8805-6A1199E193B4}" type="slidenum">
              <a:rPr lang="es-ES"/>
              <a:pPr>
                <a:defRPr/>
              </a:pPr>
              <a:t>‹Nº›</a:t>
            </a:fld>
            <a:endParaRPr lang="es-ES"/>
          </a:p>
        </p:txBody>
      </p:sp>
    </p:spTree>
  </p:cSld>
  <p:clrMapOvr>
    <a:masterClrMapping/>
  </p:clrMapOvr>
  <p:transition advTm="25000">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FFACA3A-8DFF-4BD7-BD99-95BB950062ED}"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Tm="25000">
    <p:wipe dir="r"/>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5"/>
          <p:cNvSpPr txBox="1">
            <a:spLocks noChangeArrowheads="1"/>
          </p:cNvSpPr>
          <p:nvPr/>
        </p:nvSpPr>
        <p:spPr bwMode="auto">
          <a:xfrm>
            <a:off x="1785938" y="71438"/>
            <a:ext cx="5786437" cy="1016000"/>
          </a:xfrm>
          <a:prstGeom prst="rect">
            <a:avLst/>
          </a:prstGeom>
          <a:noFill/>
          <a:ln w="9525">
            <a:noFill/>
            <a:miter lim="800000"/>
            <a:headEnd/>
            <a:tailEnd/>
          </a:ln>
        </p:spPr>
        <p:txBody>
          <a:bodyPr>
            <a:spAutoFit/>
          </a:bodyPr>
          <a:lstStyle/>
          <a:p>
            <a:pPr algn="just">
              <a:spcBef>
                <a:spcPct val="50000"/>
              </a:spcBef>
            </a:pPr>
            <a:r>
              <a:rPr lang="es-CL" sz="6000">
                <a:solidFill>
                  <a:srgbClr val="FC7404"/>
                </a:solidFill>
              </a:rPr>
              <a:t>NIKOLA TESLA</a:t>
            </a:r>
            <a:endParaRPr lang="es-ES" sz="6000">
              <a:solidFill>
                <a:srgbClr val="FC7404"/>
              </a:solidFill>
            </a:endParaRPr>
          </a:p>
        </p:txBody>
      </p:sp>
      <p:pic>
        <p:nvPicPr>
          <p:cNvPr id="2051" name="Picture 5"/>
          <p:cNvPicPr>
            <a:picLocks noChangeAspect="1" noChangeArrowheads="1"/>
          </p:cNvPicPr>
          <p:nvPr/>
        </p:nvPicPr>
        <p:blipFill>
          <a:blip r:embed="rId2"/>
          <a:srcRect/>
          <a:stretch>
            <a:fillRect/>
          </a:stretch>
        </p:blipFill>
        <p:spPr bwMode="auto">
          <a:xfrm>
            <a:off x="1849438" y="1052513"/>
            <a:ext cx="5386387" cy="5715000"/>
          </a:xfrm>
          <a:prstGeom prst="rect">
            <a:avLst/>
          </a:prstGeom>
          <a:noFill/>
          <a:ln w="9525">
            <a:noFill/>
            <a:miter lim="800000"/>
            <a:headEnd/>
            <a:tailEnd/>
          </a:ln>
        </p:spPr>
      </p:pic>
    </p:spTree>
  </p:cSld>
  <p:clrMapOvr>
    <a:masterClrMapping/>
  </p:clrMapOvr>
  <p:transition advTm="25000">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7"/>
          <p:cNvPicPr>
            <a:picLocks noChangeAspect="1" noChangeArrowheads="1"/>
          </p:cNvPicPr>
          <p:nvPr/>
        </p:nvPicPr>
        <p:blipFill>
          <a:blip r:embed="rId2"/>
          <a:srcRect/>
          <a:stretch>
            <a:fillRect/>
          </a:stretch>
        </p:blipFill>
        <p:spPr bwMode="auto">
          <a:xfrm>
            <a:off x="0" y="0"/>
            <a:ext cx="6527800" cy="6858000"/>
          </a:xfrm>
          <a:prstGeom prst="rect">
            <a:avLst/>
          </a:prstGeom>
          <a:noFill/>
          <a:ln w="9525">
            <a:noFill/>
            <a:miter lim="800000"/>
            <a:headEnd/>
            <a:tailEnd/>
          </a:ln>
        </p:spPr>
      </p:pic>
      <p:sp>
        <p:nvSpPr>
          <p:cNvPr id="3075" name="Text Box 4"/>
          <p:cNvSpPr txBox="1">
            <a:spLocks noChangeArrowheads="1"/>
          </p:cNvSpPr>
          <p:nvPr/>
        </p:nvSpPr>
        <p:spPr bwMode="auto">
          <a:xfrm>
            <a:off x="4572000" y="573088"/>
            <a:ext cx="3927475" cy="1631950"/>
          </a:xfrm>
          <a:prstGeom prst="rect">
            <a:avLst/>
          </a:prstGeom>
          <a:noFill/>
          <a:ln w="9525">
            <a:noFill/>
            <a:miter lim="800000"/>
            <a:headEnd/>
            <a:tailEnd/>
          </a:ln>
        </p:spPr>
        <p:txBody>
          <a:bodyPr>
            <a:spAutoFit/>
          </a:bodyPr>
          <a:lstStyle/>
          <a:p>
            <a:pPr algn="ctr">
              <a:spcBef>
                <a:spcPct val="50000"/>
              </a:spcBef>
            </a:pPr>
            <a:r>
              <a:rPr lang="es-ES">
                <a:solidFill>
                  <a:srgbClr val="FFE089"/>
                </a:solidFill>
              </a:rPr>
              <a:t>Nikola Tesla nació el 10 de julio de 1856 en un pequeño pueblo llamado Smillan (Croacia).  Estudió en Gratz y Viena y terminó su educación en París. </a:t>
            </a:r>
          </a:p>
        </p:txBody>
      </p:sp>
    </p:spTree>
  </p:cSld>
  <p:clrMapOvr>
    <a:masterClrMapping/>
  </p:clrMapOvr>
  <p:transition advTm="25000">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827088" y="508000"/>
            <a:ext cx="7921625" cy="400050"/>
          </a:xfrm>
          <a:prstGeom prst="rect">
            <a:avLst/>
          </a:prstGeom>
          <a:noFill/>
          <a:ln w="9525">
            <a:noFill/>
            <a:miter lim="800000"/>
            <a:headEnd/>
            <a:tailEnd/>
          </a:ln>
        </p:spPr>
        <p:txBody>
          <a:bodyPr>
            <a:spAutoFit/>
          </a:bodyPr>
          <a:lstStyle/>
          <a:p>
            <a:r>
              <a:rPr lang="es-CL">
                <a:solidFill>
                  <a:srgbClr val="CCFF99"/>
                </a:solidFill>
              </a:rPr>
              <a:t>Trabajó desde 1884 como asistente de Thomas Alba Edison.</a:t>
            </a:r>
          </a:p>
        </p:txBody>
      </p:sp>
      <p:pic>
        <p:nvPicPr>
          <p:cNvPr id="4099" name="Picture 6"/>
          <p:cNvPicPr>
            <a:picLocks noChangeAspect="1" noChangeArrowheads="1"/>
          </p:cNvPicPr>
          <p:nvPr/>
        </p:nvPicPr>
        <p:blipFill>
          <a:blip r:embed="rId2"/>
          <a:srcRect/>
          <a:stretch>
            <a:fillRect/>
          </a:stretch>
        </p:blipFill>
        <p:spPr bwMode="auto">
          <a:xfrm>
            <a:off x="5146675" y="1125538"/>
            <a:ext cx="3817938" cy="5254625"/>
          </a:xfrm>
          <a:prstGeom prst="rect">
            <a:avLst/>
          </a:prstGeom>
          <a:noFill/>
          <a:ln w="9525">
            <a:noFill/>
            <a:miter lim="800000"/>
            <a:headEnd/>
            <a:tailEnd/>
          </a:ln>
        </p:spPr>
      </p:pic>
      <p:pic>
        <p:nvPicPr>
          <p:cNvPr id="4100" name="Picture 10"/>
          <p:cNvPicPr>
            <a:picLocks noChangeAspect="1" noChangeArrowheads="1"/>
          </p:cNvPicPr>
          <p:nvPr/>
        </p:nvPicPr>
        <p:blipFill>
          <a:blip r:embed="rId3"/>
          <a:srcRect/>
          <a:stretch>
            <a:fillRect/>
          </a:stretch>
        </p:blipFill>
        <p:spPr bwMode="auto">
          <a:xfrm>
            <a:off x="144463" y="1125538"/>
            <a:ext cx="4714875" cy="5286375"/>
          </a:xfrm>
          <a:prstGeom prst="rect">
            <a:avLst/>
          </a:prstGeom>
          <a:noFill/>
          <a:ln w="9525">
            <a:noFill/>
            <a:miter lim="800000"/>
            <a:headEnd/>
            <a:tailEnd/>
          </a:ln>
        </p:spPr>
      </p:pic>
    </p:spTree>
  </p:cSld>
  <p:clrMapOvr>
    <a:masterClrMapping/>
  </p:clrMapOvr>
  <p:transition advTm="25000">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
          <p:cNvPicPr>
            <a:picLocks noChangeAspect="1" noChangeArrowheads="1"/>
          </p:cNvPicPr>
          <p:nvPr/>
        </p:nvPicPr>
        <p:blipFill>
          <a:blip r:embed="rId2"/>
          <a:srcRect/>
          <a:stretch>
            <a:fillRect/>
          </a:stretch>
        </p:blipFill>
        <p:spPr bwMode="auto">
          <a:xfrm>
            <a:off x="1011238" y="0"/>
            <a:ext cx="7161212" cy="5465763"/>
          </a:xfrm>
          <a:prstGeom prst="rect">
            <a:avLst/>
          </a:prstGeom>
          <a:noFill/>
          <a:ln w="9525">
            <a:noFill/>
            <a:miter lim="800000"/>
            <a:headEnd/>
            <a:tailEnd/>
          </a:ln>
        </p:spPr>
      </p:pic>
      <p:sp>
        <p:nvSpPr>
          <p:cNvPr id="5123" name="6 Rectángulo"/>
          <p:cNvSpPr>
            <a:spLocks noChangeArrowheads="1"/>
          </p:cNvSpPr>
          <p:nvPr/>
        </p:nvSpPr>
        <p:spPr bwMode="auto">
          <a:xfrm>
            <a:off x="644525" y="5551488"/>
            <a:ext cx="8320088" cy="1477962"/>
          </a:xfrm>
          <a:prstGeom prst="rect">
            <a:avLst/>
          </a:prstGeom>
          <a:noFill/>
          <a:ln w="9525">
            <a:noFill/>
            <a:miter lim="800000"/>
            <a:headEnd/>
            <a:tailEnd/>
          </a:ln>
        </p:spPr>
        <p:txBody>
          <a:bodyPr>
            <a:spAutoFit/>
          </a:bodyPr>
          <a:lstStyle/>
          <a:p>
            <a:pPr>
              <a:spcBef>
                <a:spcPct val="50000"/>
              </a:spcBef>
            </a:pPr>
            <a:r>
              <a:rPr lang="es-CL">
                <a:solidFill>
                  <a:srgbClr val="FFE089"/>
                </a:solidFill>
              </a:rPr>
              <a:t>En 1889 Nikola Tesla construyó un laboratorio en Colorado Springs.  Donde creó una torre de alta tensión para desarrollar la transmisión    de energía eléctrica sin cables, y gratuita para todo el mundo.  </a:t>
            </a:r>
            <a:endParaRPr lang="es-ES">
              <a:solidFill>
                <a:srgbClr val="FFE089"/>
              </a:solidFill>
            </a:endParaRPr>
          </a:p>
          <a:p>
            <a:pPr>
              <a:spcBef>
                <a:spcPct val="50000"/>
              </a:spcBef>
            </a:pPr>
            <a:endParaRPr lang="es-ES">
              <a:solidFill>
                <a:srgbClr val="CCFF99"/>
              </a:solidFill>
            </a:endParaRPr>
          </a:p>
        </p:txBody>
      </p:sp>
    </p:spTree>
  </p:cSld>
  <p:clrMapOvr>
    <a:masterClrMapping/>
  </p:clrMapOvr>
  <p:transition advTm="25000">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5 Rectángulo"/>
          <p:cNvSpPr>
            <a:spLocks noChangeArrowheads="1"/>
          </p:cNvSpPr>
          <p:nvPr/>
        </p:nvSpPr>
        <p:spPr bwMode="auto">
          <a:xfrm>
            <a:off x="860425" y="260350"/>
            <a:ext cx="7383463" cy="1016000"/>
          </a:xfrm>
          <a:prstGeom prst="rect">
            <a:avLst/>
          </a:prstGeom>
          <a:noFill/>
          <a:ln w="9525">
            <a:noFill/>
            <a:miter lim="800000"/>
            <a:headEnd/>
            <a:tailEnd/>
          </a:ln>
        </p:spPr>
        <p:txBody>
          <a:bodyPr>
            <a:spAutoFit/>
          </a:bodyPr>
          <a:lstStyle/>
          <a:p>
            <a:pPr>
              <a:spcBef>
                <a:spcPct val="50000"/>
              </a:spcBef>
            </a:pPr>
            <a:r>
              <a:rPr lang="es-ES">
                <a:solidFill>
                  <a:srgbClr val="CCFF99"/>
                </a:solidFill>
              </a:rPr>
              <a:t>En 1891 patentó lo que se sería en su más famosa invención: la base para la transmisión inalámbrica de corriente eléctrica, conocido como la Bobina de Tesla.</a:t>
            </a:r>
          </a:p>
        </p:txBody>
      </p:sp>
      <p:pic>
        <p:nvPicPr>
          <p:cNvPr id="6147" name="Picture 5" descr="imagen010"/>
          <p:cNvPicPr>
            <a:picLocks noChangeAspect="1" noChangeArrowheads="1"/>
          </p:cNvPicPr>
          <p:nvPr/>
        </p:nvPicPr>
        <p:blipFill>
          <a:blip r:embed="rId2"/>
          <a:srcRect/>
          <a:stretch>
            <a:fillRect/>
          </a:stretch>
        </p:blipFill>
        <p:spPr bwMode="auto">
          <a:xfrm>
            <a:off x="1116013" y="1341438"/>
            <a:ext cx="6696075" cy="4740275"/>
          </a:xfrm>
          <a:prstGeom prst="rect">
            <a:avLst/>
          </a:prstGeom>
          <a:noFill/>
          <a:ln w="9525">
            <a:noFill/>
            <a:miter lim="800000"/>
            <a:headEnd/>
            <a:tailEnd/>
          </a:ln>
        </p:spPr>
      </p:pic>
      <p:sp>
        <p:nvSpPr>
          <p:cNvPr id="6148" name="4 Rectángulo"/>
          <p:cNvSpPr>
            <a:spLocks noChangeArrowheads="1"/>
          </p:cNvSpPr>
          <p:nvPr/>
        </p:nvSpPr>
        <p:spPr bwMode="auto">
          <a:xfrm>
            <a:off x="720725" y="6237288"/>
            <a:ext cx="8675688" cy="400050"/>
          </a:xfrm>
          <a:prstGeom prst="rect">
            <a:avLst/>
          </a:prstGeom>
          <a:noFill/>
          <a:ln w="9525">
            <a:noFill/>
            <a:miter lim="800000"/>
            <a:headEnd/>
            <a:tailEnd/>
          </a:ln>
        </p:spPr>
        <p:txBody>
          <a:bodyPr>
            <a:spAutoFit/>
          </a:bodyPr>
          <a:lstStyle/>
          <a:p>
            <a:r>
              <a:rPr lang="es-ES">
                <a:solidFill>
                  <a:srgbClr val="CCFF99"/>
                </a:solidFill>
              </a:rPr>
              <a:t>(Ver proyecto HAARP,  y los fundamentos de su funcionamiento).</a:t>
            </a:r>
          </a:p>
        </p:txBody>
      </p:sp>
    </p:spTree>
  </p:cSld>
  <p:clrMapOvr>
    <a:masterClrMapping/>
  </p:clrMapOvr>
  <p:transition advTm="25000">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8"/>
          <p:cNvPicPr>
            <a:picLocks noChangeAspect="1" noChangeArrowheads="1"/>
          </p:cNvPicPr>
          <p:nvPr/>
        </p:nvPicPr>
        <p:blipFill>
          <a:blip r:embed="rId2"/>
          <a:srcRect/>
          <a:stretch>
            <a:fillRect/>
          </a:stretch>
        </p:blipFill>
        <p:spPr bwMode="auto">
          <a:xfrm>
            <a:off x="312738" y="981075"/>
            <a:ext cx="7788275" cy="5229225"/>
          </a:xfrm>
          <a:prstGeom prst="rect">
            <a:avLst/>
          </a:prstGeom>
          <a:noFill/>
          <a:ln w="9525">
            <a:noFill/>
            <a:miter lim="800000"/>
            <a:headEnd/>
            <a:tailEnd/>
          </a:ln>
        </p:spPr>
      </p:pic>
      <p:sp>
        <p:nvSpPr>
          <p:cNvPr id="7171" name="6 Rectángulo"/>
          <p:cNvSpPr>
            <a:spLocks noChangeArrowheads="1"/>
          </p:cNvSpPr>
          <p:nvPr/>
        </p:nvSpPr>
        <p:spPr bwMode="auto">
          <a:xfrm>
            <a:off x="323850" y="260350"/>
            <a:ext cx="8569325" cy="1014413"/>
          </a:xfrm>
          <a:prstGeom prst="rect">
            <a:avLst/>
          </a:prstGeom>
          <a:noFill/>
          <a:ln w="9525">
            <a:noFill/>
            <a:miter lim="800000"/>
            <a:headEnd/>
            <a:tailEnd/>
          </a:ln>
        </p:spPr>
        <p:txBody>
          <a:bodyPr>
            <a:spAutoFit/>
          </a:bodyPr>
          <a:lstStyle/>
          <a:p>
            <a:pPr>
              <a:spcBef>
                <a:spcPct val="50000"/>
              </a:spcBef>
            </a:pPr>
            <a:r>
              <a:rPr lang="es-CL">
                <a:solidFill>
                  <a:srgbClr val="FFE089"/>
                </a:solidFill>
              </a:rPr>
              <a:t>La meta de vida de Nikola Tesla, fue producir energía eléctrica sin cables, aprovechando la conductividad de las capas superiores de la atmósfera. Para distribuirla gratuitamente en todo el planeta.                                        </a:t>
            </a:r>
            <a:endParaRPr lang="es-ES">
              <a:solidFill>
                <a:srgbClr val="FFE089"/>
              </a:solidFill>
            </a:endParaRPr>
          </a:p>
        </p:txBody>
      </p:sp>
      <p:sp>
        <p:nvSpPr>
          <p:cNvPr id="7172" name="4 Rectángulo"/>
          <p:cNvSpPr>
            <a:spLocks noChangeArrowheads="1"/>
          </p:cNvSpPr>
          <p:nvPr/>
        </p:nvSpPr>
        <p:spPr bwMode="auto">
          <a:xfrm>
            <a:off x="323850" y="5961063"/>
            <a:ext cx="8820150" cy="708025"/>
          </a:xfrm>
          <a:prstGeom prst="rect">
            <a:avLst/>
          </a:prstGeom>
          <a:noFill/>
          <a:ln w="9525">
            <a:noFill/>
            <a:miter lim="800000"/>
            <a:headEnd/>
            <a:tailEnd/>
          </a:ln>
        </p:spPr>
        <p:txBody>
          <a:bodyPr>
            <a:spAutoFit/>
          </a:bodyPr>
          <a:lstStyle/>
          <a:p>
            <a:r>
              <a:rPr lang="es-CL">
                <a:solidFill>
                  <a:srgbClr val="FFE089"/>
                </a:solidFill>
              </a:rPr>
              <a:t>Pero los magnates banqueros ya habían comprado las minas de cobre   para cubrir el país con redes cableadas para la distribución de la energía. </a:t>
            </a:r>
            <a:endParaRPr lang="es-ES">
              <a:solidFill>
                <a:srgbClr val="FFE089"/>
              </a:solidFill>
            </a:endParaRPr>
          </a:p>
        </p:txBody>
      </p:sp>
    </p:spTree>
  </p:cSld>
  <p:clrMapOvr>
    <a:masterClrMapping/>
  </p:clrMapOvr>
  <p:transition advTm="25000">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9"/>
          <p:cNvPicPr>
            <a:picLocks noChangeAspect="1" noChangeArrowheads="1"/>
          </p:cNvPicPr>
          <p:nvPr/>
        </p:nvPicPr>
        <p:blipFill>
          <a:blip r:embed="rId2"/>
          <a:srcRect/>
          <a:stretch>
            <a:fillRect/>
          </a:stretch>
        </p:blipFill>
        <p:spPr bwMode="auto">
          <a:xfrm>
            <a:off x="0" y="1773238"/>
            <a:ext cx="9144000" cy="3941762"/>
          </a:xfrm>
          <a:prstGeom prst="rect">
            <a:avLst/>
          </a:prstGeom>
          <a:noFill/>
          <a:ln w="9525">
            <a:noFill/>
            <a:miter lim="800000"/>
            <a:headEnd/>
            <a:tailEnd/>
          </a:ln>
        </p:spPr>
      </p:pic>
      <p:sp>
        <p:nvSpPr>
          <p:cNvPr id="8195" name="6 Rectángulo"/>
          <p:cNvSpPr>
            <a:spLocks noChangeArrowheads="1"/>
          </p:cNvSpPr>
          <p:nvPr/>
        </p:nvSpPr>
        <p:spPr bwMode="auto">
          <a:xfrm>
            <a:off x="504825" y="5889625"/>
            <a:ext cx="8243888" cy="708025"/>
          </a:xfrm>
          <a:prstGeom prst="rect">
            <a:avLst/>
          </a:prstGeom>
          <a:noFill/>
          <a:ln w="9525">
            <a:noFill/>
            <a:miter lim="800000"/>
            <a:headEnd/>
            <a:tailEnd/>
          </a:ln>
        </p:spPr>
        <p:txBody>
          <a:bodyPr>
            <a:spAutoFit/>
          </a:bodyPr>
          <a:lstStyle/>
          <a:p>
            <a:pPr>
              <a:spcBef>
                <a:spcPct val="50000"/>
              </a:spcBef>
            </a:pPr>
            <a:r>
              <a:rPr lang="es-CL">
                <a:solidFill>
                  <a:srgbClr val="CCFF99"/>
                </a:solidFill>
              </a:rPr>
              <a:t>Por esta razón fue objeto directo de ataques personales, mancharon  su brillante carrera, y lo aislaron en la más absoluta de las miserias. </a:t>
            </a:r>
            <a:endParaRPr lang="es-ES">
              <a:solidFill>
                <a:srgbClr val="CCFF99"/>
              </a:solidFill>
            </a:endParaRPr>
          </a:p>
        </p:txBody>
      </p:sp>
      <p:sp>
        <p:nvSpPr>
          <p:cNvPr id="8196" name="7 Rectángulo"/>
          <p:cNvSpPr>
            <a:spLocks noChangeArrowheads="1"/>
          </p:cNvSpPr>
          <p:nvPr/>
        </p:nvSpPr>
        <p:spPr bwMode="auto">
          <a:xfrm>
            <a:off x="611188" y="396875"/>
            <a:ext cx="7956550" cy="1016000"/>
          </a:xfrm>
          <a:prstGeom prst="rect">
            <a:avLst/>
          </a:prstGeom>
          <a:noFill/>
          <a:ln w="9525">
            <a:noFill/>
            <a:miter lim="800000"/>
            <a:headEnd/>
            <a:tailEnd/>
          </a:ln>
        </p:spPr>
        <p:txBody>
          <a:bodyPr>
            <a:spAutoFit/>
          </a:bodyPr>
          <a:lstStyle/>
          <a:p>
            <a:r>
              <a:rPr lang="es-CL">
                <a:solidFill>
                  <a:srgbClr val="CCFF99"/>
                </a:solidFill>
              </a:rPr>
              <a:t>Nikola Tesla concebía sus inventos para beneficio de la humanidad. Y por eso no lo apreciaban los industriales de aquella época, que veían en sus trabajos un gran peligro para sus fuentes de ingreso. </a:t>
            </a:r>
          </a:p>
        </p:txBody>
      </p:sp>
    </p:spTree>
  </p:cSld>
  <p:clrMapOvr>
    <a:masterClrMapping/>
  </p:clrMapOvr>
  <p:transition advTm="25000">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500063" y="220663"/>
            <a:ext cx="8072437" cy="708025"/>
          </a:xfrm>
          <a:prstGeom prst="rect">
            <a:avLst/>
          </a:prstGeom>
          <a:noFill/>
          <a:ln w="9525">
            <a:noFill/>
            <a:miter lim="800000"/>
            <a:headEnd/>
            <a:tailEnd/>
          </a:ln>
        </p:spPr>
        <p:txBody>
          <a:bodyPr>
            <a:spAutoFit/>
          </a:bodyPr>
          <a:lstStyle/>
          <a:p>
            <a:r>
              <a:rPr lang="es-CL">
                <a:solidFill>
                  <a:srgbClr val="FFE089"/>
                </a:solidFill>
              </a:rPr>
              <a:t>Nikola Tesla murió el 7 de Enero de 1943. En la miseria, abandonado y olvidado. Solo en la habitación de su hotel, a la edad de 87 años. </a:t>
            </a:r>
          </a:p>
        </p:txBody>
      </p:sp>
      <p:pic>
        <p:nvPicPr>
          <p:cNvPr id="9219" name="Picture 7"/>
          <p:cNvPicPr>
            <a:picLocks noChangeAspect="1" noChangeArrowheads="1"/>
          </p:cNvPicPr>
          <p:nvPr/>
        </p:nvPicPr>
        <p:blipFill>
          <a:blip r:embed="rId2"/>
          <a:srcRect/>
          <a:stretch>
            <a:fillRect/>
          </a:stretch>
        </p:blipFill>
        <p:spPr bwMode="auto">
          <a:xfrm>
            <a:off x="2143125" y="949325"/>
            <a:ext cx="4238625" cy="5000625"/>
          </a:xfrm>
          <a:prstGeom prst="rect">
            <a:avLst/>
          </a:prstGeom>
          <a:noFill/>
          <a:ln w="9525">
            <a:noFill/>
            <a:miter lim="800000"/>
            <a:headEnd/>
            <a:tailEnd/>
          </a:ln>
        </p:spPr>
      </p:pic>
      <p:sp>
        <p:nvSpPr>
          <p:cNvPr id="9220" name="5 Rectángulo"/>
          <p:cNvSpPr>
            <a:spLocks noChangeArrowheads="1"/>
          </p:cNvSpPr>
          <p:nvPr/>
        </p:nvSpPr>
        <p:spPr bwMode="auto">
          <a:xfrm>
            <a:off x="500063" y="5929313"/>
            <a:ext cx="8143875" cy="708025"/>
          </a:xfrm>
          <a:prstGeom prst="rect">
            <a:avLst/>
          </a:prstGeom>
          <a:noFill/>
          <a:ln w="9525">
            <a:noFill/>
            <a:miter lim="800000"/>
            <a:headEnd/>
            <a:tailEnd/>
          </a:ln>
        </p:spPr>
        <p:txBody>
          <a:bodyPr>
            <a:spAutoFit/>
          </a:bodyPr>
          <a:lstStyle/>
          <a:p>
            <a:r>
              <a:rPr lang="es-CL">
                <a:solidFill>
                  <a:srgbClr val="FFE089"/>
                </a:solidFill>
              </a:rPr>
              <a:t>Ese mismo día el FBI requisó todos sus materiales, sus cuadernos de notas y referencias de sus inventos, creándose el Informe Tesla. </a:t>
            </a:r>
            <a:endParaRPr lang="es-ES">
              <a:solidFill>
                <a:srgbClr val="FFE089"/>
              </a:solidFill>
            </a:endParaRPr>
          </a:p>
        </p:txBody>
      </p:sp>
    </p:spTree>
  </p:cSld>
  <p:clrMapOvr>
    <a:masterClrMapping/>
  </p:clrMapOvr>
  <p:transition advTm="25000">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p:cNvPicPr>
            <a:picLocks noChangeAspect="1" noChangeArrowheads="1"/>
          </p:cNvPicPr>
          <p:nvPr/>
        </p:nvPicPr>
        <p:blipFill>
          <a:blip r:embed="rId2"/>
          <a:srcRect/>
          <a:stretch>
            <a:fillRect/>
          </a:stretch>
        </p:blipFill>
        <p:spPr bwMode="auto">
          <a:xfrm>
            <a:off x="3778250" y="0"/>
            <a:ext cx="5651500" cy="6858000"/>
          </a:xfrm>
          <a:prstGeom prst="rect">
            <a:avLst/>
          </a:prstGeom>
          <a:noFill/>
          <a:ln w="9525">
            <a:noFill/>
            <a:miter lim="800000"/>
            <a:headEnd/>
            <a:tailEnd/>
          </a:ln>
        </p:spPr>
      </p:pic>
      <p:sp>
        <p:nvSpPr>
          <p:cNvPr id="10243" name="5 Rectángulo"/>
          <p:cNvSpPr>
            <a:spLocks noChangeArrowheads="1"/>
          </p:cNvSpPr>
          <p:nvPr/>
        </p:nvSpPr>
        <p:spPr bwMode="auto">
          <a:xfrm>
            <a:off x="468313" y="1687513"/>
            <a:ext cx="5500687" cy="2246312"/>
          </a:xfrm>
          <a:prstGeom prst="rect">
            <a:avLst/>
          </a:prstGeom>
          <a:noFill/>
          <a:ln w="9525">
            <a:noFill/>
            <a:miter lim="800000"/>
            <a:headEnd/>
            <a:tailEnd/>
          </a:ln>
        </p:spPr>
        <p:txBody>
          <a:bodyPr>
            <a:spAutoFit/>
          </a:bodyPr>
          <a:lstStyle/>
          <a:p>
            <a:r>
              <a:rPr lang="es-CL">
                <a:solidFill>
                  <a:srgbClr val="CCFF99"/>
                </a:solidFill>
              </a:rPr>
              <a:t>En 1901 Marconi envió su famosa radio señal diciendo haber inventado la radio, pero utilizó 17 patentes de Nikola Tesla.                                      La Corte Suprema no corrigió el error hasta 1943, poco tiempo después de la muerte de Tesla, reconociéndole entonces el invento. </a:t>
            </a:r>
            <a:endParaRPr lang="es-ES">
              <a:solidFill>
                <a:srgbClr val="CCFF99"/>
              </a:solidFill>
            </a:endParaRPr>
          </a:p>
          <a:p>
            <a:endParaRPr lang="es-ES">
              <a:solidFill>
                <a:srgbClr val="CCFF99"/>
              </a:solidFill>
            </a:endParaRPr>
          </a:p>
        </p:txBody>
      </p:sp>
    </p:spTree>
  </p:cSld>
  <p:clrMapOvr>
    <a:masterClrMapping/>
  </p:clrMapOvr>
  <p:transition advTm="25000">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428625" y="785813"/>
            <a:ext cx="4464050" cy="708025"/>
          </a:xfrm>
          <a:prstGeom prst="rect">
            <a:avLst/>
          </a:prstGeom>
          <a:noFill/>
          <a:ln w="9525">
            <a:noFill/>
            <a:miter lim="800000"/>
            <a:headEnd/>
            <a:tailEnd/>
          </a:ln>
        </p:spPr>
        <p:txBody>
          <a:bodyPr>
            <a:spAutoFit/>
          </a:bodyPr>
          <a:lstStyle/>
          <a:p>
            <a:pPr>
              <a:spcBef>
                <a:spcPct val="50000"/>
              </a:spcBef>
            </a:pPr>
            <a:r>
              <a:rPr lang="es-CL">
                <a:solidFill>
                  <a:srgbClr val="FFE089"/>
                </a:solidFill>
              </a:rPr>
              <a:t>ENTRE SUS INVENTOS SE ENCUENTRAN: </a:t>
            </a:r>
          </a:p>
        </p:txBody>
      </p:sp>
      <p:sp>
        <p:nvSpPr>
          <p:cNvPr id="11267" name="Text Box 5"/>
          <p:cNvSpPr txBox="1">
            <a:spLocks noChangeArrowheads="1"/>
          </p:cNvSpPr>
          <p:nvPr/>
        </p:nvSpPr>
        <p:spPr bwMode="auto">
          <a:xfrm>
            <a:off x="357188" y="2349500"/>
            <a:ext cx="7786687" cy="5170488"/>
          </a:xfrm>
          <a:prstGeom prst="rect">
            <a:avLst/>
          </a:prstGeom>
          <a:noFill/>
          <a:ln w="9525">
            <a:noFill/>
            <a:miter lim="800000"/>
            <a:headEnd/>
            <a:tailEnd/>
          </a:ln>
        </p:spPr>
        <p:txBody>
          <a:bodyPr>
            <a:spAutoFit/>
          </a:bodyPr>
          <a:lstStyle/>
          <a:p>
            <a:r>
              <a:rPr lang="es-CL">
                <a:solidFill>
                  <a:srgbClr val="FFE089"/>
                </a:solidFill>
              </a:rPr>
              <a:t>la radio, </a:t>
            </a:r>
          </a:p>
          <a:p>
            <a:r>
              <a:rPr lang="es-CL">
                <a:solidFill>
                  <a:srgbClr val="FFE089"/>
                </a:solidFill>
              </a:rPr>
              <a:t>el motor de corriente alterna,</a:t>
            </a:r>
          </a:p>
          <a:p>
            <a:r>
              <a:rPr lang="es-CL">
                <a:solidFill>
                  <a:srgbClr val="FFE089"/>
                </a:solidFill>
              </a:rPr>
              <a:t>el láser</a:t>
            </a:r>
          </a:p>
          <a:p>
            <a:r>
              <a:rPr lang="es-CL">
                <a:solidFill>
                  <a:srgbClr val="FFE089"/>
                </a:solidFill>
              </a:rPr>
              <a:t>la resonancia,</a:t>
            </a:r>
          </a:p>
          <a:p>
            <a:r>
              <a:rPr lang="es-CL">
                <a:solidFill>
                  <a:srgbClr val="FFE089"/>
                </a:solidFill>
              </a:rPr>
              <a:t>el radar,</a:t>
            </a:r>
          </a:p>
          <a:p>
            <a:r>
              <a:rPr lang="es-CL">
                <a:solidFill>
                  <a:srgbClr val="FFE089"/>
                </a:solidFill>
              </a:rPr>
              <a:t>el submarino eléctrico,</a:t>
            </a:r>
          </a:p>
          <a:p>
            <a:r>
              <a:rPr lang="es-CL">
                <a:solidFill>
                  <a:srgbClr val="FFE089"/>
                </a:solidFill>
              </a:rPr>
              <a:t>la bobina de Tesla,</a:t>
            </a:r>
          </a:p>
          <a:p>
            <a:r>
              <a:rPr lang="es-CL">
                <a:solidFill>
                  <a:srgbClr val="FFE089"/>
                </a:solidFill>
              </a:rPr>
              <a:t>los rayos x</a:t>
            </a:r>
          </a:p>
          <a:p>
            <a:r>
              <a:rPr lang="es-CL">
                <a:solidFill>
                  <a:srgbClr val="FFE089"/>
                </a:solidFill>
              </a:rPr>
              <a:t>el control remoto</a:t>
            </a:r>
          </a:p>
          <a:p>
            <a:r>
              <a:rPr lang="es-CL">
                <a:solidFill>
                  <a:srgbClr val="FFE089"/>
                </a:solidFill>
              </a:rPr>
              <a:t>el microscopio electrónico, </a:t>
            </a:r>
          </a:p>
          <a:p>
            <a:r>
              <a:rPr lang="es-CL">
                <a:solidFill>
                  <a:srgbClr val="FFE089"/>
                </a:solidFill>
              </a:rPr>
              <a:t>el avión de despegue vertical, </a:t>
            </a:r>
          </a:p>
          <a:p>
            <a:endParaRPr lang="es-CL">
              <a:solidFill>
                <a:srgbClr val="FFE089"/>
              </a:solidFill>
            </a:endParaRPr>
          </a:p>
          <a:p>
            <a:endParaRPr lang="es-CL">
              <a:solidFill>
                <a:srgbClr val="FFE089"/>
              </a:solidFill>
            </a:endParaRPr>
          </a:p>
          <a:p>
            <a:endParaRPr lang="es-CL">
              <a:solidFill>
                <a:schemeClr val="bg1"/>
              </a:solidFill>
            </a:endParaRPr>
          </a:p>
          <a:p>
            <a:endParaRPr lang="es-CL">
              <a:solidFill>
                <a:schemeClr val="bg1"/>
              </a:solidFill>
            </a:endParaRPr>
          </a:p>
          <a:p>
            <a:pPr>
              <a:spcBef>
                <a:spcPct val="50000"/>
              </a:spcBef>
            </a:pPr>
            <a:endParaRPr lang="es-ES"/>
          </a:p>
        </p:txBody>
      </p:sp>
      <p:sp>
        <p:nvSpPr>
          <p:cNvPr id="11268" name="Text Box 7"/>
          <p:cNvSpPr txBox="1">
            <a:spLocks noChangeArrowheads="1"/>
          </p:cNvSpPr>
          <p:nvPr/>
        </p:nvSpPr>
        <p:spPr bwMode="auto">
          <a:xfrm>
            <a:off x="5614988" y="1412875"/>
            <a:ext cx="3060700" cy="400050"/>
          </a:xfrm>
          <a:prstGeom prst="rect">
            <a:avLst/>
          </a:prstGeom>
          <a:noFill/>
          <a:ln w="9525">
            <a:noFill/>
            <a:miter lim="800000"/>
            <a:headEnd/>
            <a:tailEnd/>
          </a:ln>
        </p:spPr>
        <p:txBody>
          <a:bodyPr>
            <a:spAutoFit/>
          </a:bodyPr>
          <a:lstStyle/>
          <a:p>
            <a:endParaRPr lang="es-MX">
              <a:solidFill>
                <a:schemeClr val="bg1"/>
              </a:solidFill>
            </a:endParaRPr>
          </a:p>
        </p:txBody>
      </p:sp>
      <p:sp>
        <p:nvSpPr>
          <p:cNvPr id="11269" name="7 Rectángulo"/>
          <p:cNvSpPr>
            <a:spLocks noChangeArrowheads="1"/>
          </p:cNvSpPr>
          <p:nvPr/>
        </p:nvSpPr>
        <p:spPr bwMode="auto">
          <a:xfrm>
            <a:off x="357188" y="6000750"/>
            <a:ext cx="8462962" cy="400050"/>
          </a:xfrm>
          <a:prstGeom prst="rect">
            <a:avLst/>
          </a:prstGeom>
          <a:noFill/>
          <a:ln w="9525">
            <a:noFill/>
            <a:miter lim="800000"/>
            <a:headEnd/>
            <a:tailEnd/>
          </a:ln>
        </p:spPr>
        <p:txBody>
          <a:bodyPr>
            <a:spAutoFit/>
          </a:bodyPr>
          <a:lstStyle/>
          <a:p>
            <a:r>
              <a:rPr lang="es-CL">
                <a:solidFill>
                  <a:srgbClr val="FFE089"/>
                </a:solidFill>
              </a:rPr>
              <a:t>la transmisión de video e imágenes por métodos inalámbricos, </a:t>
            </a:r>
          </a:p>
        </p:txBody>
      </p:sp>
      <p:sp>
        <p:nvSpPr>
          <p:cNvPr id="11270" name="8 Rectángulo"/>
          <p:cNvSpPr>
            <a:spLocks noChangeArrowheads="1"/>
          </p:cNvSpPr>
          <p:nvPr/>
        </p:nvSpPr>
        <p:spPr bwMode="auto">
          <a:xfrm>
            <a:off x="357188" y="5715000"/>
            <a:ext cx="7500937" cy="400050"/>
          </a:xfrm>
          <a:prstGeom prst="rect">
            <a:avLst/>
          </a:prstGeom>
          <a:noFill/>
          <a:ln w="9525">
            <a:noFill/>
            <a:miter lim="800000"/>
            <a:headEnd/>
            <a:tailEnd/>
          </a:ln>
        </p:spPr>
        <p:txBody>
          <a:bodyPr>
            <a:spAutoFit/>
          </a:bodyPr>
          <a:lstStyle/>
          <a:p>
            <a:r>
              <a:rPr lang="es-CL">
                <a:solidFill>
                  <a:srgbClr val="FFE089"/>
                </a:solidFill>
              </a:rPr>
              <a:t>la lámpara de pastilla de carbono (luz de alta frecuencia),</a:t>
            </a:r>
          </a:p>
        </p:txBody>
      </p:sp>
      <p:pic>
        <p:nvPicPr>
          <p:cNvPr id="11271" name="Picture 5"/>
          <p:cNvPicPr>
            <a:picLocks noChangeAspect="1" noChangeArrowheads="1"/>
          </p:cNvPicPr>
          <p:nvPr/>
        </p:nvPicPr>
        <p:blipFill>
          <a:blip r:embed="rId2"/>
          <a:srcRect/>
          <a:stretch>
            <a:fillRect/>
          </a:stretch>
        </p:blipFill>
        <p:spPr bwMode="auto">
          <a:xfrm>
            <a:off x="4487863" y="-26988"/>
            <a:ext cx="4332287" cy="5688013"/>
          </a:xfrm>
          <a:prstGeom prst="rect">
            <a:avLst/>
          </a:prstGeom>
          <a:noFill/>
          <a:ln w="9525">
            <a:noFill/>
            <a:miter lim="800000"/>
            <a:headEnd/>
            <a:tailEnd/>
          </a:ln>
        </p:spPr>
      </p:pic>
    </p:spTree>
  </p:cSld>
  <p:clrMapOvr>
    <a:masterClrMapping/>
  </p:clrMapOvr>
  <p:transition advTm="25000">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p:cNvPicPr>
            <a:picLocks noChangeAspect="1" noChangeArrowheads="1"/>
          </p:cNvPicPr>
          <p:nvPr/>
        </p:nvPicPr>
        <p:blipFill>
          <a:blip r:embed="rId2"/>
          <a:srcRect/>
          <a:stretch>
            <a:fillRect/>
          </a:stretch>
        </p:blipFill>
        <p:spPr bwMode="auto">
          <a:xfrm>
            <a:off x="819150" y="214313"/>
            <a:ext cx="7467600" cy="5097462"/>
          </a:xfrm>
          <a:prstGeom prst="rect">
            <a:avLst/>
          </a:prstGeom>
          <a:noFill/>
          <a:ln w="9525">
            <a:noFill/>
            <a:miter lim="800000"/>
            <a:headEnd/>
            <a:tailEnd/>
          </a:ln>
        </p:spPr>
      </p:pic>
      <p:sp>
        <p:nvSpPr>
          <p:cNvPr id="12291" name="6 Rectángulo"/>
          <p:cNvSpPr>
            <a:spLocks noChangeArrowheads="1"/>
          </p:cNvSpPr>
          <p:nvPr/>
        </p:nvSpPr>
        <p:spPr bwMode="auto">
          <a:xfrm>
            <a:off x="2357438" y="2852738"/>
            <a:ext cx="4572000" cy="862012"/>
          </a:xfrm>
          <a:prstGeom prst="rect">
            <a:avLst/>
          </a:prstGeom>
          <a:noFill/>
          <a:ln w="9525">
            <a:noFill/>
            <a:miter lim="800000"/>
            <a:headEnd/>
            <a:tailEnd/>
          </a:ln>
        </p:spPr>
        <p:txBody>
          <a:bodyPr>
            <a:spAutoFit/>
          </a:bodyPr>
          <a:lstStyle/>
          <a:p>
            <a:pPr algn="ctr">
              <a:spcBef>
                <a:spcPct val="50000"/>
              </a:spcBef>
            </a:pPr>
            <a:r>
              <a:rPr lang="es-CL">
                <a:solidFill>
                  <a:srgbClr val="CCFF99"/>
                </a:solidFill>
              </a:rPr>
              <a:t>¿Por qué? </a:t>
            </a:r>
          </a:p>
          <a:p>
            <a:pPr algn="ctr">
              <a:spcBef>
                <a:spcPct val="50000"/>
              </a:spcBef>
            </a:pPr>
            <a:r>
              <a:rPr lang="es-CL">
                <a:solidFill>
                  <a:srgbClr val="CCFF99"/>
                </a:solidFill>
              </a:rPr>
              <a:t>¿De qué tienen miedo? </a:t>
            </a:r>
          </a:p>
        </p:txBody>
      </p:sp>
      <p:sp>
        <p:nvSpPr>
          <p:cNvPr id="12292" name="7 Rectángulo"/>
          <p:cNvSpPr>
            <a:spLocks noChangeArrowheads="1"/>
          </p:cNvSpPr>
          <p:nvPr/>
        </p:nvSpPr>
        <p:spPr bwMode="auto">
          <a:xfrm>
            <a:off x="428625" y="5072063"/>
            <a:ext cx="8286750" cy="1323975"/>
          </a:xfrm>
          <a:prstGeom prst="rect">
            <a:avLst/>
          </a:prstGeom>
          <a:noFill/>
          <a:ln w="9525">
            <a:noFill/>
            <a:miter lim="800000"/>
            <a:headEnd/>
            <a:tailEnd/>
          </a:ln>
        </p:spPr>
        <p:txBody>
          <a:bodyPr>
            <a:spAutoFit/>
          </a:bodyPr>
          <a:lstStyle/>
          <a:p>
            <a:pPr algn="ctr"/>
            <a:r>
              <a:rPr lang="es-CL">
                <a:solidFill>
                  <a:srgbClr val="CCFF99"/>
                </a:solidFill>
              </a:rPr>
              <a:t>¿Acaso poseen el secreto de la energía libre y gratuita inventada por Nikola Tesla,  y no permiten que caiga en manos de la sociedad, porque se rompería todo el esquema económico que nos han impuesto las multinacionales y el poder económico?.</a:t>
            </a:r>
            <a:endParaRPr lang="es-ES">
              <a:solidFill>
                <a:srgbClr val="CCFF99"/>
              </a:solidFill>
            </a:endParaRPr>
          </a:p>
        </p:txBody>
      </p:sp>
      <p:sp>
        <p:nvSpPr>
          <p:cNvPr id="12293" name="5 Rectángulo"/>
          <p:cNvSpPr>
            <a:spLocks noChangeArrowheads="1"/>
          </p:cNvSpPr>
          <p:nvPr/>
        </p:nvSpPr>
        <p:spPr bwMode="auto">
          <a:xfrm>
            <a:off x="357188" y="484188"/>
            <a:ext cx="8215312" cy="1016000"/>
          </a:xfrm>
          <a:prstGeom prst="rect">
            <a:avLst/>
          </a:prstGeom>
          <a:noFill/>
          <a:ln w="9525">
            <a:noFill/>
            <a:miter lim="800000"/>
            <a:headEnd/>
            <a:tailEnd/>
          </a:ln>
        </p:spPr>
        <p:txBody>
          <a:bodyPr>
            <a:spAutoFit/>
          </a:bodyPr>
          <a:lstStyle/>
          <a:p>
            <a:pPr algn="ctr"/>
            <a:r>
              <a:rPr lang="es-CL">
                <a:solidFill>
                  <a:srgbClr val="CCFF99"/>
                </a:solidFill>
              </a:rPr>
              <a:t>Aunque Nikola Tesla debió de haber sido considerado el mayor científico e inventor de la historia, hoy día, gran parte de su trabajo sigue bajo secreto de estado.</a:t>
            </a:r>
          </a:p>
        </p:txBody>
      </p:sp>
    </p:spTree>
  </p:cSld>
  <p:clrMapOvr>
    <a:masterClrMapping/>
  </p:clrMapOvr>
  <p:transition advTm="25000">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8"/>
          <p:cNvPicPr>
            <a:picLocks noChangeAspect="1" noChangeArrowheads="1"/>
          </p:cNvPicPr>
          <p:nvPr/>
        </p:nvPicPr>
        <p:blipFill>
          <a:blip r:embed="rId2"/>
          <a:srcRect/>
          <a:stretch>
            <a:fillRect/>
          </a:stretch>
        </p:blipFill>
        <p:spPr bwMode="auto">
          <a:xfrm>
            <a:off x="-71438" y="1042988"/>
            <a:ext cx="8572501" cy="6386512"/>
          </a:xfrm>
          <a:prstGeom prst="rect">
            <a:avLst/>
          </a:prstGeom>
          <a:noFill/>
          <a:ln w="9525">
            <a:noFill/>
            <a:miter lim="800000"/>
            <a:headEnd/>
            <a:tailEnd/>
          </a:ln>
        </p:spPr>
      </p:pic>
      <p:sp>
        <p:nvSpPr>
          <p:cNvPr id="13315" name="Text Box 4"/>
          <p:cNvSpPr txBox="1">
            <a:spLocks noChangeArrowheads="1"/>
          </p:cNvSpPr>
          <p:nvPr/>
        </p:nvSpPr>
        <p:spPr bwMode="auto">
          <a:xfrm>
            <a:off x="500063" y="225425"/>
            <a:ext cx="8001000" cy="1631950"/>
          </a:xfrm>
          <a:prstGeom prst="rect">
            <a:avLst/>
          </a:prstGeom>
          <a:noFill/>
          <a:ln w="9525">
            <a:noFill/>
            <a:miter lim="800000"/>
            <a:headEnd/>
            <a:tailEnd/>
          </a:ln>
        </p:spPr>
        <p:txBody>
          <a:bodyPr>
            <a:spAutoFit/>
          </a:bodyPr>
          <a:lstStyle/>
          <a:p>
            <a:pPr>
              <a:spcBef>
                <a:spcPct val="50000"/>
              </a:spcBef>
            </a:pPr>
            <a:r>
              <a:rPr lang="es-ES">
                <a:solidFill>
                  <a:srgbClr val="FFE089"/>
                </a:solidFill>
              </a:rPr>
              <a:t>“….</a:t>
            </a:r>
            <a:r>
              <a:rPr lang="es-CL" i="1">
                <a:solidFill>
                  <a:srgbClr val="FFE089"/>
                </a:solidFill>
              </a:rPr>
              <a:t>A lo largo del universo hay energía: ¿es ésta estática o cinética? En el primer caso nuestras esperanzas son vanas, en el segundo      –y esto lo sabemos con certeza-  no es más que cuestión de tiempo para que los hombres tengan éxito en sincronizar su maquinaria con los engranajes mismos de la naturaleza”.</a:t>
            </a:r>
            <a:endParaRPr lang="es-ES" i="1">
              <a:solidFill>
                <a:srgbClr val="FFE089"/>
              </a:solidFill>
            </a:endParaRPr>
          </a:p>
        </p:txBody>
      </p:sp>
      <p:sp>
        <p:nvSpPr>
          <p:cNvPr id="13316" name="Text Box 6"/>
          <p:cNvSpPr txBox="1">
            <a:spLocks noChangeArrowheads="1"/>
          </p:cNvSpPr>
          <p:nvPr/>
        </p:nvSpPr>
        <p:spPr bwMode="auto">
          <a:xfrm>
            <a:off x="6700838" y="5746750"/>
            <a:ext cx="1871662" cy="396875"/>
          </a:xfrm>
          <a:prstGeom prst="rect">
            <a:avLst/>
          </a:prstGeom>
          <a:noFill/>
          <a:ln w="9525">
            <a:noFill/>
            <a:miter lim="800000"/>
            <a:headEnd/>
            <a:tailEnd/>
          </a:ln>
        </p:spPr>
        <p:txBody>
          <a:bodyPr>
            <a:spAutoFit/>
          </a:bodyPr>
          <a:lstStyle/>
          <a:p>
            <a:pPr algn="just">
              <a:spcBef>
                <a:spcPct val="50000"/>
              </a:spcBef>
            </a:pPr>
            <a:r>
              <a:rPr lang="es-CL" i="1">
                <a:solidFill>
                  <a:srgbClr val="FFE089"/>
                </a:solidFill>
              </a:rPr>
              <a:t>Nikola Tesla</a:t>
            </a:r>
            <a:endParaRPr lang="es-ES">
              <a:solidFill>
                <a:srgbClr val="FFE089"/>
              </a:solidFill>
            </a:endParaRPr>
          </a:p>
        </p:txBody>
      </p:sp>
    </p:spTree>
  </p:cSld>
  <p:clrMapOvr>
    <a:masterClrMapping/>
  </p:clrMapOvr>
  <p:transition advTm="25000">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2"/>
          <a:srcRect/>
          <a:stretch>
            <a:fillRect/>
          </a:stretch>
        </p:blipFill>
        <p:spPr bwMode="auto">
          <a:xfrm>
            <a:off x="250825" y="1196975"/>
            <a:ext cx="4273550" cy="5641975"/>
          </a:xfrm>
          <a:prstGeom prst="rect">
            <a:avLst/>
          </a:prstGeom>
          <a:noFill/>
          <a:ln w="9525">
            <a:noFill/>
            <a:miter lim="800000"/>
            <a:headEnd/>
            <a:tailEnd/>
          </a:ln>
        </p:spPr>
      </p:pic>
      <p:sp>
        <p:nvSpPr>
          <p:cNvPr id="17411" name="4 Rectángulo"/>
          <p:cNvSpPr>
            <a:spLocks noChangeArrowheads="1"/>
          </p:cNvSpPr>
          <p:nvPr/>
        </p:nvSpPr>
        <p:spPr bwMode="auto">
          <a:xfrm>
            <a:off x="5580063" y="6289675"/>
            <a:ext cx="3671887" cy="523875"/>
          </a:xfrm>
          <a:prstGeom prst="rect">
            <a:avLst/>
          </a:prstGeom>
          <a:noFill/>
          <a:ln w="9525">
            <a:noFill/>
            <a:miter lim="800000"/>
            <a:headEnd/>
            <a:tailEnd/>
          </a:ln>
        </p:spPr>
        <p:txBody>
          <a:bodyPr>
            <a:spAutoFit/>
          </a:bodyPr>
          <a:lstStyle/>
          <a:p>
            <a:pPr algn="ctr">
              <a:defRPr/>
            </a:pPr>
            <a:endParaRPr lang="es-ES" dirty="0">
              <a:solidFill>
                <a:srgbClr val="CCFF99"/>
              </a:solidFill>
            </a:endParaRPr>
          </a:p>
          <a:p>
            <a:pPr algn="ctr">
              <a:defRPr/>
            </a:pPr>
            <a:r>
              <a:rPr lang="es-MX" sz="800" dirty="0">
                <a:solidFill>
                  <a:schemeClr val="tx2">
                    <a:lumMod val="75000"/>
                    <a:lumOff val="25000"/>
                  </a:schemeClr>
                </a:solidFill>
              </a:rPr>
              <a:t>EDITADO POR CARLOS FEDERICO GUEVARA. TIJUANA  BC</a:t>
            </a:r>
          </a:p>
        </p:txBody>
      </p:sp>
      <p:sp>
        <p:nvSpPr>
          <p:cNvPr id="14340" name="3 Rectángulo"/>
          <p:cNvSpPr>
            <a:spLocks noChangeArrowheads="1"/>
          </p:cNvSpPr>
          <p:nvPr/>
        </p:nvSpPr>
        <p:spPr bwMode="auto">
          <a:xfrm>
            <a:off x="427038" y="333375"/>
            <a:ext cx="8321675" cy="706438"/>
          </a:xfrm>
          <a:prstGeom prst="rect">
            <a:avLst/>
          </a:prstGeom>
          <a:noFill/>
          <a:ln w="9525">
            <a:noFill/>
            <a:miter lim="800000"/>
            <a:headEnd/>
            <a:tailEnd/>
          </a:ln>
        </p:spPr>
        <p:txBody>
          <a:bodyPr>
            <a:spAutoFit/>
          </a:bodyPr>
          <a:lstStyle/>
          <a:p>
            <a:pPr>
              <a:spcBef>
                <a:spcPct val="50000"/>
              </a:spcBef>
            </a:pPr>
            <a:r>
              <a:rPr lang="es-CL">
                <a:solidFill>
                  <a:srgbClr val="CCFF99"/>
                </a:solidFill>
              </a:rPr>
              <a:t>Esta es la historia de Nikola Tesla, su legado. Y cómo fue destruido por pretender dar a la humanidad un nivel de vida que hoy, aún no goza. </a:t>
            </a:r>
            <a:endParaRPr lang="es-ES">
              <a:solidFill>
                <a:srgbClr val="CCFF99"/>
              </a:solidFill>
            </a:endParaRPr>
          </a:p>
        </p:txBody>
      </p:sp>
      <p:pic>
        <p:nvPicPr>
          <p:cNvPr id="14341" name="Picture 5"/>
          <p:cNvPicPr>
            <a:picLocks noChangeAspect="1" noChangeArrowheads="1"/>
          </p:cNvPicPr>
          <p:nvPr/>
        </p:nvPicPr>
        <p:blipFill>
          <a:blip r:embed="rId3"/>
          <a:srcRect/>
          <a:stretch>
            <a:fillRect/>
          </a:stretch>
        </p:blipFill>
        <p:spPr bwMode="auto">
          <a:xfrm>
            <a:off x="4716463" y="2089150"/>
            <a:ext cx="4275137" cy="3571875"/>
          </a:xfrm>
          <a:prstGeom prst="rect">
            <a:avLst/>
          </a:prstGeom>
          <a:noFill/>
          <a:ln w="9525">
            <a:noFill/>
            <a:miter lim="800000"/>
            <a:headEnd/>
            <a:tailEnd/>
          </a:ln>
        </p:spPr>
      </p:pic>
    </p:spTree>
  </p:cSld>
  <p:clrMapOvr>
    <a:masterClrMapping/>
  </p:clrMapOvr>
  <p:transition advTm="25000">
    <p:wipe dir="r"/>
  </p:transition>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1254</TotalTime>
  <Words>603</Words>
  <Application>Microsoft Office PowerPoint</Application>
  <PresentationFormat>Presentación en pantalla (4:3)</PresentationFormat>
  <Paragraphs>39</Paragraphs>
  <Slides>13</Slides>
  <Notes>0</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Proyecto Matriz #YYY - NIKOLA TESLA</dc:title>
  <dc:creator>DELL STUDIO</dc:creator>
  <cp:lastModifiedBy>DELL STUDIO</cp:lastModifiedBy>
  <cp:revision>118</cp:revision>
  <dcterms:created xsi:type="dcterms:W3CDTF">2009-06-12T13:55:30Z</dcterms:created>
  <dcterms:modified xsi:type="dcterms:W3CDTF">2014-07-31T23:22:22Z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000800e044000000000001023720</vt:lpwstr>
  </property>
  <property fmtid="{D5CDD505-2E9C-101B-9397-08002B2CF9AE}" pid="3" name="_MarkAsFinal">
    <vt:bool>true</vt:bool>
  </property>
</Properties>
</file>