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4" r:id="rId5"/>
    <p:sldId id="265" r:id="rId6"/>
    <p:sldId id="263" r:id="rId7"/>
    <p:sldId id="269" r:id="rId8"/>
    <p:sldId id="270" r:id="rId9"/>
    <p:sldId id="271" r:id="rId10"/>
    <p:sldId id="272" r:id="rId11"/>
    <p:sldId id="259" r:id="rId12"/>
    <p:sldId id="262" r:id="rId13"/>
    <p:sldId id="260" r:id="rId14"/>
    <p:sldId id="261" r:id="rId15"/>
    <p:sldId id="266" r:id="rId16"/>
    <p:sldId id="273" r:id="rId17"/>
    <p:sldId id="274" r:id="rId18"/>
    <p:sldId id="275" r:id="rId19"/>
    <p:sldId id="276" r:id="rId20"/>
    <p:sldId id="268" r:id="rId21"/>
    <p:sldId id="277" r:id="rId22"/>
    <p:sldId id="278" r:id="rId23"/>
    <p:sldId id="279" r:id="rId24"/>
    <p:sldId id="280" r:id="rId25"/>
    <p:sldId id="281" r:id="rId26"/>
    <p:sldId id="282" r:id="rId27"/>
    <p:sldId id="283" r:id="rId28"/>
    <p:sldId id="284" r:id="rId29"/>
    <p:sldId id="285" r:id="rId30"/>
    <p:sldId id="286"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9" d="100"/>
          <a:sy n="89" d="100"/>
        </p:scale>
        <p:origin x="120"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8/11/2016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jpg"/><Relationship Id="rId18" Type="http://schemas.openxmlformats.org/officeDocument/2006/relationships/image" Target="../media/image17.jpg"/><Relationship Id="rId3" Type="http://schemas.openxmlformats.org/officeDocument/2006/relationships/image" Target="../media/image2.jpg"/><Relationship Id="rId7" Type="http://schemas.openxmlformats.org/officeDocument/2006/relationships/image" Target="../media/image6.jpg"/><Relationship Id="rId12" Type="http://schemas.openxmlformats.org/officeDocument/2006/relationships/image" Target="../media/image11.jpg"/><Relationship Id="rId17" Type="http://schemas.openxmlformats.org/officeDocument/2006/relationships/image" Target="../media/image16.jpg"/><Relationship Id="rId2" Type="http://schemas.openxmlformats.org/officeDocument/2006/relationships/image" Target="../media/image1.jpg"/><Relationship Id="rId16" Type="http://schemas.openxmlformats.org/officeDocument/2006/relationships/image" Target="../media/image15.jpg"/><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5" Type="http://schemas.openxmlformats.org/officeDocument/2006/relationships/image" Target="../media/image14.JPG"/><Relationship Id="rId10" Type="http://schemas.openxmlformats.org/officeDocument/2006/relationships/image" Target="../media/image9.jpg"/><Relationship Id="rId19" Type="http://schemas.openxmlformats.org/officeDocument/2006/relationships/image" Target="../media/image18.jpg"/><Relationship Id="rId4" Type="http://schemas.openxmlformats.org/officeDocument/2006/relationships/image" Target="../media/image3.jpg"/><Relationship Id="rId9" Type="http://schemas.openxmlformats.org/officeDocument/2006/relationships/image" Target="../media/image8.jpg"/><Relationship Id="rId14" Type="http://schemas.openxmlformats.org/officeDocument/2006/relationships/image" Target="../media/image13.jpg"/></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975079" y="1775012"/>
            <a:ext cx="10529533" cy="3002367"/>
          </a:xfrm>
        </p:spPr>
        <p:txBody>
          <a:bodyPr/>
          <a:lstStyle/>
          <a:p>
            <a:pPr algn="ctr"/>
            <a:r>
              <a:rPr lang="es-MX" sz="8000" b="1" dirty="0" smtClean="0">
                <a:solidFill>
                  <a:srgbClr val="FF0000"/>
                </a:solidFill>
              </a:rPr>
              <a:t>L a   B i b l i a</a:t>
            </a:r>
            <a:r>
              <a:rPr lang="es-MX" b="1" dirty="0" smtClean="0">
                <a:solidFill>
                  <a:srgbClr val="FF0000"/>
                </a:solidFill>
              </a:rPr>
              <a:t/>
            </a:r>
            <a:br>
              <a:rPr lang="es-MX" b="1" dirty="0" smtClean="0">
                <a:solidFill>
                  <a:srgbClr val="FF0000"/>
                </a:solidFill>
              </a:rPr>
            </a:br>
            <a:r>
              <a:rPr lang="es-MX" sz="2000" b="1" dirty="0" smtClean="0">
                <a:solidFill>
                  <a:srgbClr val="FF0000"/>
                </a:solidFill>
              </a:rPr>
              <a:t>(compilación)</a:t>
            </a:r>
            <a:endParaRPr lang="es-MX" sz="2000" b="1" dirty="0">
              <a:solidFill>
                <a:srgbClr val="FF0000"/>
              </a:solidFill>
            </a:endParaRPr>
          </a:p>
        </p:txBody>
      </p:sp>
      <p:sp>
        <p:nvSpPr>
          <p:cNvPr id="3" name="Subtítulo 2"/>
          <p:cNvSpPr>
            <a:spLocks noGrp="1"/>
          </p:cNvSpPr>
          <p:nvPr>
            <p:ph type="subTitle" idx="1"/>
          </p:nvPr>
        </p:nvSpPr>
        <p:spPr>
          <a:xfrm>
            <a:off x="1290919" y="4777380"/>
            <a:ext cx="10213694" cy="731518"/>
          </a:xfrm>
        </p:spPr>
        <p:txBody>
          <a:bodyPr>
            <a:normAutofit fontScale="47500" lnSpcReduction="20000"/>
          </a:bodyPr>
          <a:lstStyle/>
          <a:p>
            <a:pPr algn="ctr"/>
            <a:endParaRPr lang="es-MX" sz="4000" b="1" dirty="0" smtClean="0">
              <a:solidFill>
                <a:srgbClr val="00B050"/>
              </a:solidFill>
            </a:endParaRPr>
          </a:p>
          <a:p>
            <a:pPr algn="ctr"/>
            <a:r>
              <a:rPr lang="es-MX" sz="4000" b="1" dirty="0" smtClean="0">
                <a:solidFill>
                  <a:srgbClr val="00B050"/>
                </a:solidFill>
              </a:rPr>
              <a:t>“La Palabra de Dios”</a:t>
            </a:r>
            <a:endParaRPr lang="es-MX" sz="4000" b="1" dirty="0">
              <a:solidFill>
                <a:srgbClr val="00B050"/>
              </a:solidFill>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5558" y="247424"/>
            <a:ext cx="6243671" cy="2904565"/>
          </a:xfrm>
          <a:prstGeom prst="rect">
            <a:avLst/>
          </a:prstGeom>
        </p:spPr>
      </p:pic>
      <p:sp>
        <p:nvSpPr>
          <p:cNvPr id="6" name="CuadroTexto 5"/>
          <p:cNvSpPr txBox="1"/>
          <p:nvPr/>
        </p:nvSpPr>
        <p:spPr>
          <a:xfrm>
            <a:off x="431340" y="4592713"/>
            <a:ext cx="543739" cy="369332"/>
          </a:xfrm>
          <a:prstGeom prst="rect">
            <a:avLst/>
          </a:prstGeom>
          <a:noFill/>
        </p:spPr>
        <p:txBody>
          <a:bodyPr wrap="square" rtlCol="0">
            <a:spAutoFit/>
          </a:bodyPr>
          <a:lstStyle/>
          <a:p>
            <a:r>
              <a:rPr lang="es-MX" b="1" dirty="0" err="1" smtClean="0"/>
              <a:t>jdrr</a:t>
            </a:r>
            <a:endParaRPr lang="es-MX" b="1" dirty="0"/>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24" y="7047"/>
            <a:ext cx="975079" cy="1574662"/>
          </a:xfrm>
          <a:prstGeom prst="rect">
            <a:avLst/>
          </a:prstGeom>
        </p:spPr>
      </p:pic>
      <p:pic>
        <p:nvPicPr>
          <p:cNvPr id="8" name="Imagen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472" y="0"/>
            <a:ext cx="1351641" cy="1574662"/>
          </a:xfrm>
          <a:prstGeom prst="rect">
            <a:avLst/>
          </a:prstGeom>
        </p:spPr>
      </p:pic>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4524" y="7047"/>
            <a:ext cx="996061" cy="1515983"/>
          </a:xfrm>
          <a:prstGeom prst="rect">
            <a:avLst/>
          </a:prstGeom>
        </p:spPr>
      </p:pic>
      <p:pic>
        <p:nvPicPr>
          <p:cNvPr id="10" name="Imagen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77847" y="0"/>
            <a:ext cx="1045759" cy="1509919"/>
          </a:xfrm>
          <a:prstGeom prst="rect">
            <a:avLst/>
          </a:prstGeom>
        </p:spPr>
      </p:pic>
      <p:pic>
        <p:nvPicPr>
          <p:cNvPr id="11" name="Imagen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23606" y="0"/>
            <a:ext cx="1068394" cy="1523030"/>
          </a:xfrm>
          <a:prstGeom prst="rect">
            <a:avLst/>
          </a:prstGeom>
        </p:spPr>
      </p:pic>
      <p:pic>
        <p:nvPicPr>
          <p:cNvPr id="12" name="Imagen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25104" y="1523030"/>
            <a:ext cx="1066896" cy="1252443"/>
          </a:xfrm>
          <a:prstGeom prst="rect">
            <a:avLst/>
          </a:prstGeom>
        </p:spPr>
      </p:pic>
      <p:pic>
        <p:nvPicPr>
          <p:cNvPr id="13" name="Imagen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35588" y="2788585"/>
            <a:ext cx="1056411" cy="1180988"/>
          </a:xfrm>
          <a:prstGeom prst="rect">
            <a:avLst/>
          </a:prstGeom>
        </p:spPr>
      </p:pic>
      <p:pic>
        <p:nvPicPr>
          <p:cNvPr id="14" name="Imagen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129487" y="3969573"/>
            <a:ext cx="1065815" cy="731519"/>
          </a:xfrm>
          <a:prstGeom prst="rect">
            <a:avLst/>
          </a:prstGeom>
        </p:spPr>
      </p:pic>
      <p:pic>
        <p:nvPicPr>
          <p:cNvPr id="15" name="Imagen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220226" y="4701092"/>
            <a:ext cx="971774" cy="1285836"/>
          </a:xfrm>
          <a:prstGeom prst="rect">
            <a:avLst/>
          </a:prstGeom>
        </p:spPr>
      </p:pic>
      <p:pic>
        <p:nvPicPr>
          <p:cNvPr id="16" name="Imagen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216924" y="5973225"/>
            <a:ext cx="964317" cy="864196"/>
          </a:xfrm>
          <a:prstGeom prst="rect">
            <a:avLst/>
          </a:prstGeom>
        </p:spPr>
      </p:pic>
      <p:pic>
        <p:nvPicPr>
          <p:cNvPr id="18" name="Imagen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19765" y="5611111"/>
            <a:ext cx="987504" cy="1235989"/>
          </a:xfrm>
          <a:prstGeom prst="rect">
            <a:avLst/>
          </a:prstGeom>
        </p:spPr>
      </p:pic>
      <p:pic>
        <p:nvPicPr>
          <p:cNvPr id="21" name="Imagen 2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072286" y="5611111"/>
            <a:ext cx="1134522" cy="1322528"/>
          </a:xfrm>
          <a:prstGeom prst="rect">
            <a:avLst/>
          </a:prstGeom>
        </p:spPr>
      </p:pic>
      <p:pic>
        <p:nvPicPr>
          <p:cNvPr id="22" name="Imagen 2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154296" y="5637646"/>
            <a:ext cx="905033" cy="1209454"/>
          </a:xfrm>
          <a:prstGeom prst="rect">
            <a:avLst/>
          </a:prstGeom>
        </p:spPr>
      </p:pic>
      <p:pic>
        <p:nvPicPr>
          <p:cNvPr id="23" name="Imagen 22"/>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342625" y="5637646"/>
            <a:ext cx="1798714" cy="1195395"/>
          </a:xfrm>
          <a:prstGeom prst="rect">
            <a:avLst/>
          </a:prstGeom>
        </p:spPr>
      </p:pic>
      <p:pic>
        <p:nvPicPr>
          <p:cNvPr id="25" name="Imagen 24"/>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013064" y="5638909"/>
            <a:ext cx="1327223" cy="1321716"/>
          </a:xfrm>
          <a:prstGeom prst="rect">
            <a:avLst/>
          </a:prstGeom>
        </p:spPr>
      </p:pic>
      <p:pic>
        <p:nvPicPr>
          <p:cNvPr id="26" name="Imagen 25"/>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732903" y="5584278"/>
            <a:ext cx="1380239" cy="1380239"/>
          </a:xfrm>
          <a:prstGeom prst="rect">
            <a:avLst/>
          </a:prstGeom>
        </p:spPr>
      </p:pic>
      <p:pic>
        <p:nvPicPr>
          <p:cNvPr id="27" name="Imagen 26"/>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098198" y="5637646"/>
            <a:ext cx="1706867" cy="1344158"/>
          </a:xfrm>
          <a:prstGeom prst="rect">
            <a:avLst/>
          </a:prstGeom>
        </p:spPr>
      </p:pic>
    </p:spTree>
    <p:extLst>
      <p:ext uri="{BB962C8B-B14F-4D97-AF65-F5344CB8AC3E}">
        <p14:creationId xmlns:p14="http://schemas.microsoft.com/office/powerpoint/2010/main" val="26348178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4405" y="570156"/>
            <a:ext cx="8487784" cy="4647426"/>
          </a:xfrm>
          <a:prstGeom prst="rect">
            <a:avLst/>
          </a:prstGeom>
        </p:spPr>
        <p:txBody>
          <a:bodyPr wrap="square">
            <a:spAutoFit/>
          </a:bodyPr>
          <a:lstStyle/>
          <a:p>
            <a:r>
              <a:rPr lang="es-MX" sz="4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La Biblia </a:t>
            </a:r>
            <a:endParaRPr lang="es-MX" sz="48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endParaRPr lang="es-MX" sz="28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r>
              <a:rPr lang="es-MX" sz="28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a:t>
            </a:r>
            <a:r>
              <a:rPr lang="es-MX"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del latín </a:t>
            </a:r>
            <a:r>
              <a:rPr lang="es-MX" sz="2800" b="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biblĭa</a:t>
            </a:r>
            <a:r>
              <a:rPr lang="es-MX"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 y este del griego βιβ</a:t>
            </a:r>
            <a:r>
              <a:rPr lang="es-MX" sz="2800" b="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λί</a:t>
            </a:r>
            <a:r>
              <a:rPr lang="es-MX"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α biblía, ‘libros</a:t>
            </a:r>
            <a:r>
              <a:rPr lang="es-MX" sz="28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 </a:t>
            </a:r>
          </a:p>
          <a:p>
            <a:endParaRPr lang="es-MX" sz="48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r>
              <a:rPr lang="es-MX" sz="48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es </a:t>
            </a:r>
            <a:r>
              <a:rPr lang="es-MX" sz="4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el conjunto de libros canónicos del judaísmo y el cristianismo. </a:t>
            </a:r>
            <a:endParaRPr lang="es-MX" sz="48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9755" y="2260620"/>
            <a:ext cx="3315597" cy="4492635"/>
          </a:xfrm>
          <a:prstGeom prst="rect">
            <a:avLst/>
          </a:prstGeom>
        </p:spPr>
      </p:pic>
    </p:spTree>
    <p:extLst>
      <p:ext uri="{BB962C8B-B14F-4D97-AF65-F5344CB8AC3E}">
        <p14:creationId xmlns:p14="http://schemas.microsoft.com/office/powerpoint/2010/main" val="560330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85309" y="96315"/>
            <a:ext cx="8971876" cy="6155531"/>
          </a:xfrm>
          <a:prstGeom prst="rect">
            <a:avLst/>
          </a:prstGeom>
          <a:noFill/>
        </p:spPr>
        <p:txBody>
          <a:bodyPr wrap="square" rtlCol="0">
            <a:spAutoFit/>
          </a:bodyPr>
          <a:lstStyle/>
          <a:p>
            <a:pPr algn="ctr"/>
            <a:r>
              <a:rPr lang="es-MX" sz="4400" b="1" dirty="0" smtClean="0">
                <a:solidFill>
                  <a:srgbClr val="FF0000"/>
                </a:solidFill>
              </a:rPr>
              <a:t>La Biblia, </a:t>
            </a:r>
          </a:p>
          <a:p>
            <a:pPr algn="ctr"/>
            <a:r>
              <a:rPr lang="es-MX" sz="4400" b="1" dirty="0" smtClean="0">
                <a:solidFill>
                  <a:srgbClr val="FF0000"/>
                </a:solidFill>
              </a:rPr>
              <a:t>Las Sagradas Escrituras</a:t>
            </a:r>
          </a:p>
          <a:p>
            <a:endParaRPr lang="es-MX" dirty="0" smtClean="0"/>
          </a:p>
          <a:p>
            <a:pPr algn="just"/>
            <a:r>
              <a:rPr lang="es-MX" sz="3200" b="1" dirty="0" smtClean="0">
                <a:solidFill>
                  <a:srgbClr val="7030A0"/>
                </a:solidFill>
              </a:rPr>
              <a:t>Contienen todo lo necesario para la salvación. Por lo tanto, a nadie se le debe exigir que reciba como artículo de fe, o considere como requisito o algo necesario para la salvación, cualquier cosa que no se lea en ellas o no pueda ser aprobado por ellas.   </a:t>
            </a:r>
            <a:endParaRPr lang="es-MX" sz="3200" b="1" dirty="0" smtClean="0">
              <a:solidFill>
                <a:srgbClr val="7030A0"/>
              </a:solidFill>
            </a:endParaRPr>
          </a:p>
          <a:p>
            <a:pPr algn="just"/>
            <a:endParaRPr lang="es-MX" sz="3200" b="1" dirty="0">
              <a:solidFill>
                <a:srgbClr val="7030A0"/>
              </a:solidFill>
            </a:endParaRPr>
          </a:p>
          <a:p>
            <a:pPr algn="just"/>
            <a:r>
              <a:rPr lang="es-MX" sz="3200" b="1" dirty="0" smtClean="0">
                <a:solidFill>
                  <a:srgbClr val="7030A0"/>
                </a:solidFill>
              </a:rPr>
              <a:t>                             </a:t>
            </a:r>
            <a:r>
              <a:rPr lang="es-MX" sz="2000" b="1" dirty="0" smtClean="0">
                <a:solidFill>
                  <a:srgbClr val="7030A0"/>
                </a:solidFill>
              </a:rPr>
              <a:t>(Art. V de Artículos de Religión)</a:t>
            </a:r>
            <a:endParaRPr lang="es-MX" sz="2000" b="1" dirty="0">
              <a:solidFill>
                <a:srgbClr val="7030A0"/>
              </a:solidFill>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1775" y="3350503"/>
            <a:ext cx="2270225" cy="3507497"/>
          </a:xfrm>
          <a:prstGeom prst="rect">
            <a:avLst/>
          </a:prstGeom>
        </p:spPr>
      </p:pic>
    </p:spTree>
    <p:extLst>
      <p:ext uri="{BB962C8B-B14F-4D97-AF65-F5344CB8AC3E}">
        <p14:creationId xmlns:p14="http://schemas.microsoft.com/office/powerpoint/2010/main" val="33210357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63793" y="602428"/>
            <a:ext cx="8670664" cy="4924425"/>
          </a:xfrm>
          <a:prstGeom prst="rect">
            <a:avLst/>
          </a:prstGeom>
          <a:noFill/>
        </p:spPr>
        <p:txBody>
          <a:bodyPr wrap="square" rtlCol="0">
            <a:spAutoFit/>
          </a:bodyPr>
          <a:lstStyle/>
          <a:p>
            <a:pPr algn="ctr"/>
            <a:r>
              <a:rPr lang="es-MX" sz="4000" b="1" dirty="0">
                <a:solidFill>
                  <a:srgbClr val="FF0000"/>
                </a:solidFill>
              </a:rPr>
              <a:t>La Biblia, el libro de la </a:t>
            </a:r>
            <a:r>
              <a:rPr lang="es-MX" sz="4000" b="1" dirty="0" smtClean="0">
                <a:solidFill>
                  <a:srgbClr val="FF0000"/>
                </a:solidFill>
              </a:rPr>
              <a:t>Vida</a:t>
            </a:r>
          </a:p>
          <a:p>
            <a:endParaRPr lang="es-MX" dirty="0"/>
          </a:p>
          <a:p>
            <a:pPr algn="just"/>
            <a:r>
              <a:rPr lang="es-MX" sz="3200" b="1" dirty="0">
                <a:solidFill>
                  <a:schemeClr val="accent1">
                    <a:lumMod val="60000"/>
                    <a:lumOff val="40000"/>
                  </a:schemeClr>
                </a:solidFill>
              </a:rPr>
              <a:t>La Biblia es el Libro de la Vida. Al hacer esta afirmación damos a la palabra “vida” no solamente el sentido sociológico en que intervienen los valores y hechos creados por el hombre, costumbres, ideas o sistemas, sino, y muy principalmente, el sentido biológico en su más alta expresión.</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34457" y="2894762"/>
            <a:ext cx="2757543" cy="3930965"/>
          </a:xfrm>
          <a:prstGeom prst="rect">
            <a:avLst/>
          </a:prstGeom>
        </p:spPr>
      </p:pic>
    </p:spTree>
    <p:extLst>
      <p:ext uri="{BB962C8B-B14F-4D97-AF65-F5344CB8AC3E}">
        <p14:creationId xmlns:p14="http://schemas.microsoft.com/office/powerpoint/2010/main" val="20692660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925157" y="645458"/>
            <a:ext cx="8175812" cy="5816977"/>
          </a:xfrm>
          <a:prstGeom prst="rect">
            <a:avLst/>
          </a:prstGeom>
          <a:noFill/>
        </p:spPr>
        <p:txBody>
          <a:bodyPr wrap="square" rtlCol="0">
            <a:spAutoFit/>
          </a:bodyPr>
          <a:lstStyle/>
          <a:p>
            <a:pPr algn="ctr"/>
            <a:r>
              <a:rPr lang="es-MX" sz="3600" b="1" dirty="0">
                <a:solidFill>
                  <a:srgbClr val="FF0000"/>
                </a:solidFill>
              </a:rPr>
              <a:t>La Biblia es el libro de la vida </a:t>
            </a:r>
            <a:endParaRPr lang="es-MX" sz="3600" b="1" dirty="0" smtClean="0">
              <a:solidFill>
                <a:srgbClr val="FF0000"/>
              </a:solidFill>
            </a:endParaRPr>
          </a:p>
          <a:p>
            <a:endParaRPr lang="es-MX" b="1" dirty="0"/>
          </a:p>
          <a:p>
            <a:r>
              <a:rPr lang="es-MX" sz="2400" b="1" dirty="0">
                <a:solidFill>
                  <a:srgbClr val="0070C0"/>
                </a:solidFill>
              </a:rPr>
              <a:t>1.-  por la vitalidad propia de que está dotado</a:t>
            </a:r>
          </a:p>
          <a:p>
            <a:r>
              <a:rPr lang="es-MX" sz="2400" b="1" dirty="0">
                <a:solidFill>
                  <a:srgbClr val="0070C0"/>
                </a:solidFill>
              </a:rPr>
              <a:t>2.-  por la variedad de su contenido y la riqueza de </a:t>
            </a:r>
            <a:r>
              <a:rPr lang="es-MX" sz="2400" b="1" dirty="0" smtClean="0">
                <a:solidFill>
                  <a:srgbClr val="0070C0"/>
                </a:solidFill>
              </a:rPr>
              <a:t> 		sus </a:t>
            </a:r>
            <a:r>
              <a:rPr lang="es-MX" sz="2400" b="1" dirty="0">
                <a:solidFill>
                  <a:srgbClr val="0070C0"/>
                </a:solidFill>
              </a:rPr>
              <a:t>manifestaciones</a:t>
            </a:r>
          </a:p>
          <a:p>
            <a:r>
              <a:rPr lang="es-MX" sz="2400" b="1" dirty="0">
                <a:solidFill>
                  <a:srgbClr val="0070C0"/>
                </a:solidFill>
              </a:rPr>
              <a:t>3.-  por la armonía y unidad de su conjunto</a:t>
            </a:r>
          </a:p>
          <a:p>
            <a:endParaRPr lang="es-MX" sz="2400" b="1" dirty="0" smtClean="0">
              <a:solidFill>
                <a:srgbClr val="0070C0"/>
              </a:solidFill>
            </a:endParaRPr>
          </a:p>
          <a:p>
            <a:pPr algn="just"/>
            <a:r>
              <a:rPr lang="es-MX" sz="2400" b="1" dirty="0" smtClean="0">
                <a:solidFill>
                  <a:srgbClr val="0070C0"/>
                </a:solidFill>
              </a:rPr>
              <a:t>La </a:t>
            </a:r>
            <a:r>
              <a:rPr lang="es-MX" sz="2400" b="1" dirty="0">
                <a:solidFill>
                  <a:srgbClr val="0070C0"/>
                </a:solidFill>
              </a:rPr>
              <a:t>Biblia es el libro que se abre (Génesis) y se cierra (Apocalipsis) con la vida. </a:t>
            </a:r>
            <a:endParaRPr lang="es-MX" sz="2400" b="1" dirty="0" smtClean="0">
              <a:solidFill>
                <a:srgbClr val="0070C0"/>
              </a:solidFill>
            </a:endParaRPr>
          </a:p>
          <a:p>
            <a:pPr algn="just"/>
            <a:endParaRPr lang="es-MX" sz="2400" b="1" dirty="0">
              <a:solidFill>
                <a:srgbClr val="0070C0"/>
              </a:solidFill>
            </a:endParaRPr>
          </a:p>
          <a:p>
            <a:pPr algn="just"/>
            <a:r>
              <a:rPr lang="es-MX" sz="2400" b="1" dirty="0" smtClean="0">
                <a:solidFill>
                  <a:srgbClr val="0070C0"/>
                </a:solidFill>
              </a:rPr>
              <a:t>Pero </a:t>
            </a:r>
            <a:r>
              <a:rPr lang="es-MX" sz="2400" b="1" dirty="0">
                <a:solidFill>
                  <a:srgbClr val="0070C0"/>
                </a:solidFill>
              </a:rPr>
              <a:t>esa vida no se realiza sino por medio de Jesucristo: “En él estaba la vida y la vida era la luz de los hombres”.</a:t>
            </a:r>
          </a:p>
          <a:p>
            <a:endParaRPr lang="es-MX" b="1" dirty="0" smtClean="0"/>
          </a:p>
          <a:p>
            <a:pPr algn="r"/>
            <a:r>
              <a:rPr lang="es-MX" b="1" dirty="0" smtClean="0"/>
              <a:t>Santiago </a:t>
            </a:r>
            <a:r>
              <a:rPr lang="es-MX" b="1" dirty="0" err="1"/>
              <a:t>Canclini</a:t>
            </a:r>
            <a:endParaRPr lang="es-MX" b="1" dirty="0"/>
          </a:p>
          <a:p>
            <a:pPr algn="r"/>
            <a:r>
              <a:rPr lang="es-MX" b="1" dirty="0"/>
              <a:t>La Biblia de Estudio.  Mundo Hispánico, 1977</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0969" y="1506072"/>
            <a:ext cx="3072285" cy="3314086"/>
          </a:xfrm>
          <a:prstGeom prst="rect">
            <a:avLst/>
          </a:prstGeom>
        </p:spPr>
      </p:pic>
    </p:spTree>
    <p:extLst>
      <p:ext uri="{BB962C8B-B14F-4D97-AF65-F5344CB8AC3E}">
        <p14:creationId xmlns:p14="http://schemas.microsoft.com/office/powerpoint/2010/main" val="26721098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559859" y="225910"/>
            <a:ext cx="9294607" cy="5232202"/>
          </a:xfrm>
          <a:prstGeom prst="rect">
            <a:avLst/>
          </a:prstGeom>
          <a:noFill/>
        </p:spPr>
        <p:txBody>
          <a:bodyPr wrap="square" rtlCol="0">
            <a:spAutoFit/>
          </a:bodyPr>
          <a:lstStyle/>
          <a:p>
            <a:r>
              <a:rPr lang="es-MX" sz="3200" b="1" dirty="0" smtClean="0">
                <a:solidFill>
                  <a:srgbClr val="FF0000"/>
                </a:solidFill>
              </a:rPr>
              <a:t>La lectura de las</a:t>
            </a:r>
          </a:p>
          <a:p>
            <a:r>
              <a:rPr lang="es-MX" sz="3200" b="1" dirty="0" smtClean="0">
                <a:solidFill>
                  <a:srgbClr val="FF0000"/>
                </a:solidFill>
              </a:rPr>
              <a:t>					Sagradas Escrituras</a:t>
            </a:r>
          </a:p>
          <a:p>
            <a:endParaRPr lang="es-MX" dirty="0"/>
          </a:p>
          <a:p>
            <a:r>
              <a:rPr lang="es-MX" sz="2000" b="1" dirty="0" smtClean="0">
                <a:solidFill>
                  <a:srgbClr val="00B0F0"/>
                </a:solidFill>
              </a:rPr>
              <a:t>Es uno de los tres principales medios de gracia de los cristianos:</a:t>
            </a:r>
          </a:p>
          <a:p>
            <a:endParaRPr lang="es-MX" sz="2000" b="1" dirty="0">
              <a:solidFill>
                <a:srgbClr val="00B0F0"/>
              </a:solidFill>
            </a:endParaRPr>
          </a:p>
          <a:p>
            <a:pPr marL="342900" indent="-342900">
              <a:buAutoNum type="arabicPeriod"/>
            </a:pPr>
            <a:r>
              <a:rPr lang="es-MX" sz="2000" b="1" dirty="0" smtClean="0">
                <a:solidFill>
                  <a:srgbClr val="00B0F0"/>
                </a:solidFill>
              </a:rPr>
              <a:t>El estudio de las Escrituras (que significa leer, escuchar y meditar en ellas)</a:t>
            </a:r>
          </a:p>
          <a:p>
            <a:pPr marL="342900" indent="-342900">
              <a:buAutoNum type="arabicPeriod"/>
            </a:pPr>
            <a:r>
              <a:rPr lang="es-MX" sz="2000" b="1" dirty="0" smtClean="0">
                <a:solidFill>
                  <a:srgbClr val="00B0F0"/>
                </a:solidFill>
              </a:rPr>
              <a:t>La oración (ya sea en privado o en la gran congregación).</a:t>
            </a:r>
          </a:p>
          <a:p>
            <a:pPr marL="342900" indent="-342900">
              <a:buAutoNum type="arabicPeriod"/>
            </a:pPr>
            <a:r>
              <a:rPr lang="es-MX" sz="2000" b="1" dirty="0" smtClean="0">
                <a:solidFill>
                  <a:srgbClr val="00B0F0"/>
                </a:solidFill>
              </a:rPr>
              <a:t>La cena del Señor (participar del pan y del vino en su memoria).</a:t>
            </a:r>
          </a:p>
          <a:p>
            <a:pPr marL="342900" indent="-342900">
              <a:buAutoNum type="arabicPeriod"/>
            </a:pPr>
            <a:endParaRPr lang="es-MX" sz="2000" b="1" dirty="0">
              <a:solidFill>
                <a:srgbClr val="00B0F0"/>
              </a:solidFill>
            </a:endParaRPr>
          </a:p>
          <a:p>
            <a:r>
              <a:rPr lang="es-MX" sz="2000" b="1" dirty="0" smtClean="0">
                <a:solidFill>
                  <a:srgbClr val="00B0F0"/>
                </a:solidFill>
              </a:rPr>
              <a:t>Estos medio fueron instituidos por Dios como los canales ordinarios para comunicar su gracia a las almas del género humano.</a:t>
            </a:r>
          </a:p>
          <a:p>
            <a:endParaRPr lang="es-MX" b="1" dirty="0"/>
          </a:p>
          <a:p>
            <a:pPr algn="r"/>
            <a:r>
              <a:rPr lang="es-MX" sz="1600" b="1" dirty="0" smtClean="0"/>
              <a:t>Juan Wesley</a:t>
            </a:r>
          </a:p>
          <a:p>
            <a:pPr algn="r"/>
            <a:r>
              <a:rPr lang="es-MX" sz="1600" b="1" dirty="0" smtClean="0"/>
              <a:t>Sermón No. 16 </a:t>
            </a:r>
          </a:p>
          <a:p>
            <a:pPr algn="r"/>
            <a:r>
              <a:rPr lang="es-MX" sz="1600" b="1" dirty="0" smtClean="0"/>
              <a:t>Los medios de gracia.</a:t>
            </a:r>
            <a:endParaRPr lang="es-MX" sz="1600" b="1"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8202" y="4294103"/>
            <a:ext cx="2391785" cy="2563898"/>
          </a:xfrm>
          <a:prstGeom prst="rect">
            <a:avLst/>
          </a:prstGeom>
        </p:spPr>
      </p:pic>
    </p:spTree>
    <p:extLst>
      <p:ext uri="{BB962C8B-B14F-4D97-AF65-F5344CB8AC3E}">
        <p14:creationId xmlns:p14="http://schemas.microsoft.com/office/powerpoint/2010/main" val="8917631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485887" y="1303468"/>
            <a:ext cx="8455511" cy="5016758"/>
          </a:xfrm>
          <a:prstGeom prst="rect">
            <a:avLst/>
          </a:prstGeom>
          <a:noFill/>
        </p:spPr>
        <p:txBody>
          <a:bodyPr wrap="square" rtlCol="0">
            <a:spAutoFit/>
          </a:bodyPr>
          <a:lstStyle/>
          <a:p>
            <a:pPr algn="ctr"/>
            <a:r>
              <a:rPr lang="es-MX" sz="3200" b="1" dirty="0">
                <a:solidFill>
                  <a:srgbClr val="0070C0"/>
                </a:solidFill>
              </a:rPr>
              <a:t>“La Biblia contiene la mente de Dios, el estado del hombre, el camino </a:t>
            </a:r>
            <a:r>
              <a:rPr lang="es-MX" sz="3200" b="1" dirty="0" smtClean="0">
                <a:solidFill>
                  <a:srgbClr val="0070C0"/>
                </a:solidFill>
              </a:rPr>
              <a:t>de la </a:t>
            </a:r>
            <a:r>
              <a:rPr lang="es-MX" sz="3200" b="1" dirty="0">
                <a:solidFill>
                  <a:srgbClr val="0070C0"/>
                </a:solidFill>
              </a:rPr>
              <a:t>salvación, la condenación de los pecadores, y la felicidad de los</a:t>
            </a:r>
          </a:p>
          <a:p>
            <a:pPr algn="ctr"/>
            <a:r>
              <a:rPr lang="es-MX" sz="3200" b="1" dirty="0">
                <a:solidFill>
                  <a:srgbClr val="0070C0"/>
                </a:solidFill>
              </a:rPr>
              <a:t>creyentes. </a:t>
            </a:r>
            <a:endParaRPr lang="es-MX" sz="3200" b="1" dirty="0" smtClean="0">
              <a:solidFill>
                <a:srgbClr val="0070C0"/>
              </a:solidFill>
            </a:endParaRPr>
          </a:p>
          <a:p>
            <a:pPr algn="ctr"/>
            <a:endParaRPr lang="es-MX" sz="3200" b="1" dirty="0">
              <a:solidFill>
                <a:srgbClr val="0070C0"/>
              </a:solidFill>
            </a:endParaRPr>
          </a:p>
          <a:p>
            <a:pPr algn="ctr"/>
            <a:r>
              <a:rPr lang="es-MX" sz="3200" b="1" dirty="0" smtClean="0">
                <a:solidFill>
                  <a:srgbClr val="0070C0"/>
                </a:solidFill>
              </a:rPr>
              <a:t>Sus </a:t>
            </a:r>
            <a:r>
              <a:rPr lang="es-MX" sz="3200" b="1" dirty="0">
                <a:solidFill>
                  <a:srgbClr val="0070C0"/>
                </a:solidFill>
              </a:rPr>
              <a:t>doctrinas son santas, sus preceptos son determinantes, </a:t>
            </a:r>
            <a:r>
              <a:rPr lang="es-MX" sz="3200" b="1" dirty="0" smtClean="0">
                <a:solidFill>
                  <a:srgbClr val="0070C0"/>
                </a:solidFill>
              </a:rPr>
              <a:t>sus historias </a:t>
            </a:r>
            <a:r>
              <a:rPr lang="es-MX" sz="3200" b="1" dirty="0">
                <a:solidFill>
                  <a:srgbClr val="0070C0"/>
                </a:solidFill>
              </a:rPr>
              <a:t>son verdaderas, y sus decisiones son inmutables. </a:t>
            </a: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1398" y="1141865"/>
            <a:ext cx="3250603" cy="4651416"/>
          </a:xfrm>
          <a:prstGeom prst="rect">
            <a:avLst/>
          </a:prstGeom>
        </p:spPr>
      </p:pic>
    </p:spTree>
    <p:extLst>
      <p:ext uri="{BB962C8B-B14F-4D97-AF65-F5344CB8AC3E}">
        <p14:creationId xmlns:p14="http://schemas.microsoft.com/office/powerpoint/2010/main" val="10071370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02428" y="1000461"/>
            <a:ext cx="8272630" cy="4893647"/>
          </a:xfrm>
          <a:prstGeom prst="rect">
            <a:avLst/>
          </a:prstGeom>
          <a:noFill/>
        </p:spPr>
        <p:txBody>
          <a:bodyPr wrap="square" rtlCol="0">
            <a:spAutoFit/>
          </a:bodyPr>
          <a:lstStyle/>
          <a:p>
            <a:pPr algn="ctr"/>
            <a:endParaRPr lang="es-MX" sz="2800" b="1" dirty="0" smtClean="0">
              <a:solidFill>
                <a:srgbClr val="FF0000"/>
              </a:solidFill>
            </a:endParaRPr>
          </a:p>
          <a:p>
            <a:pPr algn="ctr"/>
            <a:r>
              <a:rPr lang="es-MX" sz="2800" b="1" dirty="0" smtClean="0">
                <a:solidFill>
                  <a:srgbClr val="FF0000"/>
                </a:solidFill>
              </a:rPr>
              <a:t>Léala </a:t>
            </a:r>
            <a:r>
              <a:rPr lang="es-MX" sz="2800" b="1" dirty="0">
                <a:solidFill>
                  <a:srgbClr val="FF0000"/>
                </a:solidFill>
              </a:rPr>
              <a:t>para ser sabio, créala para estar protegido, y practíquela para </a:t>
            </a:r>
            <a:r>
              <a:rPr lang="es-MX" sz="2800" b="1" dirty="0" smtClean="0">
                <a:solidFill>
                  <a:srgbClr val="FF0000"/>
                </a:solidFill>
              </a:rPr>
              <a:t>ser santo</a:t>
            </a:r>
            <a:r>
              <a:rPr lang="es-MX" sz="2800" b="1" dirty="0">
                <a:solidFill>
                  <a:srgbClr val="FF0000"/>
                </a:solidFill>
              </a:rPr>
              <a:t>. </a:t>
            </a:r>
            <a:endParaRPr lang="es-MX" sz="2800" b="1" dirty="0" smtClean="0">
              <a:solidFill>
                <a:srgbClr val="FF0000"/>
              </a:solidFill>
            </a:endParaRPr>
          </a:p>
          <a:p>
            <a:pPr algn="ctr"/>
            <a:endParaRPr lang="es-MX" sz="2800" b="1" dirty="0">
              <a:solidFill>
                <a:srgbClr val="FF0000"/>
              </a:solidFill>
            </a:endParaRPr>
          </a:p>
          <a:p>
            <a:pPr algn="ctr"/>
            <a:r>
              <a:rPr lang="es-MX" sz="2800" b="1" dirty="0" smtClean="0">
                <a:solidFill>
                  <a:srgbClr val="FF0000"/>
                </a:solidFill>
              </a:rPr>
              <a:t>Contiene </a:t>
            </a:r>
            <a:r>
              <a:rPr lang="es-MX" sz="2800" b="1" dirty="0">
                <a:solidFill>
                  <a:srgbClr val="FF0000"/>
                </a:solidFill>
              </a:rPr>
              <a:t>la luz para guiarlo, alimento para sustentarlo, y </a:t>
            </a:r>
            <a:r>
              <a:rPr lang="es-MX" sz="2800" b="1" dirty="0" smtClean="0">
                <a:solidFill>
                  <a:srgbClr val="FF0000"/>
                </a:solidFill>
              </a:rPr>
              <a:t>consuelo para </a:t>
            </a:r>
            <a:r>
              <a:rPr lang="es-MX" sz="2800" b="1" dirty="0">
                <a:solidFill>
                  <a:srgbClr val="FF0000"/>
                </a:solidFill>
              </a:rPr>
              <a:t>alegrarlo. </a:t>
            </a:r>
            <a:endParaRPr lang="es-MX" sz="2800" b="1" dirty="0" smtClean="0">
              <a:solidFill>
                <a:srgbClr val="FF0000"/>
              </a:solidFill>
            </a:endParaRPr>
          </a:p>
          <a:p>
            <a:pPr algn="ctr"/>
            <a:endParaRPr lang="es-MX" sz="2800" b="1" dirty="0">
              <a:solidFill>
                <a:srgbClr val="FF0000"/>
              </a:solidFill>
            </a:endParaRPr>
          </a:p>
          <a:p>
            <a:pPr algn="ctr"/>
            <a:r>
              <a:rPr lang="es-MX" sz="2800" b="1" dirty="0" smtClean="0">
                <a:solidFill>
                  <a:srgbClr val="FF0000"/>
                </a:solidFill>
              </a:rPr>
              <a:t>Es </a:t>
            </a:r>
            <a:r>
              <a:rPr lang="es-MX" sz="2800" b="1" dirty="0">
                <a:solidFill>
                  <a:srgbClr val="FF0000"/>
                </a:solidFill>
              </a:rPr>
              <a:t>el mapa del viajero, el bastón del peregrino, la </a:t>
            </a:r>
            <a:r>
              <a:rPr lang="es-MX" sz="2800" b="1" dirty="0" smtClean="0">
                <a:solidFill>
                  <a:srgbClr val="FF0000"/>
                </a:solidFill>
              </a:rPr>
              <a:t>brújula del </a:t>
            </a:r>
            <a:r>
              <a:rPr lang="es-MX" sz="2800" b="1" dirty="0">
                <a:solidFill>
                  <a:srgbClr val="FF0000"/>
                </a:solidFill>
              </a:rPr>
              <a:t>piloto, la espada del guerrero, y la carta magna del cristiano. </a:t>
            </a:r>
            <a:endParaRPr lang="es-MX" sz="2800" b="1" dirty="0" smtClean="0">
              <a:solidFill>
                <a:srgbClr val="FF0000"/>
              </a:solidFill>
            </a:endParaRPr>
          </a:p>
          <a:p>
            <a:endParaRPr lang="es-MX" sz="3200" b="1"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4917" y="1836868"/>
            <a:ext cx="3427083" cy="3412863"/>
          </a:xfrm>
          <a:prstGeom prst="rect">
            <a:avLst/>
          </a:prstGeom>
        </p:spPr>
      </p:pic>
    </p:spTree>
    <p:extLst>
      <p:ext uri="{BB962C8B-B14F-4D97-AF65-F5344CB8AC3E}">
        <p14:creationId xmlns:p14="http://schemas.microsoft.com/office/powerpoint/2010/main" val="36183410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625737" y="1195892"/>
            <a:ext cx="8174019" cy="3970318"/>
          </a:xfrm>
          <a:prstGeom prst="rect">
            <a:avLst/>
          </a:prstGeom>
          <a:noFill/>
        </p:spPr>
        <p:txBody>
          <a:bodyPr wrap="square" rtlCol="0">
            <a:spAutoFit/>
          </a:bodyPr>
          <a:lstStyle/>
          <a:p>
            <a:endParaRPr lang="es-MX" sz="2800" b="1" dirty="0" smtClean="0">
              <a:solidFill>
                <a:srgbClr val="FF0000"/>
              </a:solidFill>
            </a:endParaRPr>
          </a:p>
          <a:p>
            <a:pPr algn="ctr"/>
            <a:r>
              <a:rPr lang="es-MX" sz="2800" b="1" dirty="0" smtClean="0">
                <a:solidFill>
                  <a:srgbClr val="FF0000"/>
                </a:solidFill>
              </a:rPr>
              <a:t>Ahí </a:t>
            </a:r>
            <a:r>
              <a:rPr lang="es-MX" sz="2800" b="1" dirty="0">
                <a:solidFill>
                  <a:srgbClr val="FF0000"/>
                </a:solidFill>
              </a:rPr>
              <a:t>el paraíso es restaurado, los cielos son abiertos, y las puertas </a:t>
            </a:r>
            <a:r>
              <a:rPr lang="es-MX" sz="2800" b="1" dirty="0" smtClean="0">
                <a:solidFill>
                  <a:srgbClr val="FF0000"/>
                </a:solidFill>
              </a:rPr>
              <a:t>del infierno </a:t>
            </a:r>
            <a:r>
              <a:rPr lang="es-MX" sz="2800" b="1" dirty="0">
                <a:solidFill>
                  <a:srgbClr val="FF0000"/>
                </a:solidFill>
              </a:rPr>
              <a:t>reveladas. </a:t>
            </a:r>
            <a:endParaRPr lang="es-MX" sz="2800" b="1" dirty="0" smtClean="0">
              <a:solidFill>
                <a:srgbClr val="FF0000"/>
              </a:solidFill>
            </a:endParaRPr>
          </a:p>
          <a:p>
            <a:pPr algn="ctr"/>
            <a:endParaRPr lang="es-MX" sz="2800" b="1" dirty="0">
              <a:solidFill>
                <a:srgbClr val="FF0000"/>
              </a:solidFill>
            </a:endParaRPr>
          </a:p>
          <a:p>
            <a:pPr algn="ctr"/>
            <a:r>
              <a:rPr lang="es-MX" sz="2800" b="1" dirty="0" smtClean="0">
                <a:solidFill>
                  <a:srgbClr val="FF0000"/>
                </a:solidFill>
              </a:rPr>
              <a:t>Cristo </a:t>
            </a:r>
            <a:r>
              <a:rPr lang="es-MX" sz="2800" b="1" dirty="0">
                <a:solidFill>
                  <a:srgbClr val="FF0000"/>
                </a:solidFill>
              </a:rPr>
              <a:t>es su gran tema, su diseño nuestro bien, </a:t>
            </a:r>
            <a:r>
              <a:rPr lang="es-MX" sz="2800" b="1" dirty="0" smtClean="0">
                <a:solidFill>
                  <a:srgbClr val="FF0000"/>
                </a:solidFill>
              </a:rPr>
              <a:t>y la </a:t>
            </a:r>
            <a:r>
              <a:rPr lang="es-MX" sz="2800" b="1" dirty="0">
                <a:solidFill>
                  <a:srgbClr val="FF0000"/>
                </a:solidFill>
              </a:rPr>
              <a:t>gloria de Dios su fin. </a:t>
            </a:r>
            <a:endParaRPr lang="es-MX" sz="2800" b="1" dirty="0" smtClean="0">
              <a:solidFill>
                <a:srgbClr val="FF0000"/>
              </a:solidFill>
            </a:endParaRPr>
          </a:p>
          <a:p>
            <a:pPr algn="ctr"/>
            <a:endParaRPr lang="es-MX" sz="2800" b="1" dirty="0">
              <a:solidFill>
                <a:srgbClr val="FF0000"/>
              </a:solidFill>
            </a:endParaRPr>
          </a:p>
          <a:p>
            <a:pPr algn="ctr"/>
            <a:r>
              <a:rPr lang="es-MX" sz="2800" b="1" dirty="0" smtClean="0">
                <a:solidFill>
                  <a:srgbClr val="FF0000"/>
                </a:solidFill>
              </a:rPr>
              <a:t>Debe </a:t>
            </a:r>
            <a:r>
              <a:rPr lang="es-MX" sz="2800" b="1" dirty="0">
                <a:solidFill>
                  <a:srgbClr val="FF0000"/>
                </a:solidFill>
              </a:rPr>
              <a:t>llenar la memoria, controlar la mente y </a:t>
            </a:r>
            <a:r>
              <a:rPr lang="es-MX" sz="2800" b="1" dirty="0" smtClean="0">
                <a:solidFill>
                  <a:srgbClr val="FF0000"/>
                </a:solidFill>
              </a:rPr>
              <a:t>el corazón</a:t>
            </a:r>
            <a:r>
              <a:rPr lang="es-MX" sz="2800" b="1" dirty="0">
                <a:solidFill>
                  <a:srgbClr val="FF0000"/>
                </a:solidFill>
              </a:rPr>
              <a:t>, y guiar los pies.</a:t>
            </a: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2179" y="1465435"/>
            <a:ext cx="3499821" cy="4077292"/>
          </a:xfrm>
          <a:prstGeom prst="rect">
            <a:avLst/>
          </a:prstGeom>
        </p:spPr>
      </p:pic>
    </p:spTree>
    <p:extLst>
      <p:ext uri="{BB962C8B-B14F-4D97-AF65-F5344CB8AC3E}">
        <p14:creationId xmlns:p14="http://schemas.microsoft.com/office/powerpoint/2010/main" val="30297846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72584" y="1301675"/>
            <a:ext cx="10607040" cy="4832092"/>
          </a:xfrm>
          <a:prstGeom prst="rect">
            <a:avLst/>
          </a:prstGeom>
          <a:noFill/>
        </p:spPr>
        <p:txBody>
          <a:bodyPr wrap="square" rtlCol="0">
            <a:spAutoFit/>
          </a:bodyPr>
          <a:lstStyle/>
          <a:p>
            <a:pPr algn="ctr"/>
            <a:endParaRPr lang="es-MX" sz="2800" b="1" dirty="0" smtClean="0">
              <a:solidFill>
                <a:srgbClr val="FF0000"/>
              </a:solidFill>
            </a:endParaRPr>
          </a:p>
          <a:p>
            <a:r>
              <a:rPr lang="es-MX" sz="2800" b="1" dirty="0" smtClean="0">
                <a:solidFill>
                  <a:srgbClr val="FF0000"/>
                </a:solidFill>
              </a:rPr>
              <a:t>Léela </a:t>
            </a:r>
            <a:r>
              <a:rPr lang="es-MX" sz="2800" b="1" dirty="0">
                <a:solidFill>
                  <a:srgbClr val="FF0000"/>
                </a:solidFill>
              </a:rPr>
              <a:t>atentamente, frecuentemente, </a:t>
            </a:r>
            <a:endParaRPr lang="es-MX" sz="2800" b="1" dirty="0" smtClean="0">
              <a:solidFill>
                <a:srgbClr val="FF0000"/>
              </a:solidFill>
            </a:endParaRPr>
          </a:p>
          <a:p>
            <a:r>
              <a:rPr lang="es-MX" sz="2800" b="1" dirty="0" smtClean="0">
                <a:solidFill>
                  <a:srgbClr val="FF0000"/>
                </a:solidFill>
              </a:rPr>
              <a:t>y </a:t>
            </a:r>
            <a:r>
              <a:rPr lang="es-MX" sz="2800" b="1" dirty="0">
                <a:solidFill>
                  <a:srgbClr val="FF0000"/>
                </a:solidFill>
              </a:rPr>
              <a:t>en oración. </a:t>
            </a:r>
            <a:endParaRPr lang="es-MX" sz="2800" b="1" dirty="0" smtClean="0">
              <a:solidFill>
                <a:srgbClr val="FF0000"/>
              </a:solidFill>
            </a:endParaRPr>
          </a:p>
          <a:p>
            <a:endParaRPr lang="es-MX" sz="2800" b="1" dirty="0">
              <a:solidFill>
                <a:srgbClr val="FF0000"/>
              </a:solidFill>
            </a:endParaRPr>
          </a:p>
          <a:p>
            <a:r>
              <a:rPr lang="es-MX" sz="2800" b="1" dirty="0" smtClean="0">
                <a:solidFill>
                  <a:srgbClr val="FF0000"/>
                </a:solidFill>
              </a:rPr>
              <a:t>Es </a:t>
            </a:r>
            <a:r>
              <a:rPr lang="es-MX" sz="2800" b="1" dirty="0">
                <a:solidFill>
                  <a:srgbClr val="FF0000"/>
                </a:solidFill>
              </a:rPr>
              <a:t>una mina de </a:t>
            </a:r>
            <a:r>
              <a:rPr lang="es-MX" sz="2800" b="1" dirty="0" smtClean="0">
                <a:solidFill>
                  <a:srgbClr val="FF0000"/>
                </a:solidFill>
              </a:rPr>
              <a:t>riqueza, </a:t>
            </a:r>
            <a:endParaRPr lang="es-MX" sz="2800" b="1" dirty="0" smtClean="0">
              <a:solidFill>
                <a:srgbClr val="FF0000"/>
              </a:solidFill>
            </a:endParaRPr>
          </a:p>
          <a:p>
            <a:r>
              <a:rPr lang="es-MX" sz="2800" b="1" dirty="0" smtClean="0">
                <a:solidFill>
                  <a:srgbClr val="FF0000"/>
                </a:solidFill>
              </a:rPr>
              <a:t>un </a:t>
            </a:r>
            <a:r>
              <a:rPr lang="es-MX" sz="2800" b="1" dirty="0">
                <a:solidFill>
                  <a:srgbClr val="FF0000"/>
                </a:solidFill>
              </a:rPr>
              <a:t>paraíso de gloria, y un río de placer. </a:t>
            </a:r>
            <a:endParaRPr lang="es-MX" sz="2800" b="1" dirty="0" smtClean="0">
              <a:solidFill>
                <a:srgbClr val="FF0000"/>
              </a:solidFill>
            </a:endParaRPr>
          </a:p>
          <a:p>
            <a:endParaRPr lang="es-MX" sz="2800" b="1" dirty="0">
              <a:solidFill>
                <a:srgbClr val="FF0000"/>
              </a:solidFill>
            </a:endParaRPr>
          </a:p>
          <a:p>
            <a:r>
              <a:rPr lang="es-MX" sz="2800" b="1" dirty="0" smtClean="0">
                <a:solidFill>
                  <a:srgbClr val="FF0000"/>
                </a:solidFill>
              </a:rPr>
              <a:t>Te </a:t>
            </a:r>
            <a:r>
              <a:rPr lang="es-MX" sz="2800" b="1" dirty="0">
                <a:solidFill>
                  <a:srgbClr val="FF0000"/>
                </a:solidFill>
              </a:rPr>
              <a:t>es dada en la </a:t>
            </a:r>
            <a:r>
              <a:rPr lang="es-MX" sz="2800" b="1" dirty="0" smtClean="0">
                <a:solidFill>
                  <a:srgbClr val="FF0000"/>
                </a:solidFill>
              </a:rPr>
              <a:t>vida, te </a:t>
            </a:r>
            <a:r>
              <a:rPr lang="es-MX" sz="2800" b="1" dirty="0">
                <a:solidFill>
                  <a:srgbClr val="FF0000"/>
                </a:solidFill>
              </a:rPr>
              <a:t>será abierta en el juicio, y será recordada por siempre. Involucra </a:t>
            </a:r>
            <a:r>
              <a:rPr lang="es-MX" sz="2800" b="1" dirty="0" smtClean="0">
                <a:solidFill>
                  <a:srgbClr val="FF0000"/>
                </a:solidFill>
              </a:rPr>
              <a:t>la mayor </a:t>
            </a:r>
            <a:r>
              <a:rPr lang="es-MX" sz="2800" b="1" dirty="0">
                <a:solidFill>
                  <a:srgbClr val="FF0000"/>
                </a:solidFill>
              </a:rPr>
              <a:t>responsabilidad, recompensa el mayor trabajo, y condena </a:t>
            </a:r>
            <a:r>
              <a:rPr lang="es-MX" sz="2800" b="1" dirty="0" smtClean="0">
                <a:solidFill>
                  <a:srgbClr val="FF0000"/>
                </a:solidFill>
              </a:rPr>
              <a:t>a aquellos </a:t>
            </a:r>
            <a:r>
              <a:rPr lang="es-MX" sz="2800" b="1" dirty="0">
                <a:solidFill>
                  <a:srgbClr val="FF0000"/>
                </a:solidFill>
              </a:rPr>
              <a:t>que menosprecian su contenido santo.” </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7905" y="0"/>
            <a:ext cx="4394095" cy="2603351"/>
          </a:xfrm>
          <a:prstGeom prst="rect">
            <a:avLst/>
          </a:prstGeom>
        </p:spPr>
      </p:pic>
    </p:spTree>
    <p:extLst>
      <p:ext uri="{BB962C8B-B14F-4D97-AF65-F5344CB8AC3E}">
        <p14:creationId xmlns:p14="http://schemas.microsoft.com/office/powerpoint/2010/main" val="8750933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39097" y="580913"/>
            <a:ext cx="7336715" cy="4862870"/>
          </a:xfrm>
          <a:prstGeom prst="rect">
            <a:avLst/>
          </a:prstGeom>
          <a:noFill/>
        </p:spPr>
        <p:txBody>
          <a:bodyPr wrap="square" rtlCol="0">
            <a:spAutoFit/>
          </a:bodyPr>
          <a:lstStyle/>
          <a:p>
            <a:pPr algn="ctr"/>
            <a:r>
              <a:rPr lang="es-MX" sz="4000" b="1" dirty="0" smtClean="0">
                <a:solidFill>
                  <a:srgbClr val="FF0000"/>
                </a:solidFill>
              </a:rPr>
              <a:t>Contenido de la Biblia</a:t>
            </a:r>
          </a:p>
          <a:p>
            <a:endParaRPr lang="es-MX" dirty="0"/>
          </a:p>
          <a:p>
            <a:endParaRPr lang="es-MX" sz="3600" b="1" dirty="0" smtClean="0"/>
          </a:p>
          <a:p>
            <a:pPr algn="just"/>
            <a:r>
              <a:rPr lang="es-MX" sz="3600" b="1" dirty="0" smtClean="0">
                <a:solidFill>
                  <a:srgbClr val="00B050"/>
                </a:solidFill>
              </a:rPr>
              <a:t>Los metodistas consideramos como Sagradas Escrituras a los libros canónicos del Antiguo y Nuevo Testamento de cuya autoridad nunca hubo dudas en la Iglesia</a:t>
            </a:r>
            <a:endParaRPr lang="es-MX" sz="3600" b="1" dirty="0">
              <a:solidFill>
                <a:srgbClr val="00B050"/>
              </a:solidFill>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157" y="3494498"/>
            <a:ext cx="3809843" cy="3363502"/>
          </a:xfrm>
          <a:prstGeom prst="rect">
            <a:avLst/>
          </a:prstGeom>
        </p:spPr>
      </p:pic>
    </p:spTree>
    <p:extLst>
      <p:ext uri="{BB962C8B-B14F-4D97-AF65-F5344CB8AC3E}">
        <p14:creationId xmlns:p14="http://schemas.microsoft.com/office/powerpoint/2010/main" val="30781503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548641" y="695662"/>
            <a:ext cx="9133242" cy="5232202"/>
          </a:xfrm>
          <a:prstGeom prst="rect">
            <a:avLst/>
          </a:prstGeom>
          <a:noFill/>
        </p:spPr>
        <p:txBody>
          <a:bodyPr wrap="square" rtlCol="0">
            <a:spAutoFit/>
          </a:bodyPr>
          <a:lstStyle/>
          <a:p>
            <a:pPr algn="ctr"/>
            <a:r>
              <a:rPr lang="es-MX" sz="4000" b="1" dirty="0" smtClean="0">
                <a:solidFill>
                  <a:srgbClr val="FF0000"/>
                </a:solidFill>
              </a:rPr>
              <a:t>Del Antiguo Testamento</a:t>
            </a:r>
          </a:p>
          <a:p>
            <a:endParaRPr lang="es-MX" dirty="0"/>
          </a:p>
          <a:p>
            <a:pPr algn="just"/>
            <a:r>
              <a:rPr lang="es-MX" sz="2400" b="1" dirty="0" smtClean="0">
                <a:solidFill>
                  <a:srgbClr val="0070C0"/>
                </a:solidFill>
              </a:rPr>
              <a:t>El Antiguo Testamento no es contrario al Nuevo Testamento, puesto que en ambos testamentos se ofrece la vida eterna a la humanidad a través de Cristo, quien es el único mediador entre Dios y el ser humano, por ser al mismo tiempo Dios y Hombre</a:t>
            </a:r>
          </a:p>
          <a:p>
            <a:pPr algn="just"/>
            <a:endParaRPr lang="es-MX" sz="2400" b="1" dirty="0">
              <a:solidFill>
                <a:srgbClr val="0070C0"/>
              </a:solidFill>
            </a:endParaRPr>
          </a:p>
          <a:p>
            <a:pPr algn="just"/>
            <a:r>
              <a:rPr lang="es-MX" sz="2400" b="1" dirty="0" smtClean="0">
                <a:solidFill>
                  <a:srgbClr val="0070C0"/>
                </a:solidFill>
              </a:rPr>
              <a:t>Por tanto no se debe escuchar a quienes inventan que los antiguos patriarcas solamente tenían puesta su esperanza en promesas transitorias.</a:t>
            </a:r>
          </a:p>
          <a:p>
            <a:endParaRPr lang="es-MX" dirty="0"/>
          </a:p>
          <a:p>
            <a:pPr algn="r"/>
            <a:r>
              <a:rPr lang="es-MX" sz="2400" b="1" dirty="0" smtClean="0"/>
              <a:t>Artículo de Religión VI</a:t>
            </a:r>
          </a:p>
          <a:p>
            <a:endParaRPr lang="es-MX"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43247" y="4509247"/>
            <a:ext cx="2348753" cy="2348753"/>
          </a:xfrm>
          <a:prstGeom prst="rect">
            <a:avLst/>
          </a:prstGeom>
        </p:spPr>
      </p:pic>
    </p:spTree>
    <p:extLst>
      <p:ext uri="{BB962C8B-B14F-4D97-AF65-F5344CB8AC3E}">
        <p14:creationId xmlns:p14="http://schemas.microsoft.com/office/powerpoint/2010/main" val="26228786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667436" y="645458"/>
            <a:ext cx="10391888" cy="5293757"/>
          </a:xfrm>
          <a:prstGeom prst="rect">
            <a:avLst/>
          </a:prstGeom>
          <a:noFill/>
        </p:spPr>
        <p:txBody>
          <a:bodyPr wrap="square" rtlCol="0">
            <a:spAutoFit/>
          </a:bodyPr>
          <a:lstStyle/>
          <a:p>
            <a:r>
              <a:rPr lang="es-MX" sz="3200" b="1" dirty="0" smtClean="0">
                <a:solidFill>
                  <a:srgbClr val="FF0000"/>
                </a:solidFill>
              </a:rPr>
              <a:t>Clasificación de los libros del Antiguo Testamento</a:t>
            </a:r>
          </a:p>
          <a:p>
            <a:endParaRPr lang="es-MX" dirty="0"/>
          </a:p>
          <a:p>
            <a:r>
              <a:rPr lang="es-MX" b="1" dirty="0" smtClean="0">
                <a:solidFill>
                  <a:srgbClr val="FFFF00"/>
                </a:solidFill>
              </a:rPr>
              <a:t> </a:t>
            </a:r>
            <a:r>
              <a:rPr lang="es-MX" b="1" dirty="0" smtClean="0">
                <a:solidFill>
                  <a:srgbClr val="92D050"/>
                </a:solidFill>
              </a:rPr>
              <a:t>Ley                      	Historia			Poesía			Profetas				Profetas</a:t>
            </a:r>
          </a:p>
          <a:p>
            <a:r>
              <a:rPr lang="es-MX" b="1" dirty="0" smtClean="0">
                <a:solidFill>
                  <a:srgbClr val="92D050"/>
                </a:solidFill>
              </a:rPr>
              <a:t>													mayores			menores</a:t>
            </a:r>
          </a:p>
          <a:p>
            <a:endParaRPr lang="es-MX" b="1" dirty="0"/>
          </a:p>
          <a:p>
            <a:r>
              <a:rPr lang="es-MX" b="1" dirty="0" smtClean="0">
                <a:solidFill>
                  <a:schemeClr val="accent6">
                    <a:lumMod val="75000"/>
                  </a:schemeClr>
                </a:solidFill>
              </a:rPr>
              <a:t>Génesis                	Josué			Job</a:t>
            </a:r>
          </a:p>
          <a:p>
            <a:r>
              <a:rPr lang="es-MX" b="1" dirty="0" smtClean="0">
                <a:solidFill>
                  <a:schemeClr val="accent6">
                    <a:lumMod val="75000"/>
                  </a:schemeClr>
                </a:solidFill>
              </a:rPr>
              <a:t>Éxodo				Jueces			Salmos			Isaías				Oseas</a:t>
            </a:r>
          </a:p>
          <a:p>
            <a:r>
              <a:rPr lang="es-MX" b="1" dirty="0" smtClean="0">
                <a:solidFill>
                  <a:schemeClr val="accent6">
                    <a:lumMod val="75000"/>
                  </a:schemeClr>
                </a:solidFill>
              </a:rPr>
              <a:t>Levítico				Ruth			Proverbios		Jeremías			Joel</a:t>
            </a:r>
          </a:p>
          <a:p>
            <a:r>
              <a:rPr lang="es-MX" b="1" dirty="0" smtClean="0">
                <a:solidFill>
                  <a:schemeClr val="accent6">
                    <a:lumMod val="75000"/>
                  </a:schemeClr>
                </a:solidFill>
              </a:rPr>
              <a:t>Números			1 Samuel		Eclesiastés		Lamentaciones		Amós</a:t>
            </a:r>
          </a:p>
          <a:p>
            <a:r>
              <a:rPr lang="es-MX" b="1" dirty="0" smtClean="0">
                <a:solidFill>
                  <a:schemeClr val="accent6">
                    <a:lumMod val="75000"/>
                  </a:schemeClr>
                </a:solidFill>
              </a:rPr>
              <a:t>Deuteronomio    	2 Samuel		Cantares		Ezequiel			Abdías</a:t>
            </a:r>
          </a:p>
          <a:p>
            <a:r>
              <a:rPr lang="es-MX" b="1" dirty="0">
                <a:solidFill>
                  <a:schemeClr val="accent6">
                    <a:lumMod val="75000"/>
                  </a:schemeClr>
                </a:solidFill>
              </a:rPr>
              <a:t>	</a:t>
            </a:r>
            <a:r>
              <a:rPr lang="es-MX" b="1" dirty="0" smtClean="0">
                <a:solidFill>
                  <a:schemeClr val="accent6">
                    <a:lumMod val="75000"/>
                  </a:schemeClr>
                </a:solidFill>
              </a:rPr>
              <a:t>				1 Reyes							Daniel				Jonás</a:t>
            </a:r>
          </a:p>
          <a:p>
            <a:r>
              <a:rPr lang="es-MX" b="1" dirty="0" smtClean="0">
                <a:solidFill>
                  <a:schemeClr val="accent6">
                    <a:lumMod val="75000"/>
                  </a:schemeClr>
                </a:solidFill>
              </a:rPr>
              <a:t>					2 Reyes												Miqueas</a:t>
            </a:r>
          </a:p>
          <a:p>
            <a:r>
              <a:rPr lang="es-MX" b="1" dirty="0">
                <a:solidFill>
                  <a:schemeClr val="accent6">
                    <a:lumMod val="75000"/>
                  </a:schemeClr>
                </a:solidFill>
              </a:rPr>
              <a:t>	</a:t>
            </a:r>
            <a:r>
              <a:rPr lang="es-MX" b="1" dirty="0" smtClean="0">
                <a:solidFill>
                  <a:schemeClr val="accent6">
                    <a:lumMod val="75000"/>
                  </a:schemeClr>
                </a:solidFill>
              </a:rPr>
              <a:t>				1 Crónicas											Nahúm</a:t>
            </a:r>
          </a:p>
          <a:p>
            <a:r>
              <a:rPr lang="es-MX" b="1" dirty="0">
                <a:solidFill>
                  <a:schemeClr val="accent6">
                    <a:lumMod val="75000"/>
                  </a:schemeClr>
                </a:solidFill>
              </a:rPr>
              <a:t>	</a:t>
            </a:r>
            <a:r>
              <a:rPr lang="es-MX" b="1" dirty="0" smtClean="0">
                <a:solidFill>
                  <a:schemeClr val="accent6">
                    <a:lumMod val="75000"/>
                  </a:schemeClr>
                </a:solidFill>
              </a:rPr>
              <a:t>				2 Crónicas											Habacuc</a:t>
            </a:r>
          </a:p>
          <a:p>
            <a:r>
              <a:rPr lang="es-MX" b="1" dirty="0">
                <a:solidFill>
                  <a:schemeClr val="accent6">
                    <a:lumMod val="75000"/>
                  </a:schemeClr>
                </a:solidFill>
              </a:rPr>
              <a:t>	</a:t>
            </a:r>
            <a:r>
              <a:rPr lang="es-MX" b="1" dirty="0" smtClean="0">
                <a:solidFill>
                  <a:schemeClr val="accent6">
                    <a:lumMod val="75000"/>
                  </a:schemeClr>
                </a:solidFill>
              </a:rPr>
              <a:t>				Esdras											 	Sofonías</a:t>
            </a:r>
          </a:p>
          <a:p>
            <a:r>
              <a:rPr lang="es-MX" b="1" dirty="0">
                <a:solidFill>
                  <a:schemeClr val="accent6">
                    <a:lumMod val="75000"/>
                  </a:schemeClr>
                </a:solidFill>
              </a:rPr>
              <a:t>	</a:t>
            </a:r>
            <a:r>
              <a:rPr lang="es-MX" b="1" dirty="0" smtClean="0">
                <a:solidFill>
                  <a:schemeClr val="accent6">
                    <a:lumMod val="75000"/>
                  </a:schemeClr>
                </a:solidFill>
              </a:rPr>
              <a:t>				Nehemías											</a:t>
            </a:r>
            <a:r>
              <a:rPr lang="es-MX" b="1" dirty="0" err="1" smtClean="0">
                <a:solidFill>
                  <a:schemeClr val="accent6">
                    <a:lumMod val="75000"/>
                  </a:schemeClr>
                </a:solidFill>
              </a:rPr>
              <a:t>Hageo</a:t>
            </a:r>
            <a:endParaRPr lang="es-MX" b="1" dirty="0" smtClean="0">
              <a:solidFill>
                <a:schemeClr val="accent6">
                  <a:lumMod val="75000"/>
                </a:schemeClr>
              </a:solidFill>
            </a:endParaRPr>
          </a:p>
          <a:p>
            <a:r>
              <a:rPr lang="es-MX" b="1" dirty="0">
                <a:solidFill>
                  <a:schemeClr val="accent6">
                    <a:lumMod val="75000"/>
                  </a:schemeClr>
                </a:solidFill>
              </a:rPr>
              <a:t>	</a:t>
            </a:r>
            <a:r>
              <a:rPr lang="es-MX" b="1" dirty="0" smtClean="0">
                <a:solidFill>
                  <a:schemeClr val="accent6">
                    <a:lumMod val="75000"/>
                  </a:schemeClr>
                </a:solidFill>
              </a:rPr>
              <a:t>				Esther												Zacarías</a:t>
            </a:r>
          </a:p>
          <a:p>
            <a:r>
              <a:rPr lang="es-MX" b="1" dirty="0">
                <a:solidFill>
                  <a:schemeClr val="accent6">
                    <a:lumMod val="75000"/>
                  </a:schemeClr>
                </a:solidFill>
              </a:rPr>
              <a:t>	</a:t>
            </a:r>
            <a:r>
              <a:rPr lang="es-MX" b="1" dirty="0" smtClean="0">
                <a:solidFill>
                  <a:schemeClr val="accent6">
                    <a:lumMod val="75000"/>
                  </a:schemeClr>
                </a:solidFill>
              </a:rPr>
              <a:t>			 														Malaquías</a:t>
            </a:r>
            <a:endParaRPr lang="es-MX" b="1" dirty="0">
              <a:solidFill>
                <a:schemeClr val="accent6">
                  <a:lumMod val="75000"/>
                </a:schemeClr>
              </a:solidFill>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7620" y="4002840"/>
            <a:ext cx="1990164" cy="2873498"/>
          </a:xfrm>
          <a:prstGeom prst="rect">
            <a:avLst/>
          </a:prstGeom>
        </p:spPr>
      </p:pic>
    </p:spTree>
    <p:extLst>
      <p:ext uri="{BB962C8B-B14F-4D97-AF65-F5344CB8AC3E}">
        <p14:creationId xmlns:p14="http://schemas.microsoft.com/office/powerpoint/2010/main" val="23613022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766047" y="1497106"/>
            <a:ext cx="9907793" cy="369332"/>
          </a:xfrm>
          <a:prstGeom prst="rect">
            <a:avLst/>
          </a:prstGeom>
          <a:noFill/>
        </p:spPr>
        <p:txBody>
          <a:bodyPr wrap="square" rtlCol="0">
            <a:spAutoFit/>
          </a:bodyPr>
          <a:lstStyle/>
          <a:p>
            <a:endParaRPr lang="es-MX" dirty="0"/>
          </a:p>
        </p:txBody>
      </p:sp>
      <p:sp>
        <p:nvSpPr>
          <p:cNvPr id="5" name="CuadroTexto 4"/>
          <p:cNvSpPr txBox="1"/>
          <p:nvPr/>
        </p:nvSpPr>
        <p:spPr>
          <a:xfrm>
            <a:off x="2112085" y="726450"/>
            <a:ext cx="10079915" cy="5293757"/>
          </a:xfrm>
          <a:prstGeom prst="rect">
            <a:avLst/>
          </a:prstGeom>
          <a:noFill/>
        </p:spPr>
        <p:txBody>
          <a:bodyPr wrap="square" rtlCol="0">
            <a:spAutoFit/>
          </a:bodyPr>
          <a:lstStyle/>
          <a:p>
            <a:r>
              <a:rPr lang="es-MX" sz="3200" b="1" dirty="0" smtClean="0">
                <a:solidFill>
                  <a:srgbClr val="FF0000"/>
                </a:solidFill>
              </a:rPr>
              <a:t>Clasificación de los libros del Nuevo Testamento</a:t>
            </a:r>
          </a:p>
          <a:p>
            <a:endParaRPr lang="es-MX" dirty="0"/>
          </a:p>
          <a:p>
            <a:r>
              <a:rPr lang="es-MX" b="1" dirty="0" smtClean="0">
                <a:solidFill>
                  <a:srgbClr val="92D050"/>
                </a:solidFill>
              </a:rPr>
              <a:t>Evangelios		Historia		Cartas					Cartas 			Profecía</a:t>
            </a:r>
          </a:p>
          <a:p>
            <a:r>
              <a:rPr lang="es-MX" b="1" dirty="0">
                <a:solidFill>
                  <a:srgbClr val="92D050"/>
                </a:solidFill>
              </a:rPr>
              <a:t>	</a:t>
            </a:r>
            <a:r>
              <a:rPr lang="es-MX" b="1" dirty="0" smtClean="0">
                <a:solidFill>
                  <a:srgbClr val="92D050"/>
                </a:solidFill>
              </a:rPr>
              <a:t>						Paulinas				generales</a:t>
            </a:r>
          </a:p>
          <a:p>
            <a:endParaRPr lang="es-MX" dirty="0"/>
          </a:p>
          <a:p>
            <a:r>
              <a:rPr lang="es-MX" b="1" dirty="0" smtClean="0">
                <a:solidFill>
                  <a:schemeClr val="bg2">
                    <a:lumMod val="50000"/>
                  </a:schemeClr>
                </a:solidFill>
              </a:rPr>
              <a:t>Mateo			Hechos		Romanos				Hebreos		Apocalipsis</a:t>
            </a:r>
          </a:p>
          <a:p>
            <a:r>
              <a:rPr lang="es-MX" b="1" dirty="0" smtClean="0">
                <a:solidFill>
                  <a:schemeClr val="bg2">
                    <a:lumMod val="50000"/>
                  </a:schemeClr>
                </a:solidFill>
              </a:rPr>
              <a:t>Marcos						1 Corintios				Santiago</a:t>
            </a:r>
          </a:p>
          <a:p>
            <a:r>
              <a:rPr lang="es-MX" b="1" dirty="0" smtClean="0">
                <a:solidFill>
                  <a:schemeClr val="bg2">
                    <a:lumMod val="50000"/>
                  </a:schemeClr>
                </a:solidFill>
              </a:rPr>
              <a:t>Lucas						2 Corintios				1 Pedro</a:t>
            </a:r>
          </a:p>
          <a:p>
            <a:r>
              <a:rPr lang="es-MX" b="1" dirty="0" smtClean="0">
                <a:solidFill>
                  <a:schemeClr val="bg2">
                    <a:lumMod val="50000"/>
                  </a:schemeClr>
                </a:solidFill>
              </a:rPr>
              <a:t>Juan						Gálatas					2 Pedro</a:t>
            </a:r>
          </a:p>
          <a:p>
            <a:r>
              <a:rPr lang="es-MX" b="1" dirty="0">
                <a:solidFill>
                  <a:schemeClr val="bg2">
                    <a:lumMod val="50000"/>
                  </a:schemeClr>
                </a:solidFill>
              </a:rPr>
              <a:t>	</a:t>
            </a:r>
            <a:r>
              <a:rPr lang="es-MX" b="1" dirty="0" smtClean="0">
                <a:solidFill>
                  <a:schemeClr val="bg2">
                    <a:lumMod val="50000"/>
                  </a:schemeClr>
                </a:solidFill>
              </a:rPr>
              <a:t>						Efesios					1 Juan</a:t>
            </a:r>
          </a:p>
          <a:p>
            <a:r>
              <a:rPr lang="es-MX" b="1" dirty="0">
                <a:solidFill>
                  <a:schemeClr val="bg2">
                    <a:lumMod val="50000"/>
                  </a:schemeClr>
                </a:solidFill>
              </a:rPr>
              <a:t>	</a:t>
            </a:r>
            <a:r>
              <a:rPr lang="es-MX" b="1" dirty="0" smtClean="0">
                <a:solidFill>
                  <a:schemeClr val="bg2">
                    <a:lumMod val="50000"/>
                  </a:schemeClr>
                </a:solidFill>
              </a:rPr>
              <a:t>						Filipenses				2 Juan</a:t>
            </a:r>
          </a:p>
          <a:p>
            <a:r>
              <a:rPr lang="es-MX" b="1" dirty="0">
                <a:solidFill>
                  <a:schemeClr val="bg2">
                    <a:lumMod val="50000"/>
                  </a:schemeClr>
                </a:solidFill>
              </a:rPr>
              <a:t>							</a:t>
            </a:r>
            <a:r>
              <a:rPr lang="es-MX" b="1" dirty="0" smtClean="0">
                <a:solidFill>
                  <a:schemeClr val="bg2">
                    <a:lumMod val="50000"/>
                  </a:schemeClr>
                </a:solidFill>
              </a:rPr>
              <a:t>Colosenses				3 Juan</a:t>
            </a:r>
          </a:p>
          <a:p>
            <a:r>
              <a:rPr lang="es-MX" b="1" dirty="0">
                <a:solidFill>
                  <a:schemeClr val="bg2">
                    <a:lumMod val="50000"/>
                  </a:schemeClr>
                </a:solidFill>
              </a:rPr>
              <a:t>	</a:t>
            </a:r>
            <a:r>
              <a:rPr lang="es-MX" b="1" dirty="0" smtClean="0">
                <a:solidFill>
                  <a:schemeClr val="bg2">
                    <a:lumMod val="50000"/>
                  </a:schemeClr>
                </a:solidFill>
              </a:rPr>
              <a:t>						1 Tesalonicenses		Judas</a:t>
            </a:r>
            <a:endParaRPr lang="es-MX" b="1" dirty="0">
              <a:solidFill>
                <a:schemeClr val="bg2">
                  <a:lumMod val="50000"/>
                </a:schemeClr>
              </a:solidFill>
            </a:endParaRPr>
          </a:p>
          <a:p>
            <a:r>
              <a:rPr lang="es-MX" b="1" dirty="0" smtClean="0">
                <a:solidFill>
                  <a:schemeClr val="bg2">
                    <a:lumMod val="50000"/>
                  </a:schemeClr>
                </a:solidFill>
              </a:rPr>
              <a:t>							2 Tesalonicenses</a:t>
            </a:r>
          </a:p>
          <a:p>
            <a:r>
              <a:rPr lang="es-MX" b="1" dirty="0">
                <a:solidFill>
                  <a:schemeClr val="bg2">
                    <a:lumMod val="50000"/>
                  </a:schemeClr>
                </a:solidFill>
              </a:rPr>
              <a:t>	</a:t>
            </a:r>
            <a:r>
              <a:rPr lang="es-MX" b="1" dirty="0" smtClean="0">
                <a:solidFill>
                  <a:schemeClr val="bg2">
                    <a:lumMod val="50000"/>
                  </a:schemeClr>
                </a:solidFill>
              </a:rPr>
              <a:t>						1 Timoteo</a:t>
            </a:r>
          </a:p>
          <a:p>
            <a:r>
              <a:rPr lang="es-MX" b="1" dirty="0">
                <a:solidFill>
                  <a:schemeClr val="bg2">
                    <a:lumMod val="50000"/>
                  </a:schemeClr>
                </a:solidFill>
              </a:rPr>
              <a:t>	</a:t>
            </a:r>
            <a:r>
              <a:rPr lang="es-MX" b="1" dirty="0" smtClean="0">
                <a:solidFill>
                  <a:schemeClr val="bg2">
                    <a:lumMod val="50000"/>
                  </a:schemeClr>
                </a:solidFill>
              </a:rPr>
              <a:t>						2 Timoteo</a:t>
            </a:r>
          </a:p>
          <a:p>
            <a:r>
              <a:rPr lang="es-MX" b="1" dirty="0">
                <a:solidFill>
                  <a:schemeClr val="bg2">
                    <a:lumMod val="50000"/>
                  </a:schemeClr>
                </a:solidFill>
              </a:rPr>
              <a:t>	</a:t>
            </a:r>
            <a:r>
              <a:rPr lang="es-MX" b="1" dirty="0" smtClean="0">
                <a:solidFill>
                  <a:schemeClr val="bg2">
                    <a:lumMod val="50000"/>
                  </a:schemeClr>
                </a:solidFill>
              </a:rPr>
              <a:t>						Tito</a:t>
            </a:r>
          </a:p>
          <a:p>
            <a:r>
              <a:rPr lang="es-MX" b="1" dirty="0">
                <a:solidFill>
                  <a:schemeClr val="bg2">
                    <a:lumMod val="50000"/>
                  </a:schemeClr>
                </a:solidFill>
              </a:rPr>
              <a:t>	</a:t>
            </a:r>
            <a:r>
              <a:rPr lang="es-MX" b="1" dirty="0" smtClean="0">
                <a:solidFill>
                  <a:schemeClr val="bg2">
                    <a:lumMod val="50000"/>
                  </a:schemeClr>
                </a:solidFill>
              </a:rPr>
              <a:t>						Filemón</a:t>
            </a:r>
            <a:endParaRPr lang="es-MX" b="1" dirty="0">
              <a:solidFill>
                <a:schemeClr val="bg2">
                  <a:lumMod val="50000"/>
                </a:schemeClr>
              </a:solidFill>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6637" y="3476668"/>
            <a:ext cx="2291379" cy="3381332"/>
          </a:xfrm>
          <a:prstGeom prst="rect">
            <a:avLst/>
          </a:prstGeom>
        </p:spPr>
      </p:pic>
    </p:spTree>
    <p:extLst>
      <p:ext uri="{BB962C8B-B14F-4D97-AF65-F5344CB8AC3E}">
        <p14:creationId xmlns:p14="http://schemas.microsoft.com/office/powerpoint/2010/main" val="7749532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505610" y="-72757"/>
            <a:ext cx="6626710" cy="5570756"/>
          </a:xfrm>
          <a:prstGeom prst="rect">
            <a:avLst/>
          </a:prstGeom>
          <a:noFill/>
        </p:spPr>
        <p:txBody>
          <a:bodyPr wrap="square" rtlCol="0">
            <a:spAutoFit/>
          </a:bodyPr>
          <a:lstStyle/>
          <a:p>
            <a:endParaRPr lang="es-MX" sz="2800" b="1" dirty="0" smtClean="0">
              <a:solidFill>
                <a:srgbClr val="0070C0"/>
              </a:solidFill>
            </a:endParaRPr>
          </a:p>
          <a:p>
            <a:pPr algn="ctr"/>
            <a:endParaRPr lang="es-MX" sz="2800" b="1" dirty="0" smtClean="0">
              <a:solidFill>
                <a:srgbClr val="FF0000"/>
              </a:solidFill>
            </a:endParaRPr>
          </a:p>
          <a:p>
            <a:pPr algn="ctr"/>
            <a:endParaRPr lang="es-MX" sz="2800" b="1" dirty="0" smtClean="0">
              <a:solidFill>
                <a:srgbClr val="FF0000"/>
              </a:solidFill>
            </a:endParaRPr>
          </a:p>
          <a:p>
            <a:pPr algn="ctr"/>
            <a:endParaRPr lang="es-MX" sz="2800" b="1" dirty="0" smtClean="0">
              <a:solidFill>
                <a:srgbClr val="FF0000"/>
              </a:solidFill>
            </a:endParaRPr>
          </a:p>
          <a:p>
            <a:pPr algn="ctr"/>
            <a:r>
              <a:rPr lang="es-MX" sz="2800" b="1" dirty="0" err="1" smtClean="0">
                <a:solidFill>
                  <a:srgbClr val="FF0000"/>
                </a:solidFill>
              </a:rPr>
              <a:t>Casiodoro</a:t>
            </a:r>
            <a:r>
              <a:rPr lang="es-MX" sz="2800" b="1" dirty="0" smtClean="0">
                <a:solidFill>
                  <a:srgbClr val="FF0000"/>
                </a:solidFill>
              </a:rPr>
              <a:t> de Reina</a:t>
            </a:r>
          </a:p>
          <a:p>
            <a:endParaRPr lang="es-MX" b="1" dirty="0" smtClean="0">
              <a:solidFill>
                <a:srgbClr val="00B0F0"/>
              </a:solidFill>
            </a:endParaRPr>
          </a:p>
          <a:p>
            <a:r>
              <a:rPr lang="es-MX" b="1" dirty="0" smtClean="0">
                <a:solidFill>
                  <a:srgbClr val="00B0F0"/>
                </a:solidFill>
              </a:rPr>
              <a:t>Traductor </a:t>
            </a:r>
            <a:r>
              <a:rPr lang="es-MX" b="1" dirty="0">
                <a:solidFill>
                  <a:srgbClr val="00B0F0"/>
                </a:solidFill>
              </a:rPr>
              <a:t>de la Biblia a lengua castellana</a:t>
            </a:r>
          </a:p>
          <a:p>
            <a:pPr algn="just"/>
            <a:endParaRPr lang="es-MX" b="1" dirty="0" smtClean="0">
              <a:solidFill>
                <a:srgbClr val="00B0F0"/>
              </a:solidFill>
            </a:endParaRPr>
          </a:p>
          <a:p>
            <a:pPr algn="just"/>
            <a:r>
              <a:rPr lang="es-MX" b="1" dirty="0" smtClean="0">
                <a:solidFill>
                  <a:srgbClr val="00B0F0"/>
                </a:solidFill>
              </a:rPr>
              <a:t>“Príncipe de los traductores de la Biblia a lengua castellana”                            (Dr. </a:t>
            </a:r>
            <a:r>
              <a:rPr lang="es-MX" b="1" dirty="0" err="1" smtClean="0">
                <a:solidFill>
                  <a:srgbClr val="00B0F0"/>
                </a:solidFill>
              </a:rPr>
              <a:t>Tablante</a:t>
            </a:r>
            <a:r>
              <a:rPr lang="es-MX" b="1" dirty="0" smtClean="0">
                <a:solidFill>
                  <a:srgbClr val="00B0F0"/>
                </a:solidFill>
              </a:rPr>
              <a:t> Garrido)</a:t>
            </a:r>
          </a:p>
          <a:p>
            <a:pPr algn="just"/>
            <a:endParaRPr lang="es-MX" b="1" dirty="0">
              <a:solidFill>
                <a:srgbClr val="00B0F0"/>
              </a:solidFill>
            </a:endParaRPr>
          </a:p>
          <a:p>
            <a:pPr algn="just"/>
            <a:r>
              <a:rPr lang="es-MX" b="1" dirty="0" smtClean="0">
                <a:solidFill>
                  <a:srgbClr val="00B0F0"/>
                </a:solidFill>
              </a:rPr>
              <a:t>Nacido en el Sur de España, alrededor de 1520. Desde muy joven se dedicó al estudio de las Escrituras, siendo fraile.</a:t>
            </a:r>
          </a:p>
          <a:p>
            <a:pPr algn="just"/>
            <a:endParaRPr lang="es-MX" b="1" dirty="0">
              <a:solidFill>
                <a:srgbClr val="00B0F0"/>
              </a:solidFill>
            </a:endParaRPr>
          </a:p>
          <a:p>
            <a:pPr algn="just"/>
            <a:r>
              <a:rPr lang="es-MX" b="1" dirty="0" smtClean="0">
                <a:solidFill>
                  <a:srgbClr val="00B0F0"/>
                </a:solidFill>
              </a:rPr>
              <a:t>La primera versión protestante completa es la llamada Biblia del Oso, de </a:t>
            </a:r>
            <a:r>
              <a:rPr lang="es-MX" b="1" dirty="0" err="1" smtClean="0">
                <a:solidFill>
                  <a:srgbClr val="00B0F0"/>
                </a:solidFill>
              </a:rPr>
              <a:t>Casiodoro</a:t>
            </a:r>
            <a:r>
              <a:rPr lang="es-MX" b="1" dirty="0" smtClean="0">
                <a:solidFill>
                  <a:srgbClr val="00B0F0"/>
                </a:solidFill>
              </a:rPr>
              <a:t> de Reina (1567 – 1569).</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6336" y="267380"/>
            <a:ext cx="4539348" cy="5230619"/>
          </a:xfrm>
          <a:prstGeom prst="rect">
            <a:avLst/>
          </a:prstGeom>
        </p:spPr>
      </p:pic>
    </p:spTree>
    <p:extLst>
      <p:ext uri="{BB962C8B-B14F-4D97-AF65-F5344CB8AC3E}">
        <p14:creationId xmlns:p14="http://schemas.microsoft.com/office/powerpoint/2010/main" val="1167886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710466" y="785308"/>
            <a:ext cx="5368066" cy="5755422"/>
          </a:xfrm>
          <a:prstGeom prst="rect">
            <a:avLst/>
          </a:prstGeom>
          <a:noFill/>
        </p:spPr>
        <p:txBody>
          <a:bodyPr wrap="square" rtlCol="0">
            <a:spAutoFit/>
          </a:bodyPr>
          <a:lstStyle/>
          <a:p>
            <a:pPr algn="ctr"/>
            <a:r>
              <a:rPr lang="es-MX" sz="3200" b="1" dirty="0" smtClean="0">
                <a:solidFill>
                  <a:srgbClr val="0070C0"/>
                </a:solidFill>
              </a:rPr>
              <a:t>Biblia del Oso</a:t>
            </a:r>
            <a:endParaRPr lang="es-MX" sz="2400" b="1" dirty="0">
              <a:solidFill>
                <a:srgbClr val="FF0000"/>
              </a:solidFill>
            </a:endParaRPr>
          </a:p>
          <a:p>
            <a:endParaRPr lang="es-MX" sz="2400" b="1" dirty="0" smtClean="0">
              <a:solidFill>
                <a:srgbClr val="FF0000"/>
              </a:solidFill>
            </a:endParaRPr>
          </a:p>
          <a:p>
            <a:r>
              <a:rPr lang="es-MX" sz="2400" b="1" dirty="0">
                <a:solidFill>
                  <a:srgbClr val="FF0000"/>
                </a:solidFill>
              </a:rPr>
              <a:t>L</a:t>
            </a:r>
            <a:r>
              <a:rPr lang="es-MX" sz="2400" b="1" dirty="0" smtClean="0">
                <a:solidFill>
                  <a:srgbClr val="FF0000"/>
                </a:solidFill>
              </a:rPr>
              <a:t>lamada así </a:t>
            </a:r>
            <a:r>
              <a:rPr lang="es-MX" sz="2400" b="1" dirty="0">
                <a:solidFill>
                  <a:srgbClr val="FF0000"/>
                </a:solidFill>
              </a:rPr>
              <a:t>por la ilustración en </a:t>
            </a:r>
            <a:endParaRPr lang="es-MX" sz="2400" b="1" dirty="0" smtClean="0">
              <a:solidFill>
                <a:srgbClr val="FF0000"/>
              </a:solidFill>
            </a:endParaRPr>
          </a:p>
          <a:p>
            <a:r>
              <a:rPr lang="es-MX" sz="2400" b="1" dirty="0" smtClean="0">
                <a:solidFill>
                  <a:srgbClr val="FF0000"/>
                </a:solidFill>
              </a:rPr>
              <a:t>su </a:t>
            </a:r>
            <a:r>
              <a:rPr lang="es-MX" sz="2400" b="1" dirty="0">
                <a:solidFill>
                  <a:srgbClr val="FF0000"/>
                </a:solidFill>
              </a:rPr>
              <a:t>portada de un oso que intenta alcanzar un panal de miel colgado de un árbol</a:t>
            </a:r>
            <a:r>
              <a:rPr lang="es-MX" sz="2400" b="1" dirty="0" smtClean="0">
                <a:solidFill>
                  <a:srgbClr val="FF0000"/>
                </a:solidFill>
              </a:rPr>
              <a:t>. </a:t>
            </a:r>
          </a:p>
          <a:p>
            <a:endParaRPr lang="es-MX" sz="2400" b="1" dirty="0">
              <a:solidFill>
                <a:srgbClr val="FF0000"/>
              </a:solidFill>
            </a:endParaRPr>
          </a:p>
          <a:p>
            <a:r>
              <a:rPr lang="es-MX" sz="2400" b="1" dirty="0" smtClean="0">
                <a:solidFill>
                  <a:srgbClr val="FF0000"/>
                </a:solidFill>
              </a:rPr>
              <a:t>Se </a:t>
            </a:r>
            <a:r>
              <a:rPr lang="es-MX" sz="2400" b="1" dirty="0">
                <a:solidFill>
                  <a:srgbClr val="FF0000"/>
                </a:solidFill>
              </a:rPr>
              <a:t>colocó esa ilustración del oso, logotipo del impresor bávaro </a:t>
            </a:r>
            <a:r>
              <a:rPr lang="es-MX" sz="2400" b="1" dirty="0" err="1">
                <a:solidFill>
                  <a:srgbClr val="FF0000"/>
                </a:solidFill>
              </a:rPr>
              <a:t>Mattias</a:t>
            </a:r>
            <a:r>
              <a:rPr lang="es-MX" sz="2400" b="1" dirty="0">
                <a:solidFill>
                  <a:srgbClr val="FF0000"/>
                </a:solidFill>
              </a:rPr>
              <a:t> </a:t>
            </a:r>
            <a:r>
              <a:rPr lang="es-MX" sz="2400" b="1" dirty="0" err="1">
                <a:solidFill>
                  <a:srgbClr val="FF0000"/>
                </a:solidFill>
              </a:rPr>
              <a:t>Apiarius</a:t>
            </a:r>
            <a:r>
              <a:rPr lang="es-MX" sz="2400" b="1" dirty="0">
                <a:solidFill>
                  <a:srgbClr val="FF0000"/>
                </a:solidFill>
              </a:rPr>
              <a:t>, para evitar el uso de íconos religiosos, porque en aquel tiempo estaba prohibida cualquier traducción de la Biblia </a:t>
            </a:r>
            <a:endParaRPr lang="es-MX" sz="2400" b="1" dirty="0" smtClean="0">
              <a:solidFill>
                <a:srgbClr val="FF0000"/>
              </a:solidFill>
            </a:endParaRPr>
          </a:p>
          <a:p>
            <a:r>
              <a:rPr lang="es-MX" sz="2400" b="1" dirty="0" smtClean="0">
                <a:solidFill>
                  <a:srgbClr val="FF0000"/>
                </a:solidFill>
              </a:rPr>
              <a:t>a </a:t>
            </a:r>
            <a:r>
              <a:rPr lang="es-MX" sz="2400" b="1" dirty="0">
                <a:solidFill>
                  <a:srgbClr val="FF0000"/>
                </a:solidFill>
              </a:rPr>
              <a:t>lenguas </a:t>
            </a:r>
            <a:r>
              <a:rPr lang="es-MX" sz="2400" b="1" dirty="0" smtClean="0">
                <a:solidFill>
                  <a:srgbClr val="FF0000"/>
                </a:solidFill>
              </a:rPr>
              <a:t>vernáculas</a:t>
            </a:r>
          </a:p>
          <a:p>
            <a:endParaRPr lang="es-MX" sz="2400" b="1" dirty="0">
              <a:solidFill>
                <a:srgbClr val="FF0000"/>
              </a:solidFill>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9819" y="330346"/>
            <a:ext cx="4096614" cy="6231819"/>
          </a:xfrm>
          <a:prstGeom prst="rect">
            <a:avLst/>
          </a:prstGeom>
        </p:spPr>
      </p:pic>
    </p:spTree>
    <p:extLst>
      <p:ext uri="{BB962C8B-B14F-4D97-AF65-F5344CB8AC3E}">
        <p14:creationId xmlns:p14="http://schemas.microsoft.com/office/powerpoint/2010/main" val="40716994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9824" y="0"/>
            <a:ext cx="3442176" cy="1731981"/>
          </a:xfrm>
          <a:prstGeom prst="rect">
            <a:avLst/>
          </a:prstGeom>
        </p:spPr>
      </p:pic>
      <p:sp>
        <p:nvSpPr>
          <p:cNvPr id="2" name="Rectángulo 1"/>
          <p:cNvSpPr/>
          <p:nvPr/>
        </p:nvSpPr>
        <p:spPr>
          <a:xfrm>
            <a:off x="1463040" y="1410355"/>
            <a:ext cx="10650071" cy="5447645"/>
          </a:xfrm>
          <a:prstGeom prst="rect">
            <a:avLst/>
          </a:prstGeom>
        </p:spPr>
        <p:txBody>
          <a:bodyPr wrap="square">
            <a:spAutoFit/>
          </a:bodyPr>
          <a:lstStyle/>
          <a:p>
            <a:pPr algn="ctr"/>
            <a:r>
              <a:rPr lang="es-MX" sz="3600" b="1" dirty="0">
                <a:solidFill>
                  <a:srgbClr val="0070C0"/>
                </a:solidFill>
              </a:rPr>
              <a:t>Revelación e </a:t>
            </a:r>
            <a:r>
              <a:rPr lang="es-MX" sz="3600" b="1" dirty="0" smtClean="0">
                <a:solidFill>
                  <a:srgbClr val="0070C0"/>
                </a:solidFill>
              </a:rPr>
              <a:t>inspiración</a:t>
            </a:r>
            <a:r>
              <a:rPr lang="es-MX" sz="3600" b="1" dirty="0"/>
              <a:t>	</a:t>
            </a:r>
            <a:endParaRPr lang="es-MX" sz="3600" b="1" dirty="0" smtClean="0"/>
          </a:p>
          <a:p>
            <a:endParaRPr lang="es-MX" dirty="0"/>
          </a:p>
          <a:p>
            <a:r>
              <a:rPr lang="es-MX" sz="2400" b="1" dirty="0" smtClean="0">
                <a:solidFill>
                  <a:srgbClr val="FF0000"/>
                </a:solidFill>
              </a:rPr>
              <a:t>-  La </a:t>
            </a:r>
            <a:r>
              <a:rPr lang="es-MX" sz="2400" b="1" dirty="0">
                <a:solidFill>
                  <a:srgbClr val="FF0000"/>
                </a:solidFill>
              </a:rPr>
              <a:t>palabra “revelación” se puede tomar ora activa o pasivamente. En el primer sentido ella significa esa actividad de Dios mediante la cual Él se da a conocer a los hombres. En el segundo, es el conocimiento así impartido</a:t>
            </a:r>
            <a:r>
              <a:rPr lang="es-MX" sz="2400" b="1" dirty="0" smtClean="0">
                <a:solidFill>
                  <a:srgbClr val="FF0000"/>
                </a:solidFill>
              </a:rPr>
              <a:t>.</a:t>
            </a:r>
          </a:p>
          <a:p>
            <a:endParaRPr lang="es-MX" sz="2400" b="1" dirty="0">
              <a:solidFill>
                <a:srgbClr val="FF0000"/>
              </a:solidFill>
            </a:endParaRPr>
          </a:p>
          <a:p>
            <a:pPr marL="285750" indent="-285750">
              <a:buFontTx/>
              <a:buChar char="-"/>
            </a:pPr>
            <a:r>
              <a:rPr lang="es-MX" sz="2400" b="1" dirty="0" smtClean="0">
                <a:solidFill>
                  <a:srgbClr val="FF0000"/>
                </a:solidFill>
              </a:rPr>
              <a:t>Inspiración </a:t>
            </a:r>
            <a:r>
              <a:rPr lang="es-MX" sz="2400" b="1" dirty="0">
                <a:solidFill>
                  <a:srgbClr val="FF0000"/>
                </a:solidFill>
              </a:rPr>
              <a:t>no es en sí misma una palabra bíblica. Usual y más convenientemente se le define como una influencia sobrenatural del Espíritu de Dios sobre los autores bíblicos, que asegura que lo que ellos escribieron fue precisamente lo que Dios quiso que escribieran para la comunicación de su verdad</a:t>
            </a:r>
            <a:r>
              <a:rPr lang="es-MX" sz="2400" b="1" dirty="0" smtClean="0">
                <a:solidFill>
                  <a:srgbClr val="FF0000"/>
                </a:solidFill>
              </a:rPr>
              <a:t>.</a:t>
            </a:r>
          </a:p>
          <a:p>
            <a:pPr marL="285750" indent="-285750">
              <a:buFontTx/>
              <a:buChar char="-"/>
            </a:pPr>
            <a:endParaRPr lang="es-MX" dirty="0" smtClean="0"/>
          </a:p>
          <a:p>
            <a:pPr algn="r"/>
            <a:r>
              <a:rPr lang="es-MX" b="1" dirty="0"/>
              <a:t>J I </a:t>
            </a:r>
            <a:r>
              <a:rPr lang="es-MX" b="1" dirty="0" err="1" smtClean="0"/>
              <a:t>Packer</a:t>
            </a:r>
            <a:endParaRPr lang="es-MX" b="1" dirty="0"/>
          </a:p>
          <a:p>
            <a:pPr algn="r"/>
            <a:r>
              <a:rPr lang="es-MX" b="1" dirty="0"/>
              <a:t>La Biblia de Estudio.  Mundo Hispánico, 1977</a:t>
            </a:r>
          </a:p>
        </p:txBody>
      </p:sp>
    </p:spTree>
    <p:extLst>
      <p:ext uri="{BB962C8B-B14F-4D97-AF65-F5344CB8AC3E}">
        <p14:creationId xmlns:p14="http://schemas.microsoft.com/office/powerpoint/2010/main" val="4611896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4107" y="172123"/>
            <a:ext cx="9477487" cy="6186309"/>
          </a:xfrm>
          <a:prstGeom prst="rect">
            <a:avLst/>
          </a:prstGeom>
        </p:spPr>
        <p:txBody>
          <a:bodyPr wrap="square">
            <a:spAutoFit/>
          </a:bodyPr>
          <a:lstStyle/>
          <a:p>
            <a:pPr algn="ctr"/>
            <a:r>
              <a:rPr lang="es-MX" sz="3600" b="1" dirty="0">
                <a:solidFill>
                  <a:srgbClr val="0070C0"/>
                </a:solidFill>
              </a:rPr>
              <a:t>La unidad de la Biblia, </a:t>
            </a:r>
          </a:p>
          <a:p>
            <a:endParaRPr lang="es-MX" dirty="0" smtClean="0"/>
          </a:p>
          <a:p>
            <a:r>
              <a:rPr lang="es-MX" sz="2400" b="1" dirty="0" smtClean="0">
                <a:solidFill>
                  <a:srgbClr val="FF0000"/>
                </a:solidFill>
              </a:rPr>
              <a:t>¿</a:t>
            </a:r>
            <a:r>
              <a:rPr lang="es-MX" sz="2400" b="1" dirty="0">
                <a:solidFill>
                  <a:srgbClr val="FF0000"/>
                </a:solidFill>
              </a:rPr>
              <a:t>Qué unidad puede haber en la Biblia? ¿Qué unidad puede haber entre ambos testamentos cuando son tan diversas las circunstancias de su composición?</a:t>
            </a:r>
          </a:p>
          <a:p>
            <a:pPr marL="342900" indent="-342900">
              <a:buFontTx/>
              <a:buChar char="-"/>
            </a:pPr>
            <a:r>
              <a:rPr lang="es-MX" sz="2400" b="1" dirty="0" smtClean="0">
                <a:solidFill>
                  <a:srgbClr val="FF0000"/>
                </a:solidFill>
              </a:rPr>
              <a:t>La </a:t>
            </a:r>
            <a:r>
              <a:rPr lang="es-MX" sz="2400" b="1" dirty="0">
                <a:solidFill>
                  <a:srgbClr val="FF0000"/>
                </a:solidFill>
              </a:rPr>
              <a:t>unidad de la Biblia descansa en </a:t>
            </a:r>
            <a:r>
              <a:rPr lang="es-MX" sz="2400" b="1" dirty="0" smtClean="0">
                <a:solidFill>
                  <a:srgbClr val="FF0000"/>
                </a:solidFill>
              </a:rPr>
              <a:t>el </a:t>
            </a:r>
            <a:r>
              <a:rPr lang="es-MX" sz="2400" b="1" dirty="0">
                <a:solidFill>
                  <a:srgbClr val="FF0000"/>
                </a:solidFill>
              </a:rPr>
              <a:t>hecho de ser el </a:t>
            </a:r>
            <a:r>
              <a:rPr lang="es-MX" sz="2400" b="1" dirty="0" smtClean="0">
                <a:solidFill>
                  <a:srgbClr val="FF0000"/>
                </a:solidFill>
              </a:rPr>
              <a:t>      </a:t>
            </a:r>
          </a:p>
          <a:p>
            <a:r>
              <a:rPr lang="es-MX" sz="2400" b="1" dirty="0" smtClean="0">
                <a:solidFill>
                  <a:srgbClr val="FF0000"/>
                </a:solidFill>
              </a:rPr>
              <a:t>           producto </a:t>
            </a:r>
            <a:r>
              <a:rPr lang="es-MX" sz="2400" b="1" dirty="0">
                <a:solidFill>
                  <a:srgbClr val="FF0000"/>
                </a:solidFill>
              </a:rPr>
              <a:t>cultural de un pueblo.</a:t>
            </a:r>
          </a:p>
          <a:p>
            <a:pPr marL="342900" indent="-342900">
              <a:buFontTx/>
              <a:buChar char="-"/>
            </a:pPr>
            <a:r>
              <a:rPr lang="es-MX" sz="2400" b="1" dirty="0" smtClean="0">
                <a:solidFill>
                  <a:srgbClr val="FF0000"/>
                </a:solidFill>
              </a:rPr>
              <a:t>La </a:t>
            </a:r>
            <a:r>
              <a:rPr lang="es-MX" sz="2400" b="1" dirty="0">
                <a:solidFill>
                  <a:srgbClr val="FF0000"/>
                </a:solidFill>
              </a:rPr>
              <a:t>unidad de la Biblia descansa en su tema: una historia de </a:t>
            </a:r>
            <a:endParaRPr lang="es-MX" sz="2400" b="1" dirty="0" smtClean="0">
              <a:solidFill>
                <a:srgbClr val="FF0000"/>
              </a:solidFill>
            </a:endParaRPr>
          </a:p>
          <a:p>
            <a:r>
              <a:rPr lang="es-MX" sz="2400" b="1" dirty="0">
                <a:solidFill>
                  <a:srgbClr val="FF0000"/>
                </a:solidFill>
              </a:rPr>
              <a:t> </a:t>
            </a:r>
            <a:r>
              <a:rPr lang="es-MX" sz="2400" b="1" dirty="0" smtClean="0">
                <a:solidFill>
                  <a:srgbClr val="FF0000"/>
                </a:solidFill>
              </a:rPr>
              <a:t>          salvación</a:t>
            </a:r>
            <a:r>
              <a:rPr lang="es-MX" sz="2400" b="1" dirty="0">
                <a:solidFill>
                  <a:srgbClr val="FF0000"/>
                </a:solidFill>
              </a:rPr>
              <a:t>.</a:t>
            </a:r>
          </a:p>
          <a:p>
            <a:pPr marL="342900" indent="-342900">
              <a:buFontTx/>
              <a:buChar char="-"/>
            </a:pPr>
            <a:r>
              <a:rPr lang="es-MX" sz="2400" b="1" dirty="0" smtClean="0">
                <a:solidFill>
                  <a:srgbClr val="FF0000"/>
                </a:solidFill>
              </a:rPr>
              <a:t>La </a:t>
            </a:r>
            <a:r>
              <a:rPr lang="es-MX" sz="2400" b="1" dirty="0">
                <a:solidFill>
                  <a:srgbClr val="FF0000"/>
                </a:solidFill>
              </a:rPr>
              <a:t>unidad de la Biblia tiene su fundamento en una persona: </a:t>
            </a:r>
            <a:endParaRPr lang="es-MX" sz="2400" b="1" dirty="0" smtClean="0">
              <a:solidFill>
                <a:srgbClr val="FF0000"/>
              </a:solidFill>
            </a:endParaRPr>
          </a:p>
          <a:p>
            <a:r>
              <a:rPr lang="es-MX" sz="2400" b="1" dirty="0">
                <a:solidFill>
                  <a:srgbClr val="FF0000"/>
                </a:solidFill>
              </a:rPr>
              <a:t> </a:t>
            </a:r>
            <a:r>
              <a:rPr lang="es-MX" sz="2400" b="1" dirty="0" smtClean="0">
                <a:solidFill>
                  <a:srgbClr val="FF0000"/>
                </a:solidFill>
              </a:rPr>
              <a:t>          Jesucristo</a:t>
            </a:r>
            <a:r>
              <a:rPr lang="es-MX" sz="2400" b="1" dirty="0">
                <a:solidFill>
                  <a:srgbClr val="FF0000"/>
                </a:solidFill>
              </a:rPr>
              <a:t>.</a:t>
            </a:r>
          </a:p>
          <a:p>
            <a:r>
              <a:rPr lang="es-MX" sz="2400" b="1" dirty="0" smtClean="0">
                <a:solidFill>
                  <a:srgbClr val="FF0000"/>
                </a:solidFill>
              </a:rPr>
              <a:t>                           Jesucristo</a:t>
            </a:r>
            <a:r>
              <a:rPr lang="es-MX" sz="2400" b="1" dirty="0">
                <a:solidFill>
                  <a:srgbClr val="FF0000"/>
                </a:solidFill>
              </a:rPr>
              <a:t>, Dios con nosotros.</a:t>
            </a:r>
          </a:p>
          <a:p>
            <a:r>
              <a:rPr lang="es-MX" sz="2400" b="1" dirty="0" smtClean="0">
                <a:solidFill>
                  <a:srgbClr val="FF0000"/>
                </a:solidFill>
              </a:rPr>
              <a:t>                           Jesucristo</a:t>
            </a:r>
            <a:r>
              <a:rPr lang="es-MX" sz="2400" b="1" dirty="0">
                <a:solidFill>
                  <a:srgbClr val="FF0000"/>
                </a:solidFill>
              </a:rPr>
              <a:t>, el hombre perfecto.</a:t>
            </a:r>
          </a:p>
          <a:p>
            <a:r>
              <a:rPr lang="es-MX" sz="2400" b="1" dirty="0" smtClean="0">
                <a:solidFill>
                  <a:srgbClr val="FF0000"/>
                </a:solidFill>
              </a:rPr>
              <a:t>                           Jesucristo</a:t>
            </a:r>
            <a:r>
              <a:rPr lang="es-MX" sz="2400" b="1" dirty="0">
                <a:solidFill>
                  <a:srgbClr val="FF0000"/>
                </a:solidFill>
              </a:rPr>
              <a:t>, tema y meta de la historia bíblica.</a:t>
            </a:r>
          </a:p>
          <a:p>
            <a:endParaRPr lang="es-MX" dirty="0" smtClean="0"/>
          </a:p>
          <a:p>
            <a:pPr algn="r"/>
            <a:r>
              <a:rPr lang="es-MX" b="1" dirty="0" smtClean="0"/>
              <a:t>Floreal </a:t>
            </a:r>
            <a:r>
              <a:rPr lang="es-MX" b="1" dirty="0" err="1" smtClean="0"/>
              <a:t>Ureta</a:t>
            </a:r>
            <a:endParaRPr lang="es-MX" b="1" dirty="0" smtClean="0"/>
          </a:p>
          <a:p>
            <a:pPr algn="r"/>
            <a:r>
              <a:rPr lang="es-MX" b="1" dirty="0" smtClean="0"/>
              <a:t>La </a:t>
            </a:r>
            <a:r>
              <a:rPr lang="es-MX" b="1" dirty="0"/>
              <a:t>Biblia de Estudio.  Mundo Hispánico, 1977</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876" y="4346089"/>
            <a:ext cx="3628957" cy="2601894"/>
          </a:xfrm>
          <a:prstGeom prst="rect">
            <a:avLst/>
          </a:prstGeom>
        </p:spPr>
      </p:pic>
    </p:spTree>
    <p:extLst>
      <p:ext uri="{BB962C8B-B14F-4D97-AF65-F5344CB8AC3E}">
        <p14:creationId xmlns:p14="http://schemas.microsoft.com/office/powerpoint/2010/main" val="4725902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129770" y="684014"/>
            <a:ext cx="5298245" cy="1200329"/>
          </a:xfrm>
          <a:prstGeom prst="rect">
            <a:avLst/>
          </a:prstGeom>
        </p:spPr>
        <p:txBody>
          <a:bodyPr wrap="none">
            <a:spAutoFit/>
          </a:bodyPr>
          <a:lstStyle/>
          <a:p>
            <a:r>
              <a:rPr lang="es-MX" sz="7200" b="1" dirty="0"/>
              <a:t>Estadísticas</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1527" y="1963270"/>
            <a:ext cx="4894730" cy="4894730"/>
          </a:xfrm>
          <a:prstGeom prst="rect">
            <a:avLst/>
          </a:prstGeom>
        </p:spPr>
      </p:pic>
    </p:spTree>
    <p:extLst>
      <p:ext uri="{BB962C8B-B14F-4D97-AF65-F5344CB8AC3E}">
        <p14:creationId xmlns:p14="http://schemas.microsoft.com/office/powerpoint/2010/main" val="23423664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968188" y="720762"/>
            <a:ext cx="9262334" cy="5909310"/>
          </a:xfrm>
          <a:prstGeom prst="rect">
            <a:avLst/>
          </a:prstGeom>
          <a:noFill/>
        </p:spPr>
        <p:txBody>
          <a:bodyPr wrap="square" rtlCol="0">
            <a:spAutoFit/>
          </a:bodyPr>
          <a:lstStyle/>
          <a:p>
            <a:pPr algn="ctr"/>
            <a:r>
              <a:rPr lang="es-MX" sz="3200" b="1" dirty="0" smtClean="0">
                <a:solidFill>
                  <a:srgbClr val="FF0000"/>
                </a:solidFill>
              </a:rPr>
              <a:t> BREVES DATOS </a:t>
            </a:r>
            <a:r>
              <a:rPr lang="es-MX" sz="3200" b="1" dirty="0">
                <a:solidFill>
                  <a:srgbClr val="FF0000"/>
                </a:solidFill>
              </a:rPr>
              <a:t>DE LA </a:t>
            </a:r>
            <a:r>
              <a:rPr lang="es-MX" sz="3200" b="1" dirty="0" smtClean="0">
                <a:solidFill>
                  <a:srgbClr val="FF0000"/>
                </a:solidFill>
              </a:rPr>
              <a:t>BIBLIA</a:t>
            </a:r>
            <a:endParaRPr lang="es-MX" sz="3200" b="1" dirty="0">
              <a:solidFill>
                <a:srgbClr val="FF0000"/>
              </a:solidFill>
            </a:endParaRPr>
          </a:p>
          <a:p>
            <a:r>
              <a:rPr lang="es-MX" dirty="0"/>
              <a:t> </a:t>
            </a:r>
            <a:endParaRPr lang="es-MX" dirty="0" smtClean="0"/>
          </a:p>
          <a:p>
            <a:r>
              <a:rPr lang="es-MX" sz="2400" b="1" dirty="0" smtClean="0">
                <a:solidFill>
                  <a:srgbClr val="0070C0"/>
                </a:solidFill>
              </a:rPr>
              <a:t>A</a:t>
            </a:r>
            <a:r>
              <a:rPr lang="es-MX" sz="2400" b="1" dirty="0">
                <a:solidFill>
                  <a:srgbClr val="0070C0"/>
                </a:solidFill>
              </a:rPr>
              <a:t>. TIENE UN TOTAL DE 66 LIBROS.</a:t>
            </a:r>
          </a:p>
          <a:p>
            <a:r>
              <a:rPr lang="es-MX" sz="2400" b="1" dirty="0" smtClean="0">
                <a:solidFill>
                  <a:srgbClr val="0070C0"/>
                </a:solidFill>
              </a:rPr>
              <a:t>B</a:t>
            </a:r>
            <a:r>
              <a:rPr lang="es-MX" sz="2400" b="1" dirty="0">
                <a:solidFill>
                  <a:srgbClr val="0070C0"/>
                </a:solidFill>
              </a:rPr>
              <a:t>. FUE ESCRITA POR MÁS DE 40 AUTORES.</a:t>
            </a:r>
          </a:p>
          <a:p>
            <a:r>
              <a:rPr lang="es-MX" sz="2400" b="1" dirty="0" smtClean="0">
                <a:solidFill>
                  <a:srgbClr val="0070C0"/>
                </a:solidFill>
              </a:rPr>
              <a:t>C</a:t>
            </a:r>
            <a:r>
              <a:rPr lang="es-MX" sz="2400" b="1" dirty="0">
                <a:solidFill>
                  <a:srgbClr val="0070C0"/>
                </a:solidFill>
              </a:rPr>
              <a:t>. FUE ESCRITA DURANTE UN PERÍODO </a:t>
            </a:r>
            <a:r>
              <a:rPr lang="es-MX" sz="2400" b="1" dirty="0" smtClean="0">
                <a:solidFill>
                  <a:srgbClr val="0070C0"/>
                </a:solidFill>
              </a:rPr>
              <a:t>DE TIEMPO 	APROXIMADO </a:t>
            </a:r>
            <a:r>
              <a:rPr lang="es-MX" sz="2400" b="1" dirty="0">
                <a:solidFill>
                  <a:srgbClr val="0070C0"/>
                </a:solidFill>
              </a:rPr>
              <a:t>DE 1,400 AÑOS.</a:t>
            </a:r>
          </a:p>
          <a:p>
            <a:r>
              <a:rPr lang="es-MX" sz="2400" b="1" dirty="0">
                <a:solidFill>
                  <a:srgbClr val="0070C0"/>
                </a:solidFill>
              </a:rPr>
              <a:t>D. LA BIBLIA ES COMPLETAMENTE </a:t>
            </a:r>
            <a:r>
              <a:rPr lang="es-MX" sz="2400" b="1" dirty="0" smtClean="0">
                <a:solidFill>
                  <a:srgbClr val="0070C0"/>
                </a:solidFill>
              </a:rPr>
              <a:t>EXACTA EN </a:t>
            </a:r>
            <a:r>
              <a:rPr lang="es-MX" sz="2400" b="1" dirty="0">
                <a:solidFill>
                  <a:srgbClr val="0070C0"/>
                </a:solidFill>
              </a:rPr>
              <a:t>CUESTION </a:t>
            </a:r>
            <a:endParaRPr lang="es-MX" sz="2400" b="1" dirty="0" smtClean="0">
              <a:solidFill>
                <a:srgbClr val="0070C0"/>
              </a:solidFill>
            </a:endParaRPr>
          </a:p>
          <a:p>
            <a:r>
              <a:rPr lang="es-MX" sz="2400" b="1" dirty="0">
                <a:solidFill>
                  <a:srgbClr val="0070C0"/>
                </a:solidFill>
              </a:rPr>
              <a:t>	</a:t>
            </a:r>
            <a:r>
              <a:rPr lang="es-MX" sz="2400" b="1" dirty="0" smtClean="0">
                <a:solidFill>
                  <a:srgbClr val="0070C0"/>
                </a:solidFill>
              </a:rPr>
              <a:t>DE </a:t>
            </a:r>
            <a:r>
              <a:rPr lang="es-MX" sz="2400" b="1" dirty="0">
                <a:solidFill>
                  <a:srgbClr val="0070C0"/>
                </a:solidFill>
              </a:rPr>
              <a:t>HISTORIA Y PROFECÍA.</a:t>
            </a:r>
          </a:p>
          <a:p>
            <a:r>
              <a:rPr lang="es-MX" sz="2400" b="1" dirty="0">
                <a:solidFill>
                  <a:srgbClr val="0070C0"/>
                </a:solidFill>
              </a:rPr>
              <a:t>E. EN TODAS LAS PÁGINAS DE LA </a:t>
            </a:r>
            <a:r>
              <a:rPr lang="es-MX" sz="2400" b="1" dirty="0" smtClean="0">
                <a:solidFill>
                  <a:srgbClr val="0070C0"/>
                </a:solidFill>
              </a:rPr>
              <a:t>BIBLIA NO </a:t>
            </a:r>
            <a:r>
              <a:rPr lang="es-MX" sz="2400" b="1" dirty="0">
                <a:solidFill>
                  <a:srgbClr val="0070C0"/>
                </a:solidFill>
              </a:rPr>
              <a:t>HAY </a:t>
            </a:r>
            <a:endParaRPr lang="es-MX" sz="2400" b="1" dirty="0" smtClean="0">
              <a:solidFill>
                <a:srgbClr val="0070C0"/>
              </a:solidFill>
            </a:endParaRPr>
          </a:p>
          <a:p>
            <a:r>
              <a:rPr lang="es-MX" sz="2400" b="1" dirty="0">
                <a:solidFill>
                  <a:srgbClr val="0070C0"/>
                </a:solidFill>
              </a:rPr>
              <a:t>	</a:t>
            </a:r>
            <a:r>
              <a:rPr lang="es-MX" sz="2400" b="1" dirty="0" smtClean="0">
                <a:solidFill>
                  <a:srgbClr val="0070C0"/>
                </a:solidFill>
              </a:rPr>
              <a:t>NI </a:t>
            </a:r>
            <a:r>
              <a:rPr lang="es-MX" sz="2400" b="1" dirty="0">
                <a:solidFill>
                  <a:srgbClr val="0070C0"/>
                </a:solidFill>
              </a:rPr>
              <a:t>UNA SOLA CONTRADICCIÓN.</a:t>
            </a:r>
          </a:p>
          <a:p>
            <a:r>
              <a:rPr lang="es-MX" sz="2400" b="1" dirty="0">
                <a:solidFill>
                  <a:srgbClr val="0070C0"/>
                </a:solidFill>
              </a:rPr>
              <a:t>F. EL PASAJE CENTRAL DE LA BIBLIA </a:t>
            </a:r>
            <a:r>
              <a:rPr lang="es-MX" sz="2400" b="1" dirty="0" smtClean="0">
                <a:solidFill>
                  <a:srgbClr val="0070C0"/>
                </a:solidFill>
              </a:rPr>
              <a:t>ES EL </a:t>
            </a:r>
            <a:r>
              <a:rPr lang="es-MX" sz="2400" b="1" dirty="0">
                <a:solidFill>
                  <a:srgbClr val="0070C0"/>
                </a:solidFill>
              </a:rPr>
              <a:t>SALMO 118:8. </a:t>
            </a:r>
            <a:endParaRPr lang="es-MX" sz="2400" b="1" dirty="0" smtClean="0">
              <a:solidFill>
                <a:srgbClr val="0070C0"/>
              </a:solidFill>
            </a:endParaRPr>
          </a:p>
          <a:p>
            <a:r>
              <a:rPr lang="es-MX" sz="2400" b="1" dirty="0">
                <a:solidFill>
                  <a:srgbClr val="0070C0"/>
                </a:solidFill>
              </a:rPr>
              <a:t>	</a:t>
            </a:r>
            <a:r>
              <a:rPr lang="es-MX" sz="2400" b="1" dirty="0" smtClean="0">
                <a:solidFill>
                  <a:srgbClr val="0070C0"/>
                </a:solidFill>
              </a:rPr>
              <a:t>LA </a:t>
            </a:r>
            <a:r>
              <a:rPr lang="es-MX" sz="2400" b="1" dirty="0">
                <a:solidFill>
                  <a:srgbClr val="0070C0"/>
                </a:solidFill>
              </a:rPr>
              <a:t>PALABRA </a:t>
            </a:r>
            <a:r>
              <a:rPr lang="es-MX" sz="2400" b="1" dirty="0" smtClean="0">
                <a:solidFill>
                  <a:srgbClr val="0070C0"/>
                </a:solidFill>
              </a:rPr>
              <a:t>CENTRAL DE </a:t>
            </a:r>
            <a:r>
              <a:rPr lang="es-MX" sz="2400" b="1" dirty="0">
                <a:solidFill>
                  <a:srgbClr val="0070C0"/>
                </a:solidFill>
              </a:rPr>
              <a:t>ESTE VERSÍCULO ES: </a:t>
            </a:r>
            <a:endParaRPr lang="es-MX" sz="2400" b="1" dirty="0" smtClean="0">
              <a:solidFill>
                <a:srgbClr val="0070C0"/>
              </a:solidFill>
            </a:endParaRPr>
          </a:p>
          <a:p>
            <a:r>
              <a:rPr lang="es-MX" sz="2400" b="1" dirty="0">
                <a:solidFill>
                  <a:srgbClr val="0070C0"/>
                </a:solidFill>
              </a:rPr>
              <a:t>	</a:t>
            </a:r>
            <a:r>
              <a:rPr lang="es-MX" sz="2400" b="1" dirty="0" smtClean="0">
                <a:solidFill>
                  <a:srgbClr val="0070C0"/>
                </a:solidFill>
              </a:rPr>
              <a:t>“</a:t>
            </a:r>
            <a:r>
              <a:rPr lang="es-MX" sz="2400" b="1" dirty="0">
                <a:solidFill>
                  <a:srgbClr val="0070C0"/>
                </a:solidFill>
              </a:rPr>
              <a:t>JEHOVÁ”. </a:t>
            </a:r>
            <a:endParaRPr lang="es-MX" sz="2400" b="1" dirty="0" smtClean="0">
              <a:solidFill>
                <a:srgbClr val="0070C0"/>
              </a:solidFill>
            </a:endParaRPr>
          </a:p>
          <a:p>
            <a:r>
              <a:rPr lang="es-MX" sz="2400" b="1" dirty="0" smtClean="0">
                <a:solidFill>
                  <a:srgbClr val="0070C0"/>
                </a:solidFill>
              </a:rPr>
              <a:t>	Y EL PERSONAJE </a:t>
            </a:r>
            <a:r>
              <a:rPr lang="es-MX" sz="2400" b="1" dirty="0">
                <a:solidFill>
                  <a:srgbClr val="0070C0"/>
                </a:solidFill>
              </a:rPr>
              <a:t>CENTRAL ES: </a:t>
            </a:r>
            <a:endParaRPr lang="es-MX" sz="2400" b="1" dirty="0" smtClean="0">
              <a:solidFill>
                <a:srgbClr val="0070C0"/>
              </a:solidFill>
            </a:endParaRPr>
          </a:p>
          <a:p>
            <a:r>
              <a:rPr lang="es-MX" sz="2400" b="1" dirty="0">
                <a:solidFill>
                  <a:srgbClr val="0070C0"/>
                </a:solidFill>
              </a:rPr>
              <a:t> </a:t>
            </a:r>
            <a:r>
              <a:rPr lang="es-MX" sz="2400" b="1" dirty="0" smtClean="0">
                <a:solidFill>
                  <a:srgbClr val="0070C0"/>
                </a:solidFill>
              </a:rPr>
              <a:t>                                  </a:t>
            </a:r>
            <a:r>
              <a:rPr lang="es-MX" sz="4000" b="1" dirty="0" smtClean="0">
                <a:solidFill>
                  <a:srgbClr val="0070C0"/>
                </a:solidFill>
              </a:rPr>
              <a:t>CRISTO </a:t>
            </a:r>
            <a:r>
              <a:rPr lang="es-MX" sz="4000" b="1" dirty="0">
                <a:solidFill>
                  <a:srgbClr val="0070C0"/>
                </a:solidFill>
              </a:rPr>
              <a:t>JESÚS</a:t>
            </a:r>
            <a:r>
              <a:rPr lang="es-MX" b="1" dirty="0">
                <a:solidFill>
                  <a:srgbClr val="0070C0"/>
                </a:solidFill>
              </a:rPr>
              <a:t>. </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5667" y="3691667"/>
            <a:ext cx="3166334" cy="3166334"/>
          </a:xfrm>
          <a:prstGeom prst="rect">
            <a:avLst/>
          </a:prstGeom>
        </p:spPr>
      </p:pic>
    </p:spTree>
    <p:extLst>
      <p:ext uri="{BB962C8B-B14F-4D97-AF65-F5344CB8AC3E}">
        <p14:creationId xmlns:p14="http://schemas.microsoft.com/office/powerpoint/2010/main" val="542465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80565" y="2169921"/>
            <a:ext cx="6096000" cy="2677656"/>
          </a:xfrm>
          <a:prstGeom prst="rect">
            <a:avLst/>
          </a:prstGeom>
        </p:spPr>
        <p:txBody>
          <a:bodyPr>
            <a:spAutoFit/>
          </a:bodyPr>
          <a:lstStyle/>
          <a:p>
            <a:pPr algn="ctr"/>
            <a:r>
              <a:rPr lang="es-MX" sz="2800" b="1" dirty="0">
                <a:solidFill>
                  <a:srgbClr val="FF0000"/>
                </a:solidFill>
              </a:rPr>
              <a:t>El número de palabras </a:t>
            </a:r>
            <a:endParaRPr lang="es-MX" sz="2800" b="1" dirty="0" smtClean="0">
              <a:solidFill>
                <a:srgbClr val="FF0000"/>
              </a:solidFill>
            </a:endParaRPr>
          </a:p>
          <a:p>
            <a:pPr algn="ctr"/>
            <a:r>
              <a:rPr lang="es-MX" sz="2800" b="1" dirty="0" smtClean="0">
                <a:solidFill>
                  <a:srgbClr val="FF0000"/>
                </a:solidFill>
              </a:rPr>
              <a:t>de </a:t>
            </a:r>
            <a:r>
              <a:rPr lang="es-MX" sz="2800" b="1" dirty="0">
                <a:solidFill>
                  <a:srgbClr val="FF0000"/>
                </a:solidFill>
              </a:rPr>
              <a:t>la Biblia varía </a:t>
            </a:r>
            <a:endParaRPr lang="es-MX" sz="2800" b="1" dirty="0" smtClean="0">
              <a:solidFill>
                <a:srgbClr val="FF0000"/>
              </a:solidFill>
            </a:endParaRPr>
          </a:p>
          <a:p>
            <a:pPr algn="ctr"/>
            <a:endParaRPr lang="es-MX" sz="2800" b="1" dirty="0" smtClean="0">
              <a:solidFill>
                <a:srgbClr val="FF0000"/>
              </a:solidFill>
            </a:endParaRPr>
          </a:p>
          <a:p>
            <a:pPr algn="ctr"/>
            <a:r>
              <a:rPr lang="es-MX" sz="2800" b="1" dirty="0" smtClean="0">
                <a:solidFill>
                  <a:srgbClr val="FF0000"/>
                </a:solidFill>
              </a:rPr>
              <a:t>―</a:t>
            </a:r>
            <a:r>
              <a:rPr lang="es-MX" sz="2800" b="1" dirty="0">
                <a:solidFill>
                  <a:srgbClr val="FF0000"/>
                </a:solidFill>
              </a:rPr>
              <a:t>según la versión y el idioma― </a:t>
            </a:r>
            <a:endParaRPr lang="es-MX" sz="2800" b="1" dirty="0" smtClean="0">
              <a:solidFill>
                <a:srgbClr val="FF0000"/>
              </a:solidFill>
            </a:endParaRPr>
          </a:p>
          <a:p>
            <a:pPr algn="ctr"/>
            <a:endParaRPr lang="es-MX" sz="2800" b="1" dirty="0">
              <a:solidFill>
                <a:srgbClr val="FF0000"/>
              </a:solidFill>
            </a:endParaRPr>
          </a:p>
          <a:p>
            <a:pPr algn="ctr"/>
            <a:r>
              <a:rPr lang="es-MX" sz="2800" b="1" dirty="0" smtClean="0">
                <a:solidFill>
                  <a:srgbClr val="FF0000"/>
                </a:solidFill>
              </a:rPr>
              <a:t>entre 773,692 </a:t>
            </a:r>
            <a:r>
              <a:rPr lang="es-MX" sz="2800" b="1" dirty="0">
                <a:solidFill>
                  <a:srgbClr val="FF0000"/>
                </a:solidFill>
              </a:rPr>
              <a:t>y </a:t>
            </a:r>
            <a:r>
              <a:rPr lang="es-MX" sz="2800" b="1" dirty="0" smtClean="0">
                <a:solidFill>
                  <a:srgbClr val="FF0000"/>
                </a:solidFill>
              </a:rPr>
              <a:t>783,137</a:t>
            </a:r>
            <a:endParaRPr lang="es-MX" sz="2800" b="1" dirty="0">
              <a:solidFill>
                <a:srgbClr val="FF0000"/>
              </a:solidFill>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0659" y="228898"/>
            <a:ext cx="3955602" cy="6387929"/>
          </a:xfrm>
          <a:prstGeom prst="rect">
            <a:avLst/>
          </a:prstGeom>
        </p:spPr>
      </p:pic>
    </p:spTree>
    <p:extLst>
      <p:ext uri="{BB962C8B-B14F-4D97-AF65-F5344CB8AC3E}">
        <p14:creationId xmlns:p14="http://schemas.microsoft.com/office/powerpoint/2010/main" val="37407388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54654" y="1484131"/>
            <a:ext cx="6096000" cy="3539430"/>
          </a:xfrm>
          <a:prstGeom prst="rect">
            <a:avLst/>
          </a:prstGeom>
        </p:spPr>
        <p:txBody>
          <a:bodyPr>
            <a:spAutoFit/>
          </a:bodyPr>
          <a:lstStyle/>
          <a:p>
            <a:r>
              <a:rPr lang="es-MX" sz="2800" b="1" dirty="0">
                <a:solidFill>
                  <a:srgbClr val="FF0000"/>
                </a:solidFill>
              </a:rPr>
              <a:t>La Biblia ortodoxa consta de 1347 capítulos; </a:t>
            </a:r>
            <a:endParaRPr lang="es-MX" sz="2800" b="1" dirty="0" smtClean="0">
              <a:solidFill>
                <a:srgbClr val="FF0000"/>
              </a:solidFill>
            </a:endParaRPr>
          </a:p>
          <a:p>
            <a:endParaRPr lang="es-MX" sz="2800" b="1" dirty="0" smtClean="0">
              <a:solidFill>
                <a:srgbClr val="FF0000"/>
              </a:solidFill>
            </a:endParaRPr>
          </a:p>
          <a:p>
            <a:r>
              <a:rPr lang="es-MX" sz="2800" b="1" dirty="0" smtClean="0">
                <a:solidFill>
                  <a:srgbClr val="FF0000"/>
                </a:solidFill>
              </a:rPr>
              <a:t>la </a:t>
            </a:r>
            <a:r>
              <a:rPr lang="es-MX" sz="2800" b="1" dirty="0">
                <a:solidFill>
                  <a:srgbClr val="FF0000"/>
                </a:solidFill>
              </a:rPr>
              <a:t>católica romana, de 1329, </a:t>
            </a:r>
            <a:endParaRPr lang="es-MX" sz="2800" b="1" dirty="0" smtClean="0">
              <a:solidFill>
                <a:srgbClr val="FF0000"/>
              </a:solidFill>
            </a:endParaRPr>
          </a:p>
          <a:p>
            <a:endParaRPr lang="es-MX" sz="2800" b="1" dirty="0">
              <a:solidFill>
                <a:srgbClr val="FF0000"/>
              </a:solidFill>
            </a:endParaRPr>
          </a:p>
          <a:p>
            <a:r>
              <a:rPr lang="es-MX" sz="2800" b="1" dirty="0" smtClean="0">
                <a:solidFill>
                  <a:srgbClr val="FF0000"/>
                </a:solidFill>
              </a:rPr>
              <a:t>y </a:t>
            </a:r>
            <a:r>
              <a:rPr lang="es-MX" sz="2800" b="1" dirty="0">
                <a:solidFill>
                  <a:srgbClr val="FF0000"/>
                </a:solidFill>
              </a:rPr>
              <a:t>la protestante, de 1189, </a:t>
            </a:r>
            <a:endParaRPr lang="es-MX" sz="2800" b="1" dirty="0" smtClean="0">
              <a:solidFill>
                <a:srgbClr val="FF0000"/>
              </a:solidFill>
            </a:endParaRPr>
          </a:p>
          <a:p>
            <a:r>
              <a:rPr lang="es-MX" sz="2800" b="1" dirty="0">
                <a:solidFill>
                  <a:srgbClr val="FF0000"/>
                </a:solidFill>
              </a:rPr>
              <a:t>(</a:t>
            </a:r>
            <a:r>
              <a:rPr lang="es-MX" sz="2800" b="1" dirty="0" smtClean="0">
                <a:solidFill>
                  <a:srgbClr val="FF0000"/>
                </a:solidFill>
              </a:rPr>
              <a:t>260 </a:t>
            </a:r>
            <a:r>
              <a:rPr lang="es-MX" sz="2800" b="1" dirty="0">
                <a:solidFill>
                  <a:srgbClr val="FF0000"/>
                </a:solidFill>
              </a:rPr>
              <a:t>de los cuales constituyen el Nuevo </a:t>
            </a:r>
            <a:r>
              <a:rPr lang="es-MX" sz="2800" b="1" dirty="0" smtClean="0">
                <a:solidFill>
                  <a:srgbClr val="FF0000"/>
                </a:solidFill>
              </a:rPr>
              <a:t>Testamento).</a:t>
            </a:r>
            <a:endParaRPr lang="es-MX" sz="2800" b="1" dirty="0">
              <a:solidFill>
                <a:srgbClr val="FF0000"/>
              </a:solidFill>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4748" y="2031346"/>
            <a:ext cx="4115024" cy="4600286"/>
          </a:xfrm>
          <a:prstGeom prst="rect">
            <a:avLst/>
          </a:prstGeom>
        </p:spPr>
      </p:pic>
    </p:spTree>
    <p:extLst>
      <p:ext uri="{BB962C8B-B14F-4D97-AF65-F5344CB8AC3E}">
        <p14:creationId xmlns:p14="http://schemas.microsoft.com/office/powerpoint/2010/main" val="31710565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03294" y="1685735"/>
            <a:ext cx="6096000" cy="3539430"/>
          </a:xfrm>
          <a:prstGeom prst="rect">
            <a:avLst/>
          </a:prstGeom>
        </p:spPr>
        <p:txBody>
          <a:bodyPr>
            <a:spAutoFit/>
          </a:bodyPr>
          <a:lstStyle/>
          <a:p>
            <a:r>
              <a:rPr lang="es-MX" sz="2800" b="1" dirty="0">
                <a:solidFill>
                  <a:srgbClr val="FF0000"/>
                </a:solidFill>
              </a:rPr>
              <a:t>El libro que aparece como </a:t>
            </a:r>
            <a:endParaRPr lang="es-MX" sz="2800" b="1" dirty="0" smtClean="0">
              <a:solidFill>
                <a:srgbClr val="FF0000"/>
              </a:solidFill>
            </a:endParaRPr>
          </a:p>
          <a:p>
            <a:r>
              <a:rPr lang="es-MX" sz="2800" b="1" dirty="0" smtClean="0">
                <a:solidFill>
                  <a:srgbClr val="FF0000"/>
                </a:solidFill>
              </a:rPr>
              <a:t>último </a:t>
            </a:r>
            <a:r>
              <a:rPr lang="es-MX" sz="2800" b="1" dirty="0">
                <a:solidFill>
                  <a:srgbClr val="FF0000"/>
                </a:solidFill>
              </a:rPr>
              <a:t>en la Biblia es el Apocalipsis de Juan, </a:t>
            </a:r>
            <a:endParaRPr lang="es-MX" sz="2800" b="1" dirty="0" smtClean="0">
              <a:solidFill>
                <a:srgbClr val="FF0000"/>
              </a:solidFill>
            </a:endParaRPr>
          </a:p>
          <a:p>
            <a:endParaRPr lang="es-MX" sz="2800" b="1" dirty="0">
              <a:solidFill>
                <a:srgbClr val="FF0000"/>
              </a:solidFill>
            </a:endParaRPr>
          </a:p>
          <a:p>
            <a:r>
              <a:rPr lang="es-MX" sz="2800" b="1" dirty="0" smtClean="0">
                <a:solidFill>
                  <a:srgbClr val="FF0000"/>
                </a:solidFill>
              </a:rPr>
              <a:t>pero </a:t>
            </a:r>
          </a:p>
          <a:p>
            <a:r>
              <a:rPr lang="es-MX" sz="2800" b="1" dirty="0" smtClean="0">
                <a:solidFill>
                  <a:srgbClr val="FF0000"/>
                </a:solidFill>
              </a:rPr>
              <a:t>en </a:t>
            </a:r>
            <a:r>
              <a:rPr lang="es-MX" sz="2800" b="1" dirty="0">
                <a:solidFill>
                  <a:srgbClr val="FF0000"/>
                </a:solidFill>
              </a:rPr>
              <a:t>realidad el último en ser escrito fue el </a:t>
            </a:r>
            <a:endParaRPr lang="es-MX" sz="2800" b="1" dirty="0" smtClean="0">
              <a:solidFill>
                <a:srgbClr val="FF0000"/>
              </a:solidFill>
            </a:endParaRPr>
          </a:p>
          <a:p>
            <a:r>
              <a:rPr lang="es-MX" sz="2800" b="1" dirty="0" smtClean="0">
                <a:solidFill>
                  <a:srgbClr val="FF0000"/>
                </a:solidFill>
              </a:rPr>
              <a:t>Evangelio </a:t>
            </a:r>
            <a:r>
              <a:rPr lang="es-MX" sz="2800" b="1" dirty="0">
                <a:solidFill>
                  <a:srgbClr val="FF0000"/>
                </a:solidFill>
              </a:rPr>
              <a:t>de Juan</a:t>
            </a:r>
            <a:r>
              <a:rPr lang="es-MX" sz="2800" b="1" dirty="0" smtClean="0">
                <a:solidFill>
                  <a:srgbClr val="FF0000"/>
                </a:solidFill>
              </a:rPr>
              <a:t>.</a:t>
            </a:r>
            <a:endParaRPr lang="es-MX" sz="2800" b="1" dirty="0">
              <a:solidFill>
                <a:srgbClr val="FF0000"/>
              </a:solidFill>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8838" y="454173"/>
            <a:ext cx="4157325" cy="6002555"/>
          </a:xfrm>
          <a:prstGeom prst="rect">
            <a:avLst/>
          </a:prstGeom>
        </p:spPr>
      </p:pic>
    </p:spTree>
    <p:extLst>
      <p:ext uri="{BB962C8B-B14F-4D97-AF65-F5344CB8AC3E}">
        <p14:creationId xmlns:p14="http://schemas.microsoft.com/office/powerpoint/2010/main" val="35338931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01959" y="1747699"/>
            <a:ext cx="6096000" cy="2677656"/>
          </a:xfrm>
          <a:prstGeom prst="rect">
            <a:avLst/>
          </a:prstGeom>
        </p:spPr>
        <p:txBody>
          <a:bodyPr>
            <a:spAutoFit/>
          </a:bodyPr>
          <a:lstStyle/>
          <a:p>
            <a:r>
              <a:rPr lang="es-MX" sz="2400" b="1" dirty="0">
                <a:solidFill>
                  <a:srgbClr val="FF0000"/>
                </a:solidFill>
              </a:rPr>
              <a:t>El capítulo más corto de la Biblia </a:t>
            </a:r>
            <a:endParaRPr lang="es-MX" sz="2400" b="1" dirty="0" smtClean="0">
              <a:solidFill>
                <a:srgbClr val="FF0000"/>
              </a:solidFill>
            </a:endParaRPr>
          </a:p>
          <a:p>
            <a:r>
              <a:rPr lang="es-MX" sz="2400" b="1" dirty="0" smtClean="0">
                <a:solidFill>
                  <a:srgbClr val="FF0000"/>
                </a:solidFill>
              </a:rPr>
              <a:t>es </a:t>
            </a:r>
            <a:r>
              <a:rPr lang="es-MX" sz="2400" b="1" dirty="0">
                <a:solidFill>
                  <a:srgbClr val="FF0000"/>
                </a:solidFill>
              </a:rPr>
              <a:t>el «Salmo 117» </a:t>
            </a:r>
            <a:endParaRPr lang="es-MX" sz="2400" b="1" dirty="0" smtClean="0">
              <a:solidFill>
                <a:srgbClr val="FF0000"/>
              </a:solidFill>
            </a:endParaRPr>
          </a:p>
          <a:p>
            <a:r>
              <a:rPr lang="es-MX" sz="2400" b="1" dirty="0" smtClean="0">
                <a:solidFill>
                  <a:srgbClr val="FF0000"/>
                </a:solidFill>
              </a:rPr>
              <a:t>(</a:t>
            </a:r>
            <a:r>
              <a:rPr lang="es-MX" sz="2400" b="1" dirty="0">
                <a:solidFill>
                  <a:srgbClr val="FF0000"/>
                </a:solidFill>
              </a:rPr>
              <a:t>solo 2 versículos), </a:t>
            </a:r>
            <a:endParaRPr lang="es-MX" sz="2400" b="1" dirty="0" smtClean="0">
              <a:solidFill>
                <a:srgbClr val="FF0000"/>
              </a:solidFill>
            </a:endParaRPr>
          </a:p>
          <a:p>
            <a:endParaRPr lang="es-MX" sz="2400" b="1" dirty="0">
              <a:solidFill>
                <a:srgbClr val="FF0000"/>
              </a:solidFill>
            </a:endParaRPr>
          </a:p>
          <a:p>
            <a:r>
              <a:rPr lang="es-MX" sz="2400" b="1" dirty="0" smtClean="0">
                <a:solidFill>
                  <a:srgbClr val="FF0000"/>
                </a:solidFill>
              </a:rPr>
              <a:t>y </a:t>
            </a:r>
            <a:r>
              <a:rPr lang="es-MX" sz="2400" b="1" dirty="0">
                <a:solidFill>
                  <a:srgbClr val="FF0000"/>
                </a:solidFill>
              </a:rPr>
              <a:t>el </a:t>
            </a:r>
            <a:r>
              <a:rPr lang="es-MX" sz="2400" b="1" dirty="0" smtClean="0">
                <a:solidFill>
                  <a:srgbClr val="FF0000"/>
                </a:solidFill>
              </a:rPr>
              <a:t>capítulo </a:t>
            </a:r>
            <a:r>
              <a:rPr lang="es-MX" sz="2400" b="1" dirty="0">
                <a:solidFill>
                  <a:srgbClr val="FF0000"/>
                </a:solidFill>
              </a:rPr>
              <a:t>más largo </a:t>
            </a:r>
            <a:endParaRPr lang="es-MX" sz="2400" b="1" dirty="0" smtClean="0">
              <a:solidFill>
                <a:srgbClr val="FF0000"/>
              </a:solidFill>
            </a:endParaRPr>
          </a:p>
          <a:p>
            <a:r>
              <a:rPr lang="es-MX" sz="2400" b="1" dirty="0" smtClean="0">
                <a:solidFill>
                  <a:srgbClr val="FF0000"/>
                </a:solidFill>
              </a:rPr>
              <a:t>es </a:t>
            </a:r>
            <a:r>
              <a:rPr lang="es-MX" sz="2400" b="1" dirty="0">
                <a:solidFill>
                  <a:srgbClr val="FF0000"/>
                </a:solidFill>
              </a:rPr>
              <a:t>el «Salmo 119» </a:t>
            </a:r>
            <a:endParaRPr lang="es-MX" sz="2400" b="1" dirty="0" smtClean="0">
              <a:solidFill>
                <a:srgbClr val="FF0000"/>
              </a:solidFill>
            </a:endParaRPr>
          </a:p>
          <a:p>
            <a:r>
              <a:rPr lang="es-MX" sz="2400" b="1" dirty="0" smtClean="0">
                <a:solidFill>
                  <a:srgbClr val="FF0000"/>
                </a:solidFill>
              </a:rPr>
              <a:t>(</a:t>
            </a:r>
            <a:r>
              <a:rPr lang="es-MX" sz="2400" b="1" dirty="0">
                <a:solidFill>
                  <a:srgbClr val="FF0000"/>
                </a:solidFill>
              </a:rPr>
              <a:t>176 versículos).</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644" y="1336594"/>
            <a:ext cx="4700194" cy="4700194"/>
          </a:xfrm>
          <a:prstGeom prst="rect">
            <a:avLst/>
          </a:prstGeom>
        </p:spPr>
      </p:pic>
    </p:spTree>
    <p:extLst>
      <p:ext uri="{BB962C8B-B14F-4D97-AF65-F5344CB8AC3E}">
        <p14:creationId xmlns:p14="http://schemas.microsoft.com/office/powerpoint/2010/main" val="29287813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49505" y="1623980"/>
            <a:ext cx="6096000" cy="3785652"/>
          </a:xfrm>
          <a:prstGeom prst="rect">
            <a:avLst/>
          </a:prstGeom>
        </p:spPr>
        <p:txBody>
          <a:bodyPr>
            <a:spAutoFit/>
          </a:bodyPr>
          <a:lstStyle/>
          <a:p>
            <a:r>
              <a:rPr lang="es-MX" sz="2400" b="1" dirty="0">
                <a:solidFill>
                  <a:srgbClr val="FF0000"/>
                </a:solidFill>
              </a:rPr>
              <a:t>El libro más corto de la Biblia es la Segunda epístola de Juan </a:t>
            </a:r>
            <a:endParaRPr lang="es-MX" sz="2400" b="1" dirty="0" smtClean="0">
              <a:solidFill>
                <a:srgbClr val="FF0000"/>
              </a:solidFill>
            </a:endParaRPr>
          </a:p>
          <a:p>
            <a:r>
              <a:rPr lang="es-MX" sz="2400" b="1" dirty="0" smtClean="0">
                <a:solidFill>
                  <a:srgbClr val="FF0000"/>
                </a:solidFill>
              </a:rPr>
              <a:t>(</a:t>
            </a:r>
            <a:r>
              <a:rPr lang="es-MX" sz="2400" b="1" dirty="0">
                <a:solidFill>
                  <a:srgbClr val="FF0000"/>
                </a:solidFill>
              </a:rPr>
              <a:t>13 versículos), </a:t>
            </a:r>
            <a:r>
              <a:rPr lang="es-MX" sz="2400" b="1" dirty="0" smtClean="0">
                <a:solidFill>
                  <a:srgbClr val="FF0000"/>
                </a:solidFill>
              </a:rPr>
              <a:t>seguido </a:t>
            </a:r>
            <a:r>
              <a:rPr lang="es-MX" sz="2400" b="1" dirty="0">
                <a:solidFill>
                  <a:srgbClr val="FF0000"/>
                </a:solidFill>
              </a:rPr>
              <a:t>por la </a:t>
            </a:r>
            <a:endParaRPr lang="es-MX" sz="2400" b="1" dirty="0" smtClean="0">
              <a:solidFill>
                <a:srgbClr val="FF0000"/>
              </a:solidFill>
            </a:endParaRPr>
          </a:p>
          <a:p>
            <a:endParaRPr lang="es-MX" sz="2400" b="1" dirty="0" smtClean="0">
              <a:solidFill>
                <a:srgbClr val="FF0000"/>
              </a:solidFill>
            </a:endParaRPr>
          </a:p>
          <a:p>
            <a:r>
              <a:rPr lang="es-MX" sz="2400" b="1" dirty="0" smtClean="0">
                <a:solidFill>
                  <a:srgbClr val="FF0000"/>
                </a:solidFill>
              </a:rPr>
              <a:t>Tercera </a:t>
            </a:r>
            <a:r>
              <a:rPr lang="es-MX" sz="2400" b="1" dirty="0">
                <a:solidFill>
                  <a:srgbClr val="FF0000"/>
                </a:solidFill>
              </a:rPr>
              <a:t>epístola de Juan </a:t>
            </a:r>
            <a:endParaRPr lang="es-MX" sz="2400" b="1" dirty="0" smtClean="0">
              <a:solidFill>
                <a:srgbClr val="FF0000"/>
              </a:solidFill>
            </a:endParaRPr>
          </a:p>
          <a:p>
            <a:r>
              <a:rPr lang="es-MX" sz="2400" b="1" dirty="0" smtClean="0">
                <a:solidFill>
                  <a:srgbClr val="FF0000"/>
                </a:solidFill>
              </a:rPr>
              <a:t>(</a:t>
            </a:r>
            <a:r>
              <a:rPr lang="es-MX" sz="2400" b="1" dirty="0">
                <a:solidFill>
                  <a:srgbClr val="FF0000"/>
                </a:solidFill>
              </a:rPr>
              <a:t>15 versículos), </a:t>
            </a:r>
            <a:r>
              <a:rPr lang="es-MX" sz="2400" b="1" dirty="0" smtClean="0">
                <a:solidFill>
                  <a:srgbClr val="FF0000"/>
                </a:solidFill>
              </a:rPr>
              <a:t>el </a:t>
            </a:r>
            <a:r>
              <a:rPr lang="es-MX" sz="2400" b="1" dirty="0">
                <a:solidFill>
                  <a:srgbClr val="FF0000"/>
                </a:solidFill>
              </a:rPr>
              <a:t>Libro de </a:t>
            </a:r>
            <a:endParaRPr lang="es-MX" sz="2400" b="1" dirty="0" smtClean="0">
              <a:solidFill>
                <a:srgbClr val="FF0000"/>
              </a:solidFill>
            </a:endParaRPr>
          </a:p>
          <a:p>
            <a:endParaRPr lang="es-MX" sz="2400" b="1" dirty="0" smtClean="0">
              <a:solidFill>
                <a:srgbClr val="FF0000"/>
              </a:solidFill>
            </a:endParaRPr>
          </a:p>
          <a:p>
            <a:r>
              <a:rPr lang="es-MX" sz="2400" b="1" dirty="0" smtClean="0">
                <a:solidFill>
                  <a:srgbClr val="FF0000"/>
                </a:solidFill>
              </a:rPr>
              <a:t>Abdías </a:t>
            </a:r>
            <a:r>
              <a:rPr lang="es-MX" sz="2400" b="1" dirty="0">
                <a:solidFill>
                  <a:srgbClr val="FF0000"/>
                </a:solidFill>
              </a:rPr>
              <a:t>(21 versículos) </a:t>
            </a:r>
            <a:r>
              <a:rPr lang="es-MX" sz="2400" b="1" dirty="0" smtClean="0">
                <a:solidFill>
                  <a:srgbClr val="FF0000"/>
                </a:solidFill>
              </a:rPr>
              <a:t>y </a:t>
            </a:r>
            <a:r>
              <a:rPr lang="es-MX" sz="2400" b="1" dirty="0">
                <a:solidFill>
                  <a:srgbClr val="FF0000"/>
                </a:solidFill>
              </a:rPr>
              <a:t>la </a:t>
            </a:r>
            <a:endParaRPr lang="es-MX" sz="2400" b="1" dirty="0" smtClean="0">
              <a:solidFill>
                <a:srgbClr val="FF0000"/>
              </a:solidFill>
            </a:endParaRPr>
          </a:p>
          <a:p>
            <a:endParaRPr lang="es-MX" sz="2400" b="1" dirty="0" smtClean="0">
              <a:solidFill>
                <a:srgbClr val="FF0000"/>
              </a:solidFill>
            </a:endParaRPr>
          </a:p>
          <a:p>
            <a:r>
              <a:rPr lang="es-MX" sz="2400" b="1" dirty="0" smtClean="0">
                <a:solidFill>
                  <a:srgbClr val="FF0000"/>
                </a:solidFill>
              </a:rPr>
              <a:t>Epístola </a:t>
            </a:r>
            <a:r>
              <a:rPr lang="es-MX" sz="2400" b="1" dirty="0">
                <a:solidFill>
                  <a:srgbClr val="FF0000"/>
                </a:solidFill>
              </a:rPr>
              <a:t>de Judas (25 versículos).</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0615" y="171782"/>
            <a:ext cx="4779303" cy="6476444"/>
          </a:xfrm>
          <a:prstGeom prst="rect">
            <a:avLst/>
          </a:prstGeom>
        </p:spPr>
      </p:pic>
    </p:spTree>
    <p:extLst>
      <p:ext uri="{BB962C8B-B14F-4D97-AF65-F5344CB8AC3E}">
        <p14:creationId xmlns:p14="http://schemas.microsoft.com/office/powerpoint/2010/main" val="14833061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47887" y="632416"/>
            <a:ext cx="6314739" cy="5663089"/>
          </a:xfrm>
          <a:prstGeom prst="rect">
            <a:avLst/>
          </a:prstGeom>
        </p:spPr>
        <p:txBody>
          <a:bodyPr wrap="square">
            <a:spAutoFit/>
          </a:bodyPr>
          <a:lstStyle/>
          <a:p>
            <a:pPr algn="ctr"/>
            <a:r>
              <a:rPr lang="es-MX" sz="2800" b="1" dirty="0">
                <a:solidFill>
                  <a:srgbClr val="FF0000"/>
                </a:solidFill>
              </a:rPr>
              <a:t>Los versículos más cortos de la Biblia </a:t>
            </a:r>
            <a:r>
              <a:rPr lang="es-MX" sz="2800" b="1" dirty="0" smtClean="0">
                <a:solidFill>
                  <a:srgbClr val="FF0000"/>
                </a:solidFill>
              </a:rPr>
              <a:t>son</a:t>
            </a:r>
          </a:p>
          <a:p>
            <a:endParaRPr lang="es-MX" dirty="0"/>
          </a:p>
          <a:p>
            <a:r>
              <a:rPr lang="es-MX" sz="2000" b="1" dirty="0" smtClean="0">
                <a:solidFill>
                  <a:srgbClr val="0070C0"/>
                </a:solidFill>
              </a:rPr>
              <a:t>(«</a:t>
            </a:r>
            <a:r>
              <a:rPr lang="es-MX" sz="2000" b="1" dirty="0">
                <a:solidFill>
                  <a:srgbClr val="0070C0"/>
                </a:solidFill>
              </a:rPr>
              <a:t>No matarás</a:t>
            </a:r>
            <a:r>
              <a:rPr lang="es-MX" sz="2000" b="1" dirty="0" smtClean="0">
                <a:solidFill>
                  <a:srgbClr val="0070C0"/>
                </a:solidFill>
              </a:rPr>
              <a:t>») Ex 20:13, </a:t>
            </a:r>
            <a:r>
              <a:rPr lang="es-MX" sz="2000" b="1" dirty="0">
                <a:solidFill>
                  <a:srgbClr val="0070C0"/>
                </a:solidFill>
              </a:rPr>
              <a:t>(«No robarás</a:t>
            </a:r>
            <a:r>
              <a:rPr lang="es-MX" sz="2000" b="1" dirty="0" smtClean="0">
                <a:solidFill>
                  <a:srgbClr val="0070C0"/>
                </a:solidFill>
              </a:rPr>
              <a:t>»)</a:t>
            </a:r>
            <a:r>
              <a:rPr lang="es-MX" sz="2000" b="1" dirty="0">
                <a:solidFill>
                  <a:srgbClr val="0070C0"/>
                </a:solidFill>
              </a:rPr>
              <a:t> </a:t>
            </a:r>
            <a:r>
              <a:rPr lang="es-MX" sz="2000" b="1" dirty="0" smtClean="0">
                <a:solidFill>
                  <a:srgbClr val="0070C0"/>
                </a:solidFill>
              </a:rPr>
              <a:t>Ex 20:15, </a:t>
            </a:r>
            <a:r>
              <a:rPr lang="es-MX" sz="2000" b="1" dirty="0">
                <a:solidFill>
                  <a:srgbClr val="0070C0"/>
                </a:solidFill>
              </a:rPr>
              <a:t>y («Jesús lloró</a:t>
            </a:r>
            <a:r>
              <a:rPr lang="es-MX" sz="2000" b="1" dirty="0" smtClean="0">
                <a:solidFill>
                  <a:srgbClr val="0070C0"/>
                </a:solidFill>
              </a:rPr>
              <a:t>»)</a:t>
            </a:r>
            <a:r>
              <a:rPr lang="es-MX" sz="2000" b="1" dirty="0">
                <a:solidFill>
                  <a:srgbClr val="0070C0"/>
                </a:solidFill>
              </a:rPr>
              <a:t> </a:t>
            </a:r>
            <a:r>
              <a:rPr lang="es-MX" sz="2000" b="1" dirty="0" smtClean="0">
                <a:solidFill>
                  <a:srgbClr val="0070C0"/>
                </a:solidFill>
              </a:rPr>
              <a:t>Juan 11:35. </a:t>
            </a:r>
          </a:p>
          <a:p>
            <a:endParaRPr lang="es-MX" sz="2000" b="1" dirty="0"/>
          </a:p>
          <a:p>
            <a:pPr algn="ctr"/>
            <a:r>
              <a:rPr lang="es-MX" sz="2800" b="1" dirty="0" smtClean="0">
                <a:solidFill>
                  <a:srgbClr val="FF0000"/>
                </a:solidFill>
              </a:rPr>
              <a:t>El </a:t>
            </a:r>
            <a:r>
              <a:rPr lang="es-MX" sz="2800" b="1" dirty="0">
                <a:solidFill>
                  <a:srgbClr val="FF0000"/>
                </a:solidFill>
              </a:rPr>
              <a:t>más largo </a:t>
            </a:r>
            <a:r>
              <a:rPr lang="es-MX" sz="2800" b="1" dirty="0" smtClean="0">
                <a:solidFill>
                  <a:srgbClr val="FF0000"/>
                </a:solidFill>
              </a:rPr>
              <a:t>es:</a:t>
            </a:r>
            <a:endParaRPr lang="es-MX" sz="2800" b="1" dirty="0">
              <a:solidFill>
                <a:srgbClr val="FF0000"/>
              </a:solidFill>
            </a:endParaRPr>
          </a:p>
          <a:p>
            <a:r>
              <a:rPr lang="es-MX" sz="2000" b="1" dirty="0" smtClean="0">
                <a:solidFill>
                  <a:srgbClr val="0070C0"/>
                </a:solidFill>
              </a:rPr>
              <a:t>“Entonces </a:t>
            </a:r>
            <a:r>
              <a:rPr lang="es-MX" sz="2000" b="1" dirty="0">
                <a:solidFill>
                  <a:srgbClr val="0070C0"/>
                </a:solidFill>
              </a:rPr>
              <a:t>fueron llamados los escribanos del rey en el mes tercero, que es </a:t>
            </a:r>
            <a:r>
              <a:rPr lang="es-MX" sz="2000" b="1" dirty="0" err="1">
                <a:solidFill>
                  <a:srgbClr val="0070C0"/>
                </a:solidFill>
              </a:rPr>
              <a:t>Siván</a:t>
            </a:r>
            <a:r>
              <a:rPr lang="es-MX" sz="2000" b="1" dirty="0">
                <a:solidFill>
                  <a:srgbClr val="0070C0"/>
                </a:solidFill>
              </a:rPr>
              <a:t>, a los veintitrés días de ese mes; y se escribió conforme a todo lo que mandó Mardoqueo, a los judíos, a los sátrapas, a los capitanes y a los príncipes de las provincias, desde la India hasta Etiopía, a las ciento veintisiete provincias; a cada provincia según su escritura, y a cada pueblo conforme a su lengua, y también a los judíos según su escritura y su </a:t>
            </a:r>
            <a:r>
              <a:rPr lang="es-MX" sz="2000" b="1" dirty="0" smtClean="0">
                <a:solidFill>
                  <a:srgbClr val="0070C0"/>
                </a:solidFill>
              </a:rPr>
              <a:t>lengua”. Esther 8:9</a:t>
            </a:r>
            <a:endParaRPr lang="es-MX" sz="2000" b="1" dirty="0">
              <a:solidFill>
                <a:srgbClr val="0070C0"/>
              </a:solidFill>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2626" y="3092906"/>
            <a:ext cx="4629374" cy="3076605"/>
          </a:xfrm>
          <a:prstGeom prst="rect">
            <a:avLst/>
          </a:prstGeom>
        </p:spPr>
      </p:pic>
    </p:spTree>
    <p:extLst>
      <p:ext uri="{BB962C8B-B14F-4D97-AF65-F5344CB8AC3E}">
        <p14:creationId xmlns:p14="http://schemas.microsoft.com/office/powerpoint/2010/main" val="14737110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55868" y="2460376"/>
            <a:ext cx="6096000" cy="2308324"/>
          </a:xfrm>
          <a:prstGeom prst="rect">
            <a:avLst/>
          </a:prstGeom>
        </p:spPr>
        <p:txBody>
          <a:bodyPr>
            <a:spAutoFit/>
          </a:bodyPr>
          <a:lstStyle/>
          <a:p>
            <a:r>
              <a:rPr lang="es-MX" sz="3600" b="1" dirty="0">
                <a:solidFill>
                  <a:srgbClr val="FF0000"/>
                </a:solidFill>
              </a:rPr>
              <a:t>La Biblia es el libro más vendido de todos los tiempos y el más traducido.</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3078" y="204133"/>
            <a:ext cx="4890025" cy="6470407"/>
          </a:xfrm>
          <a:prstGeom prst="rect">
            <a:avLst/>
          </a:prstGeom>
        </p:spPr>
      </p:pic>
    </p:spTree>
    <p:extLst>
      <p:ext uri="{BB962C8B-B14F-4D97-AF65-F5344CB8AC3E}">
        <p14:creationId xmlns:p14="http://schemas.microsoft.com/office/powerpoint/2010/main" val="15244518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40591" y="585022"/>
            <a:ext cx="6096000" cy="5940088"/>
          </a:xfrm>
          <a:prstGeom prst="rect">
            <a:avLst/>
          </a:prstGeom>
        </p:spPr>
        <p:txBody>
          <a:bodyPr>
            <a:spAutoFit/>
          </a:bodyPr>
          <a:lstStyle/>
          <a:p>
            <a:r>
              <a:rPr lang="es-MX" sz="2000" b="1" dirty="0">
                <a:solidFill>
                  <a:srgbClr val="FF0000"/>
                </a:solidFill>
              </a:rPr>
              <a:t>Sin lugar a dudas, el misionero más dedicado a la obra de la distribución de la Escritura en este período fue </a:t>
            </a:r>
            <a:r>
              <a:rPr lang="es-MX" sz="2000" b="1" dirty="0">
                <a:solidFill>
                  <a:srgbClr val="0070C0"/>
                </a:solidFill>
              </a:rPr>
              <a:t>James (Diego) Thomson</a:t>
            </a:r>
            <a:r>
              <a:rPr lang="es-MX" sz="2000" b="1" dirty="0">
                <a:solidFill>
                  <a:srgbClr val="FF0000"/>
                </a:solidFill>
              </a:rPr>
              <a:t>. </a:t>
            </a:r>
            <a:endParaRPr lang="es-MX" sz="2000" b="1" dirty="0" smtClean="0">
              <a:solidFill>
                <a:srgbClr val="FF0000"/>
              </a:solidFill>
            </a:endParaRPr>
          </a:p>
          <a:p>
            <a:endParaRPr lang="es-MX" sz="2000" b="1" dirty="0">
              <a:solidFill>
                <a:srgbClr val="FF0000"/>
              </a:solidFill>
            </a:endParaRPr>
          </a:p>
          <a:p>
            <a:r>
              <a:rPr lang="es-MX" sz="2000" b="1" dirty="0" smtClean="0">
                <a:solidFill>
                  <a:srgbClr val="FF0000"/>
                </a:solidFill>
              </a:rPr>
              <a:t>Viajó </a:t>
            </a:r>
            <a:r>
              <a:rPr lang="es-MX" sz="2000" b="1" dirty="0">
                <a:solidFill>
                  <a:srgbClr val="FF0000"/>
                </a:solidFill>
              </a:rPr>
              <a:t>por iniciativa propia a </a:t>
            </a:r>
            <a:r>
              <a:rPr lang="es-MX" sz="2000" b="1" dirty="0">
                <a:solidFill>
                  <a:srgbClr val="0070C0"/>
                </a:solidFill>
              </a:rPr>
              <a:t>América Latina </a:t>
            </a:r>
            <a:r>
              <a:rPr lang="es-MX" sz="2000" b="1" dirty="0">
                <a:solidFill>
                  <a:srgbClr val="FF0000"/>
                </a:solidFill>
              </a:rPr>
              <a:t>para promover el método lancasteriano de educación, usando la Biblia como texto principal</a:t>
            </a:r>
            <a:r>
              <a:rPr lang="es-MX" sz="2000" b="1" dirty="0" smtClean="0">
                <a:solidFill>
                  <a:srgbClr val="FF0000"/>
                </a:solidFill>
              </a:rPr>
              <a:t>.</a:t>
            </a:r>
          </a:p>
          <a:p>
            <a:endParaRPr lang="es-MX" sz="2000" b="1" dirty="0">
              <a:solidFill>
                <a:srgbClr val="FF0000"/>
              </a:solidFill>
            </a:endParaRPr>
          </a:p>
          <a:p>
            <a:r>
              <a:rPr lang="es-MX" sz="2000" b="1" dirty="0">
                <a:solidFill>
                  <a:srgbClr val="FF0000"/>
                </a:solidFill>
              </a:rPr>
              <a:t>Thomson pudo ser ciudadano honorario, como ocurrió en la Argentina y en Chile. En 1827, </a:t>
            </a:r>
            <a:endParaRPr lang="es-MX" sz="2000" b="1" dirty="0" smtClean="0">
              <a:solidFill>
                <a:srgbClr val="FF0000"/>
              </a:solidFill>
            </a:endParaRPr>
          </a:p>
          <a:p>
            <a:endParaRPr lang="es-MX" sz="2000" b="1" dirty="0">
              <a:solidFill>
                <a:srgbClr val="FF0000"/>
              </a:solidFill>
            </a:endParaRPr>
          </a:p>
          <a:p>
            <a:r>
              <a:rPr lang="es-MX" sz="2000" b="1" dirty="0">
                <a:solidFill>
                  <a:srgbClr val="FF0000"/>
                </a:solidFill>
              </a:rPr>
              <a:t>Thomson </a:t>
            </a:r>
            <a:r>
              <a:rPr lang="es-MX" sz="2000" b="1" dirty="0">
                <a:solidFill>
                  <a:srgbClr val="0070C0"/>
                </a:solidFill>
              </a:rPr>
              <a:t>viajó a México</a:t>
            </a:r>
            <a:r>
              <a:rPr lang="es-MX" sz="2000" b="1" dirty="0">
                <a:solidFill>
                  <a:srgbClr val="FF0000"/>
                </a:solidFill>
              </a:rPr>
              <a:t>, donde al principio tuvo cierto éxito en su tarea, pero hacia 1830, debido a una fuerte hostilidad clerical seguida de revoluciones políticas, dejó los ejemplares de la Biblia que le quedaban en manos de un amigo y se fue. Cuando volvió en 1842, encontró la misma hostilidad.</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317" y="1440852"/>
            <a:ext cx="3542309" cy="4465096"/>
          </a:xfrm>
          <a:prstGeom prst="rect">
            <a:avLst/>
          </a:prstGeom>
        </p:spPr>
      </p:pic>
    </p:spTree>
    <p:extLst>
      <p:ext uri="{BB962C8B-B14F-4D97-AF65-F5344CB8AC3E}">
        <p14:creationId xmlns:p14="http://schemas.microsoft.com/office/powerpoint/2010/main" val="6460743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14135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9214405"/>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552</TotalTime>
  <Words>1294</Words>
  <Application>Microsoft Office PowerPoint</Application>
  <PresentationFormat>Panorámica</PresentationFormat>
  <Paragraphs>221</Paragraphs>
  <Slides>30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30</vt:i4>
      </vt:variant>
    </vt:vector>
  </HeadingPairs>
  <TitlesOfParts>
    <vt:vector size="36" baseType="lpstr">
      <vt:lpstr>Arial</vt:lpstr>
      <vt:lpstr>Calibri</vt:lpstr>
      <vt:lpstr>Century Gothic</vt:lpstr>
      <vt:lpstr>Times New Roman</vt:lpstr>
      <vt:lpstr>Wingdings 3</vt:lpstr>
      <vt:lpstr>Espiral</vt:lpstr>
      <vt:lpstr>L a   B i b l i a (compilación)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 a   B i b l i a </dc:title>
  <dc:creator>jose donatso rodriguez</dc:creator>
  <cp:lastModifiedBy>jose donato rodriguez</cp:lastModifiedBy>
  <cp:revision>89</cp:revision>
  <dcterms:created xsi:type="dcterms:W3CDTF">2015-08-04T22:15:01Z</dcterms:created>
  <dcterms:modified xsi:type="dcterms:W3CDTF">2016-08-11T23:48:30Z</dcterms:modified>
</cp:coreProperties>
</file>