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026" userDrawn="1">
          <p15:clr>
            <a:srgbClr val="A4A3A4"/>
          </p15:clr>
        </p15:guide>
        <p15:guide id="3" orient="horz" pos="3793" userDrawn="1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67" userDrawn="1">
          <p15:clr>
            <a:srgbClr val="A4A3A4"/>
          </p15:clr>
        </p15:guide>
        <p15:guide id="7" orient="horz" pos="1389" userDrawn="1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14" userDrawn="1">
          <p15:clr>
            <a:srgbClr val="A4A3A4"/>
          </p15:clr>
        </p15:guide>
        <p15:guide id="13" pos="6742" userDrawn="1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8" userDrawn="1">
          <p15:clr>
            <a:srgbClr val="A4A3A4"/>
          </p15:clr>
        </p15:guide>
        <p15:guide id="17" pos="7150" userDrawn="1">
          <p15:clr>
            <a:srgbClr val="A4A3A4"/>
          </p15:clr>
        </p15:guide>
        <p15:guide id="18" orient="horz" pos="14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4660"/>
  </p:normalViewPr>
  <p:slideViewPr>
    <p:cSldViewPr>
      <p:cViewPr>
        <p:scale>
          <a:sx n="49" d="100"/>
          <a:sy n="49" d="100"/>
        </p:scale>
        <p:origin x="-510" y="174"/>
      </p:cViewPr>
      <p:guideLst>
        <p:guide orient="horz" pos="2160"/>
        <p:guide orient="horz" pos="1026"/>
        <p:guide orient="horz" pos="3793"/>
        <p:guide orient="horz" pos="1152"/>
        <p:guide orient="horz" pos="3360"/>
        <p:guide orient="horz" pos="3067"/>
        <p:guide orient="horz" pos="1389"/>
        <p:guide orient="horz" pos="528"/>
        <p:guide orient="horz" pos="2784"/>
        <p:guide orient="horz" pos="1489"/>
        <p:guide pos="3839"/>
        <p:guide pos="959"/>
        <p:guide pos="7014"/>
        <p:guide pos="6742"/>
        <p:guide pos="6143"/>
        <p:guide pos="3983"/>
        <p:guide pos="528"/>
        <p:guide pos="71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s-ES"/>
              <a:t>29/01/2018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s-ES"/>
              <a:t>29/01/2018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29/01/2018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29/01/2018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s-ES"/>
              <a:pPr/>
              <a:t>29/01/2018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jpg"/><Relationship Id="rId5" Type="http://schemas.openxmlformats.org/officeDocument/2006/relationships/image" Target="../media/image30.jp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514600"/>
            <a:ext cx="9144000" cy="4010743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chemeClr val="accent6"/>
                </a:solidFill>
              </a:rPr>
              <a:t>     Autonomía de la                                 	Iglesia Metodista </a:t>
            </a:r>
            <a:br>
              <a:rPr lang="es-MX" b="1" dirty="0" smtClean="0">
                <a:solidFill>
                  <a:schemeClr val="accent6"/>
                </a:solidFill>
              </a:rPr>
            </a:br>
            <a:r>
              <a:rPr lang="es-MX" b="1" dirty="0" smtClean="0">
                <a:solidFill>
                  <a:schemeClr val="accent6"/>
                </a:solidFill>
              </a:rPr>
              <a:t>     de México</a:t>
            </a:r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sz="4800" b="1" dirty="0"/>
              <a:t/>
            </a:r>
            <a:br>
              <a:rPr lang="es-MX" sz="4800" b="1" dirty="0"/>
            </a:br>
            <a:r>
              <a:rPr lang="es-MX" b="1" dirty="0"/>
              <a:t> </a:t>
            </a:r>
            <a:r>
              <a:rPr lang="es-MX" b="1" dirty="0" smtClean="0"/>
              <a:t>   </a:t>
            </a:r>
            <a:r>
              <a:rPr lang="es-MX" sz="3600" b="1" dirty="0" smtClean="0">
                <a:solidFill>
                  <a:srgbClr val="FFFF00"/>
                </a:solidFill>
              </a:rPr>
              <a:t>LXXXVII </a:t>
            </a:r>
            <a:r>
              <a:rPr lang="es-MX" sz="3600" b="1" dirty="0">
                <a:solidFill>
                  <a:srgbClr val="FFFF00"/>
                </a:solidFill>
              </a:rPr>
              <a:t>A</a:t>
            </a:r>
            <a:r>
              <a:rPr lang="es-MX" sz="3600" b="1" dirty="0" smtClean="0">
                <a:solidFill>
                  <a:srgbClr val="FFFF00"/>
                </a:solidFill>
              </a:rPr>
              <a:t>niversario</a:t>
            </a:r>
            <a:endParaRPr lang="es-MX" sz="36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2" y="980728"/>
            <a:ext cx="9468543" cy="1152872"/>
          </a:xfrm>
        </p:spPr>
        <p:txBody>
          <a:bodyPr>
            <a:normAutofit/>
          </a:bodyPr>
          <a:lstStyle/>
          <a:p>
            <a:pPr algn="ctr"/>
            <a:r>
              <a:rPr lang="es-MX" sz="4800" b="1" dirty="0" smtClean="0">
                <a:solidFill>
                  <a:srgbClr val="FF0000"/>
                </a:solidFill>
              </a:rPr>
              <a:t>1930  -  16 de septiembre  -  </a:t>
            </a:r>
            <a:r>
              <a:rPr lang="es-MX" sz="4800" b="1" dirty="0" smtClean="0">
                <a:solidFill>
                  <a:srgbClr val="FF0000"/>
                </a:solidFill>
              </a:rPr>
              <a:t>2017</a:t>
            </a:r>
            <a:endParaRPr lang="es-MX" sz="4800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1798430"/>
            <a:ext cx="1800200" cy="413812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7492" y="6156011"/>
            <a:ext cx="109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prstClr val="black"/>
                </a:solidFill>
              </a:rPr>
              <a:t>Jdrr.2016</a:t>
            </a:r>
            <a:endParaRPr lang="es-MX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7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1964" y="1600200"/>
            <a:ext cx="9433048" cy="5789240"/>
          </a:xfrm>
        </p:spPr>
        <p:txBody>
          <a:bodyPr/>
          <a:lstStyle/>
          <a:p>
            <a:pPr algn="ctr"/>
            <a:r>
              <a:rPr lang="es-MX" dirty="0"/>
              <a:t>	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sz="2400" dirty="0" smtClean="0">
                <a:solidFill>
                  <a:srgbClr val="FFFF00"/>
                </a:solidFill>
              </a:rPr>
              <a:t>del </a:t>
            </a:r>
            <a:r>
              <a:rPr lang="es-MX" sz="2400" dirty="0">
                <a:solidFill>
                  <a:srgbClr val="FFFF00"/>
                </a:solidFill>
              </a:rPr>
              <a:t>griego auto, "uno mismo", y nomos, "</a:t>
            </a:r>
            <a:r>
              <a:rPr lang="es-MX" sz="2400" dirty="0" smtClean="0">
                <a:solidFill>
                  <a:srgbClr val="FFFF00"/>
                </a:solidFill>
              </a:rPr>
              <a:t>norma“, que</a:t>
            </a:r>
            <a:r>
              <a:rPr lang="es-MX" sz="2400" dirty="0">
                <a:solidFill>
                  <a:srgbClr val="FFFF00"/>
                </a:solidFill>
              </a:rPr>
              <a:t>, en términos generales, </a:t>
            </a:r>
            <a:r>
              <a:rPr lang="es-MX" sz="2400" dirty="0" smtClean="0">
                <a:solidFill>
                  <a:srgbClr val="FFFF00"/>
                </a:solidFill>
              </a:rPr>
              <a:t>expresa: </a:t>
            </a:r>
            <a:br>
              <a:rPr lang="es-MX" sz="2400" dirty="0" smtClean="0">
                <a:solidFill>
                  <a:srgbClr val="FFFF00"/>
                </a:solidFill>
              </a:rPr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4800" b="1" dirty="0" smtClean="0">
                <a:solidFill>
                  <a:srgbClr val="FF0000"/>
                </a:solidFill>
              </a:rPr>
              <a:t>la </a:t>
            </a:r>
            <a:r>
              <a:rPr lang="es-MX" sz="4800" b="1" dirty="0">
                <a:solidFill>
                  <a:srgbClr val="FF0000"/>
                </a:solidFill>
              </a:rPr>
              <a:t>capacidad para darse reglas a uno mismo o tomar decisiones sin intervención ni influencia externa </a:t>
            </a:r>
            <a:r>
              <a:rPr lang="es-MX" sz="3200" dirty="0" smtClean="0"/>
              <a:t/>
            </a:r>
            <a:br>
              <a:rPr lang="es-MX" sz="3200" dirty="0" smtClean="0"/>
            </a:br>
            <a:r>
              <a:rPr lang="es-MX" sz="3200" dirty="0" smtClean="0"/>
              <a:t/>
            </a:r>
            <a:br>
              <a:rPr lang="es-MX" sz="3200" dirty="0" smtClean="0"/>
            </a:br>
            <a:r>
              <a:rPr lang="es-MX" sz="3200" dirty="0"/>
              <a:t/>
            </a:r>
            <a:br>
              <a:rPr lang="es-MX" sz="3200" dirty="0"/>
            </a:br>
            <a:endParaRPr lang="es-MX" sz="32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4" y="909810"/>
            <a:ext cx="9324526" cy="1143000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 smtClean="0">
                <a:solidFill>
                  <a:srgbClr val="7030A0"/>
                </a:solidFill>
              </a:rPr>
              <a:t>¿A qué llamamos                                    ?</a:t>
            </a:r>
            <a:endParaRPr lang="es-MX" sz="4000" b="1" dirty="0">
              <a:solidFill>
                <a:srgbClr val="7030A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396" y="395739"/>
            <a:ext cx="4313045" cy="12686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" y="5259992"/>
            <a:ext cx="2417240" cy="159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9836" y="1916832"/>
            <a:ext cx="9505056" cy="4608512"/>
          </a:xfrm>
        </p:spPr>
        <p:txBody>
          <a:bodyPr/>
          <a:lstStyle/>
          <a:p>
            <a:pPr algn="ctr"/>
            <a:r>
              <a:rPr lang="es-MX" dirty="0"/>
              <a:t>	</a:t>
            </a:r>
            <a:r>
              <a:rPr lang="es-MX" sz="3200" b="1" dirty="0" smtClean="0">
                <a:solidFill>
                  <a:srgbClr val="FF0000"/>
                </a:solidFill>
              </a:rPr>
              <a:t>Iglesia </a:t>
            </a:r>
            <a:r>
              <a:rPr lang="es-MX" sz="3200" b="1" dirty="0">
                <a:solidFill>
                  <a:srgbClr val="FF0000"/>
                </a:solidFill>
              </a:rPr>
              <a:t>Metodista Episcopal, </a:t>
            </a:r>
            <a:br>
              <a:rPr lang="es-MX" sz="3200" b="1" dirty="0">
                <a:solidFill>
                  <a:srgbClr val="FF0000"/>
                </a:solidFill>
              </a:rPr>
            </a:br>
            <a:r>
              <a:rPr lang="es-MX" sz="3200" b="1" dirty="0">
                <a:solidFill>
                  <a:srgbClr val="FF0000"/>
                </a:solidFill>
              </a:rPr>
              <a:t>	Iglesia Metodista Episcopal del </a:t>
            </a:r>
            <a:r>
              <a:rPr lang="es-MX" sz="3200" b="1" dirty="0" smtClean="0">
                <a:solidFill>
                  <a:srgbClr val="FF0000"/>
                </a:solidFill>
              </a:rPr>
              <a:t>Sur</a:t>
            </a:r>
            <a:br>
              <a:rPr lang="es-MX" sz="3200" b="1" dirty="0" smtClean="0">
                <a:solidFill>
                  <a:srgbClr val="FF0000"/>
                </a:solidFill>
              </a:rPr>
            </a:br>
            <a:r>
              <a:rPr lang="es-MX" sz="2000" b="1" dirty="0" smtClean="0"/>
              <a:t/>
            </a:r>
            <a:br>
              <a:rPr lang="es-MX" sz="2000" b="1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400" b="1" dirty="0" smtClean="0">
                <a:solidFill>
                  <a:srgbClr val="FFFF00"/>
                </a:solidFill>
              </a:rPr>
              <a:t>Los </a:t>
            </a:r>
            <a:r>
              <a:rPr lang="es-MX" sz="2400" b="1" dirty="0">
                <a:solidFill>
                  <a:srgbClr val="FFFF00"/>
                </a:solidFill>
              </a:rPr>
              <a:t>dos metodismos norteamericanos que lo trajeron a </a:t>
            </a:r>
            <a:r>
              <a:rPr lang="es-MX" sz="2400" b="1" dirty="0" smtClean="0">
                <a:solidFill>
                  <a:srgbClr val="FFFF00"/>
                </a:solidFill>
              </a:rPr>
              <a:t>México en 1873, en </a:t>
            </a:r>
            <a:r>
              <a:rPr lang="es-MX" sz="2400" b="1" dirty="0">
                <a:solidFill>
                  <a:srgbClr val="FFFF00"/>
                </a:solidFill>
              </a:rPr>
              <a:t>donde trabajaron muy </a:t>
            </a:r>
            <a:r>
              <a:rPr lang="es-MX" sz="2400" b="1" dirty="0" smtClean="0">
                <a:solidFill>
                  <a:srgbClr val="FFFF00"/>
                </a:solidFill>
              </a:rPr>
              <a:t>coordinadamente</a:t>
            </a:r>
            <a:r>
              <a:rPr lang="es-MX" sz="2400" b="1" dirty="0" smtClean="0">
                <a:solidFill>
                  <a:srgbClr val="FFFF00"/>
                </a:solidFill>
              </a:rPr>
              <a:t>, </a:t>
            </a:r>
            <a:r>
              <a:rPr lang="es-MX" sz="2400" b="1" dirty="0">
                <a:solidFill>
                  <a:srgbClr val="FFFF00"/>
                </a:solidFill>
              </a:rPr>
              <a:t>en gran parte de la República Mexicana y que posteriormente se unieron en los Estados Unidos, fundando la IGLESIA METODISTA UNIDA, con la cual mantenemos una relación fraternal, comprensiva y de cooperación en calidad de Iglesia Autónoma Afiliada. </a:t>
            </a:r>
            <a:r>
              <a:rPr lang="es-MX" b="1" dirty="0"/>
              <a:t/>
            </a:r>
            <a:br>
              <a:rPr lang="es-MX" b="1" dirty="0"/>
            </a:br>
            <a:endParaRPr lang="es-MX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97868" y="838200"/>
            <a:ext cx="9865096" cy="1150640"/>
          </a:xfrm>
        </p:spPr>
        <p:txBody>
          <a:bodyPr>
            <a:normAutofit/>
          </a:bodyPr>
          <a:lstStyle/>
          <a:p>
            <a:pPr algn="ctr"/>
            <a:r>
              <a:rPr lang="es-MX" sz="4400" b="1" dirty="0" smtClean="0">
                <a:solidFill>
                  <a:srgbClr val="7030A0"/>
                </a:solidFill>
              </a:rPr>
              <a:t>¿De quién nos independizamos?</a:t>
            </a:r>
            <a:endParaRPr lang="es-MX" sz="4400" b="1" dirty="0">
              <a:solidFill>
                <a:srgbClr val="7030A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1772816"/>
            <a:ext cx="1522413" cy="15525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867" y="5229691"/>
            <a:ext cx="2097907" cy="177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7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796" y="1600200"/>
            <a:ext cx="9202217" cy="5257800"/>
          </a:xfrm>
        </p:spPr>
        <p:txBody>
          <a:bodyPr/>
          <a:lstStyle/>
          <a:p>
            <a:r>
              <a:rPr lang="es-MX" sz="3200" b="1" dirty="0">
                <a:solidFill>
                  <a:srgbClr val="FF0000"/>
                </a:solidFill>
              </a:rPr>
              <a:t>-</a:t>
            </a:r>
            <a:r>
              <a:rPr lang="es-MX" sz="2800" b="1" dirty="0">
                <a:solidFill>
                  <a:srgbClr val="FF0000"/>
                </a:solidFill>
              </a:rPr>
              <a:t>	Tras la Revolución de 1910 y la promulgación de la Constitución de 1917, las iglesias se vieron en la disyuntiva de obedecer las disposiciones legales que en varios sentidos restringieron su misión.</a:t>
            </a:r>
            <a:br>
              <a:rPr lang="es-MX" sz="2800" b="1" dirty="0">
                <a:solidFill>
                  <a:srgbClr val="FF0000"/>
                </a:solidFill>
              </a:rPr>
            </a:br>
            <a:r>
              <a:rPr lang="es-MX" sz="2800" b="1" dirty="0">
                <a:solidFill>
                  <a:srgbClr val="FF0000"/>
                </a:solidFill>
              </a:rPr>
              <a:t>	</a:t>
            </a:r>
            <a:br>
              <a:rPr lang="es-MX" sz="2800" b="1" dirty="0">
                <a:solidFill>
                  <a:srgbClr val="FF0000"/>
                </a:solidFill>
              </a:rPr>
            </a:br>
            <a:r>
              <a:rPr lang="es-MX" sz="2800" b="1" dirty="0">
                <a:solidFill>
                  <a:srgbClr val="FF0000"/>
                </a:solidFill>
              </a:rPr>
              <a:t>-	Las iglesias evangélicas decidieron </a:t>
            </a:r>
            <a:r>
              <a:rPr lang="es-MX" sz="2800" b="1" dirty="0" smtClean="0">
                <a:solidFill>
                  <a:srgbClr val="FF0000"/>
                </a:solidFill>
              </a:rPr>
              <a:t/>
            </a:r>
            <a:br>
              <a:rPr lang="es-MX" sz="2800" b="1" dirty="0" smtClean="0">
                <a:solidFill>
                  <a:srgbClr val="FF0000"/>
                </a:solidFill>
              </a:rPr>
            </a:br>
            <a:r>
              <a:rPr lang="es-MX" sz="2800" b="1" dirty="0">
                <a:solidFill>
                  <a:srgbClr val="FF0000"/>
                </a:solidFill>
              </a:rPr>
              <a:t> </a:t>
            </a:r>
            <a:r>
              <a:rPr lang="es-MX" sz="2800" b="1" dirty="0" smtClean="0">
                <a:solidFill>
                  <a:srgbClr val="FF0000"/>
                </a:solidFill>
              </a:rPr>
              <a:t>         obedecer la</a:t>
            </a:r>
            <a:r>
              <a:rPr lang="es-MX" sz="2800" b="1" dirty="0">
                <a:solidFill>
                  <a:srgbClr val="FF0000"/>
                </a:solidFill>
              </a:rPr>
              <a:t> </a:t>
            </a:r>
            <a:r>
              <a:rPr lang="es-MX" sz="2800" b="1" dirty="0" smtClean="0">
                <a:solidFill>
                  <a:srgbClr val="FF0000"/>
                </a:solidFill>
              </a:rPr>
              <a:t>ley</a:t>
            </a:r>
            <a:r>
              <a:rPr lang="es-MX" sz="2800" b="1" dirty="0">
                <a:solidFill>
                  <a:srgbClr val="FF0000"/>
                </a:solidFill>
              </a:rPr>
              <a:t/>
            </a:r>
            <a:br>
              <a:rPr lang="es-MX" sz="2800" b="1" dirty="0">
                <a:solidFill>
                  <a:srgbClr val="FF0000"/>
                </a:solidFill>
              </a:rPr>
            </a:br>
            <a:r>
              <a:rPr lang="es-MX" sz="2800" b="1" dirty="0" smtClean="0">
                <a:solidFill>
                  <a:srgbClr val="FF0000"/>
                </a:solidFill>
              </a:rPr>
              <a:t/>
            </a:r>
            <a:br>
              <a:rPr lang="es-MX" sz="2800" b="1" dirty="0" smtClean="0">
                <a:solidFill>
                  <a:srgbClr val="FF0000"/>
                </a:solidFill>
              </a:rPr>
            </a:br>
            <a:r>
              <a:rPr lang="es-MX" sz="2800" b="1" dirty="0" smtClean="0">
                <a:solidFill>
                  <a:srgbClr val="FF0000"/>
                </a:solidFill>
              </a:rPr>
              <a:t>-</a:t>
            </a:r>
            <a:r>
              <a:rPr lang="es-MX" sz="2800" b="1" dirty="0">
                <a:solidFill>
                  <a:srgbClr val="FF0000"/>
                </a:solidFill>
              </a:rPr>
              <a:t>	El liderazgo norteamericano hubo de </a:t>
            </a:r>
            <a:r>
              <a:rPr lang="es-MX" sz="2800" b="1" dirty="0" smtClean="0">
                <a:solidFill>
                  <a:srgbClr val="FF0000"/>
                </a:solidFill>
              </a:rPr>
              <a:t>entregar</a:t>
            </a:r>
            <a:br>
              <a:rPr lang="es-MX" sz="2800" b="1" dirty="0" smtClean="0">
                <a:solidFill>
                  <a:srgbClr val="FF0000"/>
                </a:solidFill>
              </a:rPr>
            </a:br>
            <a:r>
              <a:rPr lang="es-MX" sz="2800" b="1" dirty="0">
                <a:solidFill>
                  <a:srgbClr val="FF0000"/>
                </a:solidFill>
              </a:rPr>
              <a:t> </a:t>
            </a:r>
            <a:r>
              <a:rPr lang="es-MX" sz="2800" b="1" dirty="0" smtClean="0">
                <a:solidFill>
                  <a:srgbClr val="FF0000"/>
                </a:solidFill>
              </a:rPr>
              <a:t>          </a:t>
            </a:r>
            <a:r>
              <a:rPr lang="es-MX" sz="2800" b="1" dirty="0">
                <a:solidFill>
                  <a:srgbClr val="FF0000"/>
                </a:solidFill>
              </a:rPr>
              <a:t>paulatinamente el mando </a:t>
            </a:r>
            <a:r>
              <a:rPr lang="es-MX" sz="2800" b="1" dirty="0" smtClean="0">
                <a:solidFill>
                  <a:srgbClr val="FF0000"/>
                </a:solidFill>
              </a:rPr>
              <a:t/>
            </a:r>
            <a:br>
              <a:rPr lang="es-MX" sz="2800" b="1" dirty="0" smtClean="0">
                <a:solidFill>
                  <a:srgbClr val="FF0000"/>
                </a:solidFill>
              </a:rPr>
            </a:br>
            <a:r>
              <a:rPr lang="es-MX" sz="2800" b="1" dirty="0">
                <a:solidFill>
                  <a:srgbClr val="FF0000"/>
                </a:solidFill>
              </a:rPr>
              <a:t> </a:t>
            </a:r>
            <a:r>
              <a:rPr lang="es-MX" sz="2800" b="1" dirty="0" smtClean="0">
                <a:solidFill>
                  <a:srgbClr val="FF0000"/>
                </a:solidFill>
              </a:rPr>
              <a:t>          a </a:t>
            </a:r>
            <a:r>
              <a:rPr lang="es-MX" sz="2800" b="1" dirty="0">
                <a:solidFill>
                  <a:srgbClr val="FF0000"/>
                </a:solidFill>
              </a:rPr>
              <a:t>los líderes nacionales.</a:t>
            </a:r>
            <a:r>
              <a:rPr lang="es-MX" b="1" dirty="0">
                <a:solidFill>
                  <a:srgbClr val="FF0000"/>
                </a:solidFill>
              </a:rPr>
              <a:t/>
            </a:r>
            <a:br>
              <a:rPr lang="es-MX" b="1" dirty="0">
                <a:solidFill>
                  <a:srgbClr val="FF0000"/>
                </a:solidFill>
              </a:rPr>
            </a:br>
            <a:endParaRPr lang="es-MX" b="1" dirty="0">
              <a:solidFill>
                <a:srgbClr val="FF00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620688"/>
            <a:ext cx="9612312" cy="1080120"/>
          </a:xfrm>
        </p:spPr>
        <p:txBody>
          <a:bodyPr>
            <a:normAutofit/>
          </a:bodyPr>
          <a:lstStyle/>
          <a:p>
            <a:pPr algn="ctr"/>
            <a:r>
              <a:rPr lang="es-MX" sz="4800" b="1" dirty="0" smtClean="0">
                <a:solidFill>
                  <a:srgbClr val="7030A0"/>
                </a:solidFill>
              </a:rPr>
              <a:t>¿Cuáles fueron los motivos?</a:t>
            </a:r>
            <a:endParaRPr lang="es-MX" sz="4800" b="1" dirty="0">
              <a:solidFill>
                <a:srgbClr val="7030A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224" y="1225336"/>
            <a:ext cx="2107118" cy="30037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224" y="4293097"/>
            <a:ext cx="1826043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124744"/>
            <a:ext cx="10656812" cy="5184575"/>
          </a:xfrm>
        </p:spPr>
        <p:txBody>
          <a:bodyPr/>
          <a:lstStyle/>
          <a:p>
            <a:r>
              <a:rPr lang="es-MX" sz="4000" b="1" dirty="0">
                <a:solidFill>
                  <a:srgbClr val="FF0000"/>
                </a:solidFill>
              </a:rPr>
              <a:t>-	Esto alentó el espíritu nacionalista de muchos metodistas que deseaban que la obra eclesiástica llegara a ser totalmente dirigida y sostenida por nacionales. </a:t>
            </a:r>
            <a:r>
              <a:rPr lang="es-MX" sz="4000" b="1" dirty="0" smtClean="0">
                <a:solidFill>
                  <a:srgbClr val="FF0000"/>
                </a:solidFill>
              </a:rPr>
              <a:t/>
            </a:r>
            <a:br>
              <a:rPr lang="es-MX" sz="4000" b="1" dirty="0" smtClean="0">
                <a:solidFill>
                  <a:srgbClr val="FF0000"/>
                </a:solidFill>
              </a:rPr>
            </a:br>
            <a:r>
              <a:rPr lang="es-MX" sz="4000" b="1" dirty="0">
                <a:solidFill>
                  <a:srgbClr val="FF0000"/>
                </a:solidFill>
              </a:rPr>
              <a:t/>
            </a:r>
            <a:br>
              <a:rPr lang="es-MX" sz="4000" b="1" dirty="0">
                <a:solidFill>
                  <a:srgbClr val="FF0000"/>
                </a:solidFill>
              </a:rPr>
            </a:br>
            <a:r>
              <a:rPr lang="es-MX" sz="4000" b="1" dirty="0" smtClean="0">
                <a:solidFill>
                  <a:srgbClr val="FF0000"/>
                </a:solidFill>
              </a:rPr>
              <a:t>Habíamos </a:t>
            </a:r>
            <a:r>
              <a:rPr lang="es-MX" sz="4000" b="1" dirty="0">
                <a:solidFill>
                  <a:srgbClr val="FF0000"/>
                </a:solidFill>
              </a:rPr>
              <a:t>recibido el metodismo en el año 1873, habían transcurrido 56 años de metodismo misionero. Nuestros líderes mexicanos se sentían capacitados para tomar las riendas.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116632"/>
            <a:ext cx="8229600" cy="45719"/>
          </a:xfrm>
        </p:spPr>
        <p:txBody>
          <a:bodyPr>
            <a:normAutofit fontScale="25000" lnSpcReduction="20000"/>
          </a:bodyPr>
          <a:lstStyle/>
          <a:p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910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564904"/>
            <a:ext cx="10512425" cy="5112568"/>
          </a:xfrm>
        </p:spPr>
        <p:txBody>
          <a:bodyPr/>
          <a:lstStyle/>
          <a:p>
            <a:r>
              <a:rPr lang="es-MX" sz="3600" b="1" dirty="0">
                <a:solidFill>
                  <a:srgbClr val="FF0000"/>
                </a:solidFill>
              </a:rPr>
              <a:t>-	En 1929 se dio el colapso económico norteamericano, que limitó gravemente las finanzas de las dos denominaciones metodistas que trabajaban en México</a:t>
            </a:r>
            <a:r>
              <a:rPr lang="es-MX" sz="3600" b="1" dirty="0" smtClean="0">
                <a:solidFill>
                  <a:srgbClr val="FF0000"/>
                </a:solidFill>
              </a:rPr>
              <a:t>.</a:t>
            </a:r>
            <a:br>
              <a:rPr lang="es-MX" sz="3600" b="1" dirty="0" smtClean="0">
                <a:solidFill>
                  <a:srgbClr val="FF0000"/>
                </a:solidFill>
              </a:rPr>
            </a:br>
            <a:r>
              <a:rPr lang="es-MX" sz="3600" b="1" dirty="0"/>
              <a:t/>
            </a:r>
            <a:br>
              <a:rPr lang="es-MX" sz="3600" b="1" dirty="0"/>
            </a:br>
            <a:r>
              <a:rPr lang="es-MX" sz="3600" b="1" dirty="0" smtClean="0"/>
              <a:t/>
            </a:r>
            <a:br>
              <a:rPr lang="es-MX" sz="3600" b="1" dirty="0" smtClean="0"/>
            </a:br>
            <a:r>
              <a:rPr lang="es-MX" sz="3600" b="1" dirty="0"/>
              <a:t/>
            </a:r>
            <a:br>
              <a:rPr lang="es-MX" sz="3600" b="1" dirty="0"/>
            </a:br>
            <a:r>
              <a:rPr lang="es-MX" sz="3600" b="1" dirty="0">
                <a:solidFill>
                  <a:srgbClr val="FF0000"/>
                </a:solidFill>
              </a:rPr>
              <a:t>-	Ambas juntas misioneras consideraron necesario apoyar la inquietud nacionalista mexicana.</a:t>
            </a:r>
            <a:r>
              <a:rPr lang="es-MX" dirty="0">
                <a:solidFill>
                  <a:srgbClr val="FF0000"/>
                </a:solidFill>
              </a:rPr>
              <a:t/>
            </a:r>
            <a:br>
              <a:rPr lang="es-MX" dirty="0">
                <a:solidFill>
                  <a:srgbClr val="FF0000"/>
                </a:solidFill>
              </a:rPr>
            </a:b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0"/>
            <a:ext cx="8229600" cy="45719"/>
          </a:xfrm>
        </p:spPr>
        <p:txBody>
          <a:bodyPr>
            <a:normAutofit fontScale="25000" lnSpcReduction="20000"/>
          </a:bodyPr>
          <a:lstStyle/>
          <a:p>
            <a:r>
              <a:rPr lang="es-MX" dirty="0" smtClean="0"/>
              <a:t>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71307"/>
            <a:ext cx="2753989" cy="14574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8" y="3284984"/>
            <a:ext cx="28448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60649"/>
            <a:ext cx="9144000" cy="2304255"/>
          </a:xfrm>
        </p:spPr>
        <p:txBody>
          <a:bodyPr/>
          <a:lstStyle/>
          <a:p>
            <a:r>
              <a:rPr lang="es-MX" sz="3200" b="1" dirty="0">
                <a:solidFill>
                  <a:srgbClr val="FF0000"/>
                </a:solidFill>
              </a:rPr>
              <a:t>-	Ambas denominaciones metodistas extranjeras convinieron en nombrar comisiones integradas por nacionales y misioneros norteamericanos para dar forma a un metodismo nacional unificado.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0"/>
            <a:ext cx="8229600" cy="45719"/>
          </a:xfrm>
        </p:spPr>
        <p:txBody>
          <a:bodyPr>
            <a:normAutofit fontScale="25000" lnSpcReduction="20000"/>
          </a:bodyPr>
          <a:lstStyle/>
          <a:p>
            <a:r>
              <a:rPr lang="es-MX" dirty="0" smtClean="0"/>
              <a:t>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818" y="2780928"/>
            <a:ext cx="5981932" cy="40770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40969"/>
            <a:ext cx="6259605" cy="373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9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8751829" cy="638132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636911"/>
            <a:ext cx="9144000" cy="2697089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33772" y="0"/>
            <a:ext cx="11521279" cy="2060848"/>
          </a:xfrm>
        </p:spPr>
        <p:txBody>
          <a:bodyPr>
            <a:normAutofit lnSpcReduction="10000"/>
          </a:bodyPr>
          <a:lstStyle/>
          <a:p>
            <a:pPr algn="ctr"/>
            <a:r>
              <a:rPr lang="es-MX" b="1" dirty="0" smtClean="0">
                <a:solidFill>
                  <a:srgbClr val="7030A0"/>
                </a:solidFill>
              </a:rPr>
              <a:t>Así nació la Iglesia Metodista de México</a:t>
            </a:r>
          </a:p>
          <a:p>
            <a:pPr algn="ctr"/>
            <a:endParaRPr lang="es-MX" b="1" dirty="0" smtClean="0"/>
          </a:p>
          <a:p>
            <a:r>
              <a:rPr lang="es-MX" b="1" dirty="0">
                <a:solidFill>
                  <a:srgbClr val="FF0000"/>
                </a:solidFill>
              </a:rPr>
              <a:t>con el acuerdo de estas comisiones, el 16 de septiembre de 1930, </a:t>
            </a:r>
            <a:r>
              <a:rPr lang="es-MX" b="1" dirty="0" smtClean="0">
                <a:solidFill>
                  <a:srgbClr val="FF0000"/>
                </a:solidFill>
              </a:rPr>
              <a:t>en </a:t>
            </a:r>
            <a:r>
              <a:rPr lang="es-MX" b="1" dirty="0">
                <a:solidFill>
                  <a:srgbClr val="FF0000"/>
                </a:solidFill>
              </a:rPr>
              <a:t>lo que fe la primera Conferencia General celebrada en el templo La Santísima Trinidad, de la calle de Gante No. 5, a cuatro cuadras del Zócalo, en el ahora llamado Centro Histórico de la Cd. de México,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80" y="3577578"/>
            <a:ext cx="3367783" cy="327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6613" y="548680"/>
            <a:ext cx="4249687" cy="5688632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Al centro, 1º obispo</a:t>
            </a:r>
            <a:br>
              <a:rPr lang="es-MX" sz="2400" b="1" dirty="0" smtClean="0"/>
            </a:br>
            <a:r>
              <a:rPr lang="es-MX" sz="2400" b="1" dirty="0" smtClean="0"/>
              <a:t>       1930 - 1934</a:t>
            </a:r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b="1" dirty="0" smtClean="0"/>
              <a:t>Juan N. </a:t>
            </a:r>
            <a:r>
              <a:rPr lang="es-MX" b="1" dirty="0" err="1" smtClean="0"/>
              <a:t>Pascoe</a:t>
            </a:r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b="1" dirty="0"/>
              <a:t/>
            </a:r>
            <a:br>
              <a:rPr lang="es-MX" b="1" dirty="0"/>
            </a:br>
            <a:r>
              <a:rPr lang="es-MX" sz="2400" b="1" dirty="0" smtClean="0"/>
              <a:t>A la derecha, 2º obispo</a:t>
            </a:r>
            <a:br>
              <a:rPr lang="es-MX" sz="2400" b="1" dirty="0" smtClean="0"/>
            </a:br>
            <a:r>
              <a:rPr lang="es-MX" sz="2400" b="1" dirty="0" smtClean="0"/>
              <a:t>       1934 - 1938</a:t>
            </a:r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b="1" dirty="0" smtClean="0"/>
              <a:t>Sixto Ávila</a:t>
            </a:r>
            <a:br>
              <a:rPr lang="es-MX" b="1" dirty="0" smtClean="0"/>
            </a:br>
            <a:r>
              <a:rPr lang="es-MX" b="1" dirty="0"/>
              <a:t/>
            </a:r>
            <a:br>
              <a:rPr lang="es-MX" b="1" dirty="0"/>
            </a:br>
            <a:r>
              <a:rPr lang="es-MX" sz="2400" b="1" dirty="0" smtClean="0"/>
              <a:t>A la izquierda, 3º obispo</a:t>
            </a:r>
            <a:br>
              <a:rPr lang="es-MX" sz="2400" b="1" dirty="0" smtClean="0"/>
            </a:br>
            <a:r>
              <a:rPr lang="es-MX" sz="2400" b="1" dirty="0" smtClean="0"/>
              <a:t>       1938 - 1942</a:t>
            </a:r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b="1" dirty="0" smtClean="0"/>
              <a:t>Eleazar Guerra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829" y="-163002"/>
            <a:ext cx="5508071" cy="7184003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49797" y="1628775"/>
            <a:ext cx="2664296" cy="4320505"/>
          </a:xfrm>
        </p:spPr>
        <p:txBody>
          <a:bodyPr/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087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796" y="620688"/>
            <a:ext cx="3816423" cy="2952328"/>
          </a:xfrm>
        </p:spPr>
        <p:txBody>
          <a:bodyPr>
            <a:norm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Con motivo del primer cincuentenario la Iglesia publicó un libro conmemorativo</a:t>
            </a:r>
            <a:endParaRPr lang="es-MX" b="1" dirty="0">
              <a:solidFill>
                <a:srgbClr val="FF0000"/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6613" y="4077072"/>
            <a:ext cx="3276599" cy="2520280"/>
          </a:xfrm>
        </p:spPr>
        <p:txBody>
          <a:bodyPr>
            <a:normAutofit/>
          </a:bodyPr>
          <a:lstStyle/>
          <a:p>
            <a:r>
              <a:rPr lang="es-MX" sz="1800" b="1" dirty="0" smtClean="0">
                <a:solidFill>
                  <a:schemeClr val="accent6"/>
                </a:solidFill>
              </a:rPr>
              <a:t>“… una apreciación crítica –honesta y positiva- de lo que el metodismo mexicano pudo realizar en estos últimos 50 años, bien o mal, con altas y bajas, con variadas empresas fallidas unas y venturosas otras”</a:t>
            </a:r>
            <a:endParaRPr lang="es-MX" sz="1800" b="1" dirty="0">
              <a:solidFill>
                <a:schemeClr val="accent6"/>
              </a:solidFill>
            </a:endParaRPr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2" b="17272"/>
          <a:stretch>
            <a:fillRect/>
          </a:stretch>
        </p:blipFill>
        <p:spPr>
          <a:xfrm>
            <a:off x="4642566" y="0"/>
            <a:ext cx="6904208" cy="6858000"/>
          </a:xfrm>
        </p:spPr>
      </p:pic>
    </p:spTree>
    <p:extLst>
      <p:ext uri="{BB962C8B-B14F-4D97-AF65-F5344CB8AC3E}">
        <p14:creationId xmlns:p14="http://schemas.microsoft.com/office/powerpoint/2010/main" val="23895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4488" y="908720"/>
            <a:ext cx="10009113" cy="5949280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rgbClr val="FF0000"/>
                </a:solidFill>
              </a:rPr>
              <a:t/>
            </a:r>
            <a:br>
              <a:rPr lang="es-MX" b="1" dirty="0" smtClean="0">
                <a:solidFill>
                  <a:srgbClr val="FF0000"/>
                </a:solidFill>
              </a:rPr>
            </a:br>
            <a:r>
              <a:rPr lang="es-MX" b="1" dirty="0">
                <a:solidFill>
                  <a:srgbClr val="FF0000"/>
                </a:solidFill>
              </a:rPr>
              <a:t/>
            </a:r>
            <a:br>
              <a:rPr lang="es-MX" b="1" dirty="0">
                <a:solidFill>
                  <a:srgbClr val="FF0000"/>
                </a:solidFill>
              </a:rPr>
            </a:br>
            <a:r>
              <a:rPr lang="es-MX" b="1" dirty="0" smtClean="0">
                <a:solidFill>
                  <a:srgbClr val="FF0000"/>
                </a:solidFill>
              </a:rPr>
              <a:t/>
            </a:r>
            <a:br>
              <a:rPr lang="es-MX" b="1" dirty="0" smtClean="0">
                <a:solidFill>
                  <a:srgbClr val="FF0000"/>
                </a:solidFill>
              </a:rPr>
            </a:br>
            <a:r>
              <a:rPr lang="es-MX" b="1" dirty="0" smtClean="0">
                <a:solidFill>
                  <a:srgbClr val="FF0000"/>
                </a:solidFill>
              </a:rPr>
              <a:t>Templo El Buen Pastor</a:t>
            </a:r>
            <a:br>
              <a:rPr lang="es-MX" b="1" dirty="0" smtClean="0">
                <a:solidFill>
                  <a:srgbClr val="FF0000"/>
                </a:solidFill>
              </a:rPr>
            </a:br>
            <a:r>
              <a:rPr lang="es-MX" b="1" dirty="0" smtClean="0">
                <a:solidFill>
                  <a:srgbClr val="FF0000"/>
                </a:solidFill>
              </a:rPr>
              <a:t/>
            </a:r>
            <a:br>
              <a:rPr lang="es-MX" b="1" dirty="0" smtClean="0">
                <a:solidFill>
                  <a:srgbClr val="FF0000"/>
                </a:solidFill>
              </a:rPr>
            </a:br>
            <a:r>
              <a:rPr lang="es-MX" b="1" dirty="0">
                <a:solidFill>
                  <a:srgbClr val="FF0000"/>
                </a:solidFill>
              </a:rPr>
              <a:t/>
            </a:r>
            <a:br>
              <a:rPr lang="es-MX" b="1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/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 smtClean="0">
                <a:solidFill>
                  <a:srgbClr val="FF0000"/>
                </a:solidFill>
              </a:rPr>
              <a:t/>
            </a:r>
            <a:br>
              <a:rPr lang="es-MX" dirty="0" smtClean="0">
                <a:solidFill>
                  <a:srgbClr val="FF0000"/>
                </a:solidFill>
              </a:rPr>
            </a:br>
            <a:r>
              <a:rPr lang="es-MX" sz="3600" b="1" dirty="0" smtClean="0">
                <a:solidFill>
                  <a:srgbClr val="00B050"/>
                </a:solidFill>
              </a:rPr>
              <a:t>Col. Belisario Domínguez, Puebla.</a:t>
            </a:r>
            <a:endParaRPr lang="es-MX" sz="3600" b="1" dirty="0">
              <a:solidFill>
                <a:srgbClr val="00B05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436813" y="548680"/>
            <a:ext cx="8229600" cy="1143000"/>
          </a:xfrm>
        </p:spPr>
        <p:txBody>
          <a:bodyPr/>
          <a:lstStyle/>
          <a:p>
            <a:r>
              <a:rPr lang="es-MX" b="1" dirty="0" smtClean="0">
                <a:solidFill>
                  <a:srgbClr val="FFFF00"/>
                </a:solidFill>
              </a:rPr>
              <a:t>En toda la República Mexicana han sucedido, y gracias a Dios siguen sucediendo, historias como la nuestra, una congregación metodista que nace, se desarrolla y vive…</a:t>
            </a:r>
            <a:endParaRPr lang="es-MX" b="1" dirty="0">
              <a:solidFill>
                <a:srgbClr val="FFFF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67" y="360040"/>
            <a:ext cx="1016466" cy="19168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228" y="2780928"/>
            <a:ext cx="3024336" cy="34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6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1844" y="2852936"/>
            <a:ext cx="3276599" cy="2592288"/>
          </a:xfrm>
        </p:spPr>
        <p:txBody>
          <a:bodyPr>
            <a:noAutofit/>
          </a:bodyPr>
          <a:lstStyle/>
          <a:p>
            <a:r>
              <a:rPr lang="es-MX" sz="4800" b="1" dirty="0" smtClean="0"/>
              <a:t>El primer </a:t>
            </a:r>
            <a:br>
              <a:rPr lang="es-MX" sz="4800" b="1" dirty="0" smtClean="0"/>
            </a:br>
            <a:r>
              <a:rPr lang="es-MX" sz="4800" b="1" dirty="0" smtClean="0"/>
              <a:t>Templo</a:t>
            </a:r>
            <a:br>
              <a:rPr lang="es-MX" sz="4800" b="1" dirty="0" smtClean="0"/>
            </a:br>
            <a:r>
              <a:rPr lang="es-MX" sz="4800" dirty="0" smtClean="0"/>
              <a:t/>
            </a:r>
            <a:br>
              <a:rPr lang="es-MX" sz="4800" dirty="0" smtClean="0"/>
            </a:br>
            <a:endParaRPr lang="es-MX" sz="40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750" y="705546"/>
            <a:ext cx="8433075" cy="5314254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3600" b="1" dirty="0"/>
              <a:t>25 Poniente</a:t>
            </a:r>
          </a:p>
        </p:txBody>
      </p:sp>
    </p:spTree>
    <p:extLst>
      <p:ext uri="{BB962C8B-B14F-4D97-AF65-F5344CB8AC3E}">
        <p14:creationId xmlns:p14="http://schemas.microsoft.com/office/powerpoint/2010/main" val="267678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548680"/>
            <a:ext cx="8229600" cy="1143000"/>
          </a:xfrm>
        </p:spPr>
        <p:txBody>
          <a:bodyPr/>
          <a:lstStyle/>
          <a:p>
            <a:pPr algn="ctr"/>
            <a:r>
              <a:rPr lang="es-MX" sz="4000" b="1" dirty="0" smtClean="0">
                <a:solidFill>
                  <a:srgbClr val="FFFF00"/>
                </a:solidFill>
              </a:rPr>
              <a:t>Templo actual</a:t>
            </a:r>
          </a:p>
          <a:p>
            <a:pPr algn="ctr"/>
            <a:r>
              <a:rPr lang="es-MX" sz="3200" b="1" dirty="0" smtClean="0">
                <a:solidFill>
                  <a:srgbClr val="FFFF00"/>
                </a:solidFill>
              </a:rPr>
              <a:t>23 Poniente y 41 Sur</a:t>
            </a:r>
            <a:endParaRPr lang="es-MX" sz="3200" b="1" dirty="0">
              <a:solidFill>
                <a:srgbClr val="FFFF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1700808"/>
            <a:ext cx="8604447" cy="517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3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556" y="-27384"/>
            <a:ext cx="1456415" cy="139071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148" y="2653206"/>
            <a:ext cx="5606392" cy="42047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7"/>
            <a:ext cx="4582244" cy="34366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08" y="11122"/>
            <a:ext cx="3432202" cy="343220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75935" y="3339509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/>
              <a:t>Niños</a:t>
            </a:r>
            <a:endParaRPr lang="es-MX" sz="36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7156250" y="1250787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 smtClean="0"/>
              <a:t>Jóvenes</a:t>
            </a:r>
            <a:endParaRPr lang="es-MX" sz="32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9285060" y="6377926"/>
            <a:ext cx="1686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 smtClean="0"/>
              <a:t>Adultos</a:t>
            </a:r>
            <a:endParaRPr lang="es-MX" sz="3200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" y="4052021"/>
            <a:ext cx="1445829" cy="139320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618" y="4002851"/>
            <a:ext cx="1417984" cy="137036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76" y="5530895"/>
            <a:ext cx="741725" cy="108609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76" y="464662"/>
            <a:ext cx="1800200" cy="17812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7" y="5637326"/>
            <a:ext cx="1214315" cy="121047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80" y="5696246"/>
            <a:ext cx="1097168" cy="109716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780" y="3717032"/>
            <a:ext cx="2702245" cy="1526139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9934599" y="5217776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Coro</a:t>
            </a:r>
            <a:endParaRPr lang="es-MX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0084726" y="5849323"/>
            <a:ext cx="1274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Seminario</a:t>
            </a:r>
            <a:endParaRPr lang="es-MX" b="1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023614" y="5350065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Organizaciones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72034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993" y="5589240"/>
            <a:ext cx="3276599" cy="241648"/>
          </a:xfrm>
        </p:spPr>
        <p:txBody>
          <a:bodyPr>
            <a:noAutofit/>
          </a:bodyPr>
          <a:lstStyle/>
          <a:p>
            <a:endParaRPr lang="es-MX" sz="4000" b="1" dirty="0">
              <a:solidFill>
                <a:srgbClr val="FFFF00"/>
              </a:solidFill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0349" y="0"/>
            <a:ext cx="10665998" cy="5999624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6613" y="5805264"/>
            <a:ext cx="3276599" cy="214536"/>
          </a:xfrm>
        </p:spPr>
        <p:txBody>
          <a:bodyPr>
            <a:normAutofit fontScale="70000" lnSpcReduction="20000"/>
          </a:bodyPr>
          <a:lstStyle/>
          <a:p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3646140" y="6204426"/>
            <a:ext cx="5647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>
                <a:solidFill>
                  <a:schemeClr val="accent4">
                    <a:lumMod val="75000"/>
                  </a:schemeClr>
                </a:solidFill>
              </a:rPr>
              <a:t>15 de   </a:t>
            </a:r>
            <a:r>
              <a:rPr lang="es-MX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septiembre</a:t>
            </a:r>
            <a:r>
              <a:rPr lang="es-MX" sz="3600" b="1" dirty="0" smtClean="0">
                <a:solidFill>
                  <a:srgbClr val="FF0000"/>
                </a:solidFill>
              </a:rPr>
              <a:t> de </a:t>
            </a:r>
            <a:r>
              <a:rPr lang="es-MX" sz="3600" b="1" dirty="0" smtClean="0">
                <a:solidFill>
                  <a:srgbClr val="FF0000"/>
                </a:solidFill>
              </a:rPr>
              <a:t>2017</a:t>
            </a:r>
            <a:endParaRPr lang="es-MX" sz="3600" b="1" dirty="0">
              <a:solidFill>
                <a:srgbClr val="FF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294212" y="6099592"/>
            <a:ext cx="38782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septiembre</a:t>
            </a:r>
            <a:endParaRPr lang="es-MX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664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6FA3CE-A218-4400-AA51-F51C6E85D0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en acuarela (panorámica)</Template>
  <TotalTime>0</TotalTime>
  <Words>212</Words>
  <Application>Microsoft Office PowerPoint</Application>
  <PresentationFormat>Personalizado</PresentationFormat>
  <Paragraphs>47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Watercolor_16x9</vt:lpstr>
      <vt:lpstr>     Autonomía de la                                  Iglesia Metodista       de México      LXXXVII Aniversario</vt:lpstr>
      <vt:lpstr>    del griego auto, "uno mismo", y nomos, "norma“, que, en términos generales, expresa:    la capacidad para darse reglas a uno mismo o tomar decisiones sin intervención ni influencia externa    </vt:lpstr>
      <vt:lpstr> Iglesia Metodista Episcopal,   Iglesia Metodista Episcopal del Sur   Los dos metodismos norteamericanos que lo trajeron a México en 1873, en donde trabajaron muy coordinadamente, en gran parte de la República Mexicana y que posteriormente se unieron en los Estados Unidos, fundando la IGLESIA METODISTA UNIDA, con la cual mantenemos una relación fraternal, comprensiva y de cooperación en calidad de Iglesia Autónoma Afiliada.  </vt:lpstr>
      <vt:lpstr>- Tras la Revolución de 1910 y la promulgación de la Constitución de 1917, las iglesias se vieron en la disyuntiva de obedecer las disposiciones legales que en varios sentidos restringieron su misión.   - Las iglesias evangélicas decidieron            obedecer la ley  - El liderazgo norteamericano hubo de entregar            paulatinamente el mando             a los líderes nacionales. </vt:lpstr>
      <vt:lpstr>- Esto alentó el espíritu nacionalista de muchos metodistas que deseaban que la obra eclesiástica llegara a ser totalmente dirigida y sostenida por nacionales.   Habíamos recibido el metodismo en el año 1873, habían transcurrido 56 años de metodismo misionero. Nuestros líderes mexicanos se sentían capacitados para tomar las riendas.</vt:lpstr>
      <vt:lpstr>- En 1929 se dio el colapso económico norteamericano, que limitó gravemente las finanzas de las dos denominaciones metodistas que trabajaban en México.    - Ambas juntas misioneras consideraron necesario apoyar la inquietud nacionalista mexicana. </vt:lpstr>
      <vt:lpstr>- Ambas denominaciones metodistas extranjeras convinieron en nombrar comisiones integradas por nacionales y misioneros norteamericanos para dar forma a un metodismo nacional unificado.</vt:lpstr>
      <vt:lpstr>Presentación de PowerPoint</vt:lpstr>
      <vt:lpstr>Al centro, 1º obispo        1930 - 1934 Juan N. Pascoe  A la derecha, 2º obispo        1934 - 1938 Sixto Ávila  A la izquierda, 3º obispo        1938 - 1942 Eleazar Guerra </vt:lpstr>
      <vt:lpstr>Con motivo del primer cincuentenario la Iglesia publicó un libro conmemorativo</vt:lpstr>
      <vt:lpstr>   Templo El Buen Pastor     Col. Belisario Domínguez, Puebla.</vt:lpstr>
      <vt:lpstr>El primer  Templo 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2015-07-21T00:32:03Z</dcterms:created>
  <dcterms:modified xsi:type="dcterms:W3CDTF">2018-01-30T01:53:44Z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TC028866379991</vt:lpwstr>
  </property>
</Properties>
</file>