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7" r:id="rId3"/>
    <p:sldId id="287" r:id="rId4"/>
    <p:sldId id="277" r:id="rId5"/>
    <p:sldId id="278" r:id="rId6"/>
    <p:sldId id="279" r:id="rId7"/>
    <p:sldId id="280" r:id="rId8"/>
    <p:sldId id="281" r:id="rId9"/>
    <p:sldId id="282" r:id="rId10"/>
    <p:sldId id="275" r:id="rId11"/>
    <p:sldId id="276" r:id="rId12"/>
    <p:sldId id="283" r:id="rId13"/>
    <p:sldId id="284" r:id="rId14"/>
    <p:sldId id="285" r:id="rId15"/>
    <p:sldId id="286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6" autoAdjust="0"/>
    <p:restoredTop sz="94660"/>
  </p:normalViewPr>
  <p:slideViewPr>
    <p:cSldViewPr>
      <p:cViewPr varScale="1">
        <p:scale>
          <a:sx n="56" d="100"/>
          <a:sy n="56" d="100"/>
        </p:scale>
        <p:origin x="619" y="53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s-ES"/>
              <a:t>01/07/2023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s-ES"/>
              <a:t>01/07/2023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pPr/>
              <a:t>01/07/2023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s-ES"/>
              <a:t>01/07/2023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s-ES"/>
              <a:pPr/>
              <a:t>01/07/2023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804" y="548680"/>
            <a:ext cx="10729192" cy="4328120"/>
          </a:xfrm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br>
              <a:rPr lang="es-ES" sz="7200" b="1" i="0" noProof="1">
                <a:solidFill>
                  <a:srgbClr val="FF0000"/>
                </a:solidFill>
              </a:rPr>
            </a:br>
            <a:br>
              <a:rPr lang="es-ES" b="1" noProof="1">
                <a:solidFill>
                  <a:srgbClr val="FF0000"/>
                </a:solidFill>
              </a:rPr>
            </a:br>
            <a:br>
              <a:rPr lang="es-ES" b="1" noProof="1">
                <a:solidFill>
                  <a:srgbClr val="FF0000"/>
                </a:solidFill>
              </a:rPr>
            </a:br>
            <a:br>
              <a:rPr lang="es-ES" b="1" noProof="1">
                <a:solidFill>
                  <a:srgbClr val="FF0000"/>
                </a:solidFill>
              </a:rPr>
            </a:br>
            <a:br>
              <a:rPr lang="es-ES" b="1" noProof="1">
                <a:solidFill>
                  <a:srgbClr val="FF0000"/>
                </a:solidFill>
              </a:rPr>
            </a:br>
            <a:br>
              <a:rPr lang="es-ES" b="1" noProof="1">
                <a:solidFill>
                  <a:srgbClr val="FF0000"/>
                </a:solidFill>
              </a:rPr>
            </a:br>
            <a:br>
              <a:rPr lang="es-ES" b="1" noProof="1">
                <a:solidFill>
                  <a:srgbClr val="FF0000"/>
                </a:solidFill>
              </a:rPr>
            </a:br>
            <a:br>
              <a:rPr lang="es-ES" b="1" noProof="1">
                <a:solidFill>
                  <a:srgbClr val="FF0000"/>
                </a:solidFill>
              </a:rPr>
            </a:br>
            <a:br>
              <a:rPr lang="es-ES" b="1" noProof="1">
                <a:solidFill>
                  <a:srgbClr val="FF0000"/>
                </a:solidFill>
              </a:rPr>
            </a:br>
            <a:r>
              <a:rPr lang="es-ES" sz="7200" b="1" i="0" noProof="1">
                <a:solidFill>
                  <a:srgbClr val="FF0000"/>
                </a:solidFill>
              </a:rPr>
              <a:t>Disciplina</a:t>
            </a:r>
            <a:br>
              <a:rPr lang="es-ES" sz="7200" b="1" i="0" noProof="1">
                <a:solidFill>
                  <a:srgbClr val="FF0000"/>
                </a:solidFill>
              </a:rPr>
            </a:br>
            <a:br>
              <a:rPr lang="es-ES" sz="7200" b="1" i="0" noProof="1">
                <a:solidFill>
                  <a:srgbClr val="FF0000"/>
                </a:solidFill>
              </a:rPr>
            </a:br>
            <a:r>
              <a:rPr lang="es-ES" b="1" noProof="1">
                <a:solidFill>
                  <a:srgbClr val="FF0000"/>
                </a:solidFill>
              </a:rPr>
              <a:t>de la Iglesia Metodista de México, A. R.</a:t>
            </a:r>
            <a:endParaRPr lang="es-ES" sz="7200" b="0" i="0" noProof="1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2999"/>
            <a:ext cx="8229600" cy="145806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s-ES" sz="4800" b="1" i="0" noProof="1">
                <a:solidFill>
                  <a:schemeClr val="accent6">
                    <a:lumMod val="75000"/>
                  </a:schemeClr>
                </a:solidFill>
              </a:rPr>
              <a:t>2014 – 2018</a:t>
            </a:r>
          </a:p>
          <a:p>
            <a:pPr marL="0" indent="0" algn="ctr">
              <a:spcBef>
                <a:spcPts val="0"/>
              </a:spcBef>
              <a:buNone/>
            </a:pPr>
            <a:endParaRPr lang="es-ES" sz="4800" b="1" i="0" noProof="1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ES" sz="2200" b="1" noProof="1">
                <a:solidFill>
                  <a:srgbClr val="C00000"/>
                </a:solidFill>
              </a:rPr>
              <a:t>UFM.2015</a:t>
            </a:r>
            <a:endParaRPr lang="es-ES" sz="2200" b="1" i="0" noProof="1">
              <a:solidFill>
                <a:srgbClr val="C00000"/>
              </a:solidFill>
            </a:endParaRPr>
          </a:p>
          <a:p>
            <a:pPr marL="0" indent="0" algn="l">
              <a:spcBef>
                <a:spcPts val="0"/>
              </a:spcBef>
              <a:buNone/>
            </a:pPr>
            <a:endParaRPr lang="es-ES" sz="2400" b="0" i="0" noProof="1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395">
            <a:off x="10048849" y="548286"/>
            <a:ext cx="1415921" cy="2042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925" y="4078384"/>
            <a:ext cx="1014784" cy="2332685"/>
          </a:xfrm>
          <a:prstGeom prst="rect">
            <a:avLst/>
          </a:prstGeom>
        </p:spPr>
      </p:pic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67694B36-3DC9-4CA5-AB1D-F4D6530BC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7609">
            <a:off x="745660" y="503944"/>
            <a:ext cx="1577046" cy="193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9836" y="2276872"/>
            <a:ext cx="9001000" cy="3816424"/>
          </a:xfrm>
        </p:spPr>
        <p:txBody>
          <a:bodyPr/>
          <a:lstStyle/>
          <a:p>
            <a:pPr algn="ctr"/>
            <a:r>
              <a:rPr lang="es-MX" sz="2000" b="1" dirty="0"/>
              <a:t>Gracias a Dios, la Iglesia Metodista cuenta con este texto educativo que llamamos Disciplina, es parte de “la hermosa heredad que nos ha tocado” (Salmo 16:6)</a:t>
            </a:r>
            <a:br>
              <a:rPr lang="es-MX" sz="2000" b="1" dirty="0"/>
            </a:br>
            <a:br>
              <a:rPr lang="es-MX" sz="2000" b="1" dirty="0"/>
            </a:br>
            <a:r>
              <a:rPr lang="es-MX" sz="2000" b="1" dirty="0"/>
              <a:t>Nuestro libro de la Disciplina es la expresión escrita de los más profundos pensamientos que dan a conocer la doctrina y práctica de los metodistas mexicanos. </a:t>
            </a:r>
            <a:br>
              <a:rPr lang="es-MX" sz="2000" b="1" dirty="0"/>
            </a:br>
            <a:br>
              <a:rPr lang="es-MX" sz="2000" b="1" dirty="0"/>
            </a:br>
            <a:r>
              <a:rPr lang="es-MX" sz="2000" b="1" dirty="0"/>
              <a:t>Es un libro dinámico que devela la vida de la Iglesia misma como parte del cuerpo de Cristo, sus luchas y necesidades internas, así como sus retos de práctica del ministerio en medio de una sociedad cambiante, necesitada e imbuida en su devenir.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790156" y="990600"/>
            <a:ext cx="6120680" cy="926232"/>
          </a:xfrm>
        </p:spPr>
        <p:txBody>
          <a:bodyPr>
            <a:normAutofit/>
          </a:bodyPr>
          <a:lstStyle/>
          <a:p>
            <a:pPr algn="ctr"/>
            <a:r>
              <a:rPr lang="es-MX" sz="4800" b="1" dirty="0">
                <a:solidFill>
                  <a:srgbClr val="FF0000"/>
                </a:solidFill>
              </a:rPr>
              <a:t>La Disciplina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3" y="356428"/>
            <a:ext cx="1248596" cy="17764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954" y="356428"/>
            <a:ext cx="1155202" cy="177642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161" y="356428"/>
            <a:ext cx="1259195" cy="177642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016" y="2564904"/>
            <a:ext cx="1178340" cy="177642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065" y="4773380"/>
            <a:ext cx="1167639" cy="17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6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1916832"/>
            <a:ext cx="10332638" cy="4608511"/>
          </a:xfrm>
        </p:spPr>
        <p:txBody>
          <a:bodyPr/>
          <a:lstStyle/>
          <a:p>
            <a:r>
              <a:rPr lang="es-MX" sz="5400" b="1" dirty="0">
                <a:solidFill>
                  <a:srgbClr val="FFFF00"/>
                </a:solidFill>
              </a:rPr>
              <a:t>- Síntesis histórica</a:t>
            </a:r>
            <a:br>
              <a:rPr lang="es-MX" sz="5400" b="1" dirty="0">
                <a:solidFill>
                  <a:srgbClr val="FFFF00"/>
                </a:solidFill>
              </a:rPr>
            </a:br>
            <a:r>
              <a:rPr lang="es-MX" sz="5400" b="1" dirty="0">
                <a:solidFill>
                  <a:srgbClr val="FFFF00"/>
                </a:solidFill>
              </a:rPr>
              <a:t>- Nuestro quehacer teológico</a:t>
            </a:r>
            <a:br>
              <a:rPr lang="es-MX" sz="5400" b="1" dirty="0">
                <a:solidFill>
                  <a:srgbClr val="FFFF00"/>
                </a:solidFill>
              </a:rPr>
            </a:br>
            <a:r>
              <a:rPr lang="es-MX" sz="5400" b="1" dirty="0">
                <a:solidFill>
                  <a:srgbClr val="FFFF00"/>
                </a:solidFill>
              </a:rPr>
              <a:t>- Reglas Generales</a:t>
            </a:r>
            <a:br>
              <a:rPr lang="es-MX" sz="5400" b="1" dirty="0">
                <a:solidFill>
                  <a:srgbClr val="FFFF00"/>
                </a:solidFill>
              </a:rPr>
            </a:br>
            <a:r>
              <a:rPr lang="es-MX" sz="5400" b="1" dirty="0">
                <a:solidFill>
                  <a:srgbClr val="FFFF00"/>
                </a:solidFill>
              </a:rPr>
              <a:t>- Artículos de Religión</a:t>
            </a:r>
            <a:br>
              <a:rPr lang="es-MX" sz="5400" b="1" dirty="0">
                <a:solidFill>
                  <a:srgbClr val="FFFF00"/>
                </a:solidFill>
              </a:rPr>
            </a:br>
            <a:r>
              <a:rPr lang="es-MX" sz="5400" b="1" dirty="0">
                <a:solidFill>
                  <a:srgbClr val="FFFF00"/>
                </a:solidFill>
              </a:rPr>
              <a:t>- Credo Social</a:t>
            </a:r>
            <a:br>
              <a:rPr lang="es-MX" sz="5400" b="1" dirty="0">
                <a:solidFill>
                  <a:srgbClr val="FFFF00"/>
                </a:solidFill>
              </a:rPr>
            </a:br>
            <a:endParaRPr lang="es-MX" sz="54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3813" y="548680"/>
            <a:ext cx="7992888" cy="1008112"/>
          </a:xfrm>
        </p:spPr>
        <p:txBody>
          <a:bodyPr>
            <a:normAutofit fontScale="92500"/>
          </a:bodyPr>
          <a:lstStyle/>
          <a:p>
            <a:r>
              <a:rPr lang="es-MX" sz="5400" b="1" dirty="0">
                <a:solidFill>
                  <a:srgbClr val="FF0000"/>
                </a:solidFill>
              </a:rPr>
              <a:t>I) Contenido (informativo)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828" y="548680"/>
            <a:ext cx="1788822" cy="184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5980" y="1916832"/>
            <a:ext cx="9289032" cy="3816425"/>
          </a:xfrm>
        </p:spPr>
        <p:txBody>
          <a:bodyPr/>
          <a:lstStyle/>
          <a:p>
            <a:r>
              <a:rPr lang="es-MX" sz="5400" b="1" dirty="0">
                <a:solidFill>
                  <a:srgbClr val="FFFF00"/>
                </a:solidFill>
              </a:rPr>
              <a:t>Breve repaso histórico del Metodismo en La Gran Bretaña, Estados Unidos y México </a:t>
            </a:r>
            <a:br>
              <a:rPr lang="es-MX" sz="5400" b="1" dirty="0">
                <a:solidFill>
                  <a:srgbClr val="FFFF00"/>
                </a:solidFill>
              </a:rPr>
            </a:br>
            <a:endParaRPr lang="es-MX" sz="54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6084167" cy="710208"/>
          </a:xfrm>
        </p:spPr>
        <p:txBody>
          <a:bodyPr>
            <a:normAutofit lnSpcReduction="10000"/>
          </a:bodyPr>
          <a:lstStyle/>
          <a:p>
            <a:r>
              <a:rPr lang="es-MX" sz="4800" b="1" dirty="0">
                <a:solidFill>
                  <a:srgbClr val="FF0000"/>
                </a:solidFill>
              </a:rPr>
              <a:t>Síntesis histórica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996" y="5303515"/>
            <a:ext cx="2592288" cy="12961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411" y="198512"/>
            <a:ext cx="2223405" cy="15841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636" y="5303152"/>
            <a:ext cx="2209180" cy="129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9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9916" y="2420888"/>
            <a:ext cx="7776864" cy="4031704"/>
          </a:xfrm>
        </p:spPr>
        <p:txBody>
          <a:bodyPr/>
          <a:lstStyle/>
          <a:p>
            <a:r>
              <a:rPr lang="es-MX" sz="4800" b="1" dirty="0">
                <a:solidFill>
                  <a:srgbClr val="FFFF00"/>
                </a:solidFill>
              </a:rPr>
              <a:t>La manera en que llegamos a nuestras Doctrinas y cuáles son las más prominentes entre ellas.</a:t>
            </a:r>
            <a:br>
              <a:rPr lang="es-MX" sz="4800" b="1" dirty="0">
                <a:solidFill>
                  <a:srgbClr val="FFFF00"/>
                </a:solidFill>
              </a:rPr>
            </a:br>
            <a:br>
              <a:rPr lang="es-MX" sz="4800" b="1" dirty="0">
                <a:solidFill>
                  <a:srgbClr val="FFFF00"/>
                </a:solidFill>
              </a:rPr>
            </a:br>
            <a:endParaRPr lang="es-MX" sz="48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4400" b="1" dirty="0">
                <a:solidFill>
                  <a:srgbClr val="FF0000"/>
                </a:solidFill>
              </a:rPr>
              <a:t>Nuestro quehacer Teológico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24" y="4335060"/>
            <a:ext cx="2827015" cy="21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1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3892" y="2204864"/>
            <a:ext cx="9001000" cy="4104456"/>
          </a:xfrm>
        </p:spPr>
        <p:txBody>
          <a:bodyPr/>
          <a:lstStyle/>
          <a:p>
            <a:r>
              <a:rPr lang="es-MX" sz="4400" b="1" dirty="0">
                <a:solidFill>
                  <a:srgbClr val="FFFF00"/>
                </a:solidFill>
              </a:rPr>
              <a:t>Reglas redactadas por don Juan Wesley en 1739 que retenemos en su forma original porque son la expresión de un elevado concepto de conducta cristiana.</a:t>
            </a:r>
            <a:br>
              <a:rPr lang="es-MX" sz="4400" b="1" dirty="0">
                <a:solidFill>
                  <a:srgbClr val="FFFF00"/>
                </a:solidFill>
              </a:rPr>
            </a:br>
            <a:endParaRPr lang="es-MX" sz="44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09837" y="1052736"/>
            <a:ext cx="6264696" cy="998240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rgbClr val="FF0000"/>
                </a:solidFill>
              </a:rPr>
              <a:t>Las Reglas Generales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438" y="188640"/>
            <a:ext cx="200523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3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9956" y="2133600"/>
            <a:ext cx="9649072" cy="4175720"/>
          </a:xfrm>
        </p:spPr>
        <p:txBody>
          <a:bodyPr/>
          <a:lstStyle/>
          <a:p>
            <a:r>
              <a:rPr lang="es-MX" sz="4800" b="1" dirty="0">
                <a:solidFill>
                  <a:srgbClr val="FFFF00"/>
                </a:solidFill>
              </a:rPr>
              <a:t>Conjunto de principios fundamentales e imprescindibles de la fe cristiana revelados en la Biblia que sustentan la doctrina y pensamiento de la Iglesia Metodista.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49797" y="990600"/>
            <a:ext cx="5760640" cy="1143000"/>
          </a:xfrm>
        </p:spPr>
        <p:txBody>
          <a:bodyPr>
            <a:normAutofit/>
          </a:bodyPr>
          <a:lstStyle/>
          <a:p>
            <a:r>
              <a:rPr lang="es-MX" sz="4400" b="1" dirty="0">
                <a:solidFill>
                  <a:srgbClr val="FF0000"/>
                </a:solidFill>
              </a:rPr>
              <a:t>Artículos de Religión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212" y="188640"/>
            <a:ext cx="5832648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3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5980" y="1988840"/>
            <a:ext cx="9505056" cy="4536504"/>
          </a:xfrm>
        </p:spPr>
        <p:txBody>
          <a:bodyPr/>
          <a:lstStyle/>
          <a:p>
            <a:r>
              <a:rPr lang="es-MX" sz="4400" b="1" dirty="0">
                <a:solidFill>
                  <a:srgbClr val="FFFF00"/>
                </a:solidFill>
              </a:rPr>
              <a:t>Durante una época en que la situación social requería la influencia de valores cristianos, la Iglesia Metodista de los EU lanzó en 1908 dieciséis declaraciones que formaron su Credo Social.</a:t>
            </a:r>
            <a:br>
              <a:rPr lang="es-MX" sz="4400" b="1" dirty="0">
                <a:solidFill>
                  <a:srgbClr val="FFFF00"/>
                </a:solidFill>
              </a:rPr>
            </a:br>
            <a:endParaRPr lang="es-MX" sz="44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4571999" cy="782216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rgbClr val="FF0000"/>
                </a:solidFill>
              </a:rPr>
              <a:t>Credo Social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561" y="578104"/>
            <a:ext cx="4536927" cy="141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0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0036" y="2514600"/>
            <a:ext cx="8496944" cy="4010743"/>
          </a:xfrm>
        </p:spPr>
        <p:txBody>
          <a:bodyPr/>
          <a:lstStyle/>
          <a:p>
            <a:r>
              <a:rPr lang="es-MX" sz="5400" b="1" dirty="0">
                <a:solidFill>
                  <a:srgbClr val="FFFF00"/>
                </a:solidFill>
              </a:rPr>
              <a:t>- Constitución</a:t>
            </a:r>
            <a:br>
              <a:rPr lang="es-MX" sz="5400" b="1" dirty="0">
                <a:solidFill>
                  <a:srgbClr val="FFFF00"/>
                </a:solidFill>
              </a:rPr>
            </a:br>
            <a:r>
              <a:rPr lang="es-MX" sz="5400" b="1" dirty="0">
                <a:solidFill>
                  <a:srgbClr val="FFFF00"/>
                </a:solidFill>
              </a:rPr>
              <a:t>- Legislación</a:t>
            </a:r>
            <a:br>
              <a:rPr lang="es-MX" sz="5400" b="1" dirty="0">
                <a:solidFill>
                  <a:srgbClr val="FFFF00"/>
                </a:solidFill>
              </a:rPr>
            </a:br>
            <a:r>
              <a:rPr lang="es-MX" sz="5400" b="1" dirty="0">
                <a:solidFill>
                  <a:srgbClr val="FFFF00"/>
                </a:solidFill>
              </a:rPr>
              <a:t>- Constituciones de   </a:t>
            </a:r>
            <a:br>
              <a:rPr lang="es-MX" sz="5400" b="1" dirty="0">
                <a:solidFill>
                  <a:srgbClr val="FFFF00"/>
                </a:solidFill>
              </a:rPr>
            </a:br>
            <a:r>
              <a:rPr lang="es-MX" sz="5400" b="1" dirty="0">
                <a:solidFill>
                  <a:srgbClr val="FFFF00"/>
                </a:solidFill>
              </a:rPr>
              <a:t>   organizaciones</a:t>
            </a:r>
            <a:br>
              <a:rPr lang="es-MX" sz="5400" b="1" dirty="0">
                <a:solidFill>
                  <a:srgbClr val="FFFF00"/>
                </a:solidFill>
              </a:rPr>
            </a:br>
            <a:r>
              <a:rPr lang="es-MX" sz="5400" b="1" dirty="0">
                <a:solidFill>
                  <a:srgbClr val="FFFF00"/>
                </a:solidFill>
              </a:rPr>
              <a:t>- Ritual de la IMMAR</a:t>
            </a:r>
            <a:br>
              <a:rPr lang="es-MX" sz="5400" b="1" dirty="0">
                <a:solidFill>
                  <a:srgbClr val="FFFF00"/>
                </a:solidFill>
              </a:rPr>
            </a:br>
            <a:endParaRPr lang="es-MX" sz="54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53852" y="620688"/>
            <a:ext cx="7848872" cy="1224136"/>
          </a:xfrm>
        </p:spPr>
        <p:txBody>
          <a:bodyPr>
            <a:normAutofit fontScale="92500"/>
          </a:bodyPr>
          <a:lstStyle/>
          <a:p>
            <a:r>
              <a:rPr lang="es-MX" sz="4800" b="1" dirty="0">
                <a:solidFill>
                  <a:srgbClr val="FF0000"/>
                </a:solidFill>
              </a:rPr>
              <a:t>II) Contenido     (legislativo)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372" y="692696"/>
            <a:ext cx="237626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5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9956" y="2514600"/>
            <a:ext cx="9793088" cy="3938735"/>
          </a:xfrm>
        </p:spPr>
        <p:txBody>
          <a:bodyPr/>
          <a:lstStyle/>
          <a:p>
            <a:r>
              <a:rPr lang="es-MX" sz="5400" b="1" dirty="0">
                <a:solidFill>
                  <a:srgbClr val="FFFF00"/>
                </a:solidFill>
              </a:rPr>
              <a:t>Parte de la Disciplina de la Iglesia que determina sus principios teológicos, su forma de gobierno, composición y administración</a:t>
            </a:r>
            <a:endParaRPr lang="es-MX" sz="5400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663423" y="764704"/>
            <a:ext cx="5004047" cy="1070248"/>
          </a:xfrm>
        </p:spPr>
        <p:txBody>
          <a:bodyPr>
            <a:noAutofit/>
          </a:bodyPr>
          <a:lstStyle/>
          <a:p>
            <a:r>
              <a:rPr lang="es-MX" sz="5400" b="1" dirty="0">
                <a:solidFill>
                  <a:srgbClr val="FF0000"/>
                </a:solidFill>
              </a:rPr>
              <a:t>Constitución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504" y="439068"/>
            <a:ext cx="2815557" cy="173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8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5980" y="2060848"/>
            <a:ext cx="9361040" cy="4248472"/>
          </a:xfrm>
        </p:spPr>
        <p:txBody>
          <a:bodyPr/>
          <a:lstStyle/>
          <a:p>
            <a:r>
              <a:rPr lang="es-MX" sz="5400" b="1" dirty="0">
                <a:solidFill>
                  <a:srgbClr val="FFFF00"/>
                </a:solidFill>
              </a:rPr>
              <a:t>Parte de la Disciplina que reglamenta los fundamentos y principios contenidos en la Constitución de la Iglesia.</a:t>
            </a:r>
            <a:br>
              <a:rPr lang="es-MX" sz="5400" b="1" dirty="0">
                <a:solidFill>
                  <a:srgbClr val="FFFF00"/>
                </a:solidFill>
              </a:rPr>
            </a:br>
            <a:endParaRPr lang="es-MX" sz="54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4283967" cy="854224"/>
          </a:xfrm>
        </p:spPr>
        <p:txBody>
          <a:bodyPr>
            <a:normAutofit/>
          </a:bodyPr>
          <a:lstStyle/>
          <a:p>
            <a:r>
              <a:rPr lang="es-MX" sz="4800" b="1" dirty="0">
                <a:solidFill>
                  <a:srgbClr val="FF0000"/>
                </a:solidFill>
              </a:rPr>
              <a:t>Legislación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24" y="332656"/>
            <a:ext cx="290195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1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972" y="2636913"/>
            <a:ext cx="9001000" cy="2592287"/>
          </a:xfrm>
        </p:spPr>
        <p:txBody>
          <a:bodyPr/>
          <a:lstStyle/>
          <a:p>
            <a:r>
              <a:rPr lang="es-MX" sz="4400" b="1" dirty="0">
                <a:solidFill>
                  <a:srgbClr val="FFFF00"/>
                </a:solidFill>
              </a:rPr>
              <a:t>Parte de la Disciplina que determina los objetivos de cada Organización, forma de gobierno, composición y administración.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s-MX" sz="4800" b="1" dirty="0">
                <a:solidFill>
                  <a:srgbClr val="FF0000"/>
                </a:solidFill>
              </a:rPr>
              <a:t>Constituciones de organizaciones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92" y="5373216"/>
            <a:ext cx="1164901" cy="11771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71" y="5373215"/>
            <a:ext cx="1177177" cy="11771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20" y="5383469"/>
            <a:ext cx="1207472" cy="11669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825" y="5389514"/>
            <a:ext cx="1166923" cy="116692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18" y="5383469"/>
            <a:ext cx="1139546" cy="116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6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972" y="2492896"/>
            <a:ext cx="9433048" cy="3672408"/>
          </a:xfrm>
        </p:spPr>
        <p:txBody>
          <a:bodyPr/>
          <a:lstStyle/>
          <a:p>
            <a:r>
              <a:rPr lang="es-MX" sz="4000" b="1" dirty="0">
                <a:solidFill>
                  <a:srgbClr val="FFFF00"/>
                </a:solidFill>
              </a:rPr>
              <a:t>Establece las formas de ritos y ceremonias para la administración de los sacramentos y otros actos trascendentes en la vida de sus miembros.</a:t>
            </a:r>
            <a:br>
              <a:rPr lang="es-MX" sz="4000" b="1" dirty="0">
                <a:solidFill>
                  <a:srgbClr val="FFFF00"/>
                </a:solidFill>
              </a:rPr>
            </a:br>
            <a:endParaRPr lang="es-MX" sz="4000" b="1" dirty="0">
              <a:solidFill>
                <a:srgbClr val="FFFF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09837" y="990600"/>
            <a:ext cx="2448271" cy="1143000"/>
          </a:xfrm>
        </p:spPr>
        <p:txBody>
          <a:bodyPr>
            <a:normAutofit/>
          </a:bodyPr>
          <a:lstStyle/>
          <a:p>
            <a:r>
              <a:rPr lang="es-MX" sz="4400" b="1" dirty="0">
                <a:solidFill>
                  <a:srgbClr val="FF0000"/>
                </a:solidFill>
              </a:rPr>
              <a:t>Ritual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029" y="548680"/>
            <a:ext cx="3319991" cy="158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9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4" y="3501008"/>
            <a:ext cx="9144000" cy="2808311"/>
          </a:xfrm>
        </p:spPr>
        <p:txBody>
          <a:bodyPr/>
          <a:lstStyle/>
          <a:p>
            <a:pPr algn="ctr"/>
            <a:r>
              <a:rPr lang="es-MX" sz="3600" dirty="0" err="1">
                <a:solidFill>
                  <a:schemeClr val="accent6">
                    <a:lumMod val="75000"/>
                  </a:schemeClr>
                </a:solidFill>
              </a:rPr>
              <a:t>Sadi</a:t>
            </a:r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 Carnot 73, </a:t>
            </a:r>
            <a:br>
              <a:rPr lang="es-MX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Col. San Rafael</a:t>
            </a:r>
            <a:br>
              <a:rPr lang="es-MX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C. P. 06470, México, DF</a:t>
            </a:r>
            <a:br>
              <a:rPr lang="es-MX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Tel. (0155) 5535 7231</a:t>
            </a:r>
            <a:br>
              <a:rPr lang="es-MX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MX" sz="3600" dirty="0">
                <a:solidFill>
                  <a:schemeClr val="accent6">
                    <a:lumMod val="75000"/>
                  </a:schemeClr>
                </a:solidFill>
              </a:rPr>
              <a:t>correo: cupsa_ventas@hotmail.com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2222376"/>
          </a:xfrm>
        </p:spPr>
        <p:txBody>
          <a:bodyPr>
            <a:normAutofit/>
          </a:bodyPr>
          <a:lstStyle/>
          <a:p>
            <a:r>
              <a:rPr lang="es-MX" b="1" dirty="0"/>
              <a:t>Editada por</a:t>
            </a:r>
            <a:r>
              <a:rPr lang="es-MX" dirty="0"/>
              <a:t>:</a:t>
            </a:r>
          </a:p>
          <a:p>
            <a:endParaRPr lang="es-MX" dirty="0"/>
          </a:p>
          <a:p>
            <a:pPr algn="ctr"/>
            <a:r>
              <a:rPr lang="es-MX" sz="4800" b="1" dirty="0">
                <a:solidFill>
                  <a:srgbClr val="FF0000"/>
                </a:solidFill>
              </a:rPr>
              <a:t>Casa Unida de Publicaciones, S. A. de C. V.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728" y="116632"/>
            <a:ext cx="2328348" cy="169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7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66FA3CE-A218-4400-AA51-F51C6E85D0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en acuarela (panorámica)</Template>
  <TotalTime>0</TotalTime>
  <Words>471</Words>
  <Application>Microsoft Office PowerPoint</Application>
  <PresentationFormat>Personalizado</PresentationFormat>
  <Paragraphs>32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Palatino Linotype</vt:lpstr>
      <vt:lpstr>Watercolor_16x9</vt:lpstr>
      <vt:lpstr>         Disciplina  de la Iglesia Metodista de México, A. R.</vt:lpstr>
      <vt:lpstr>Gracias a Dios, la Iglesia Metodista cuenta con este texto educativo que llamamos Disciplina, es parte de “la hermosa heredad que nos ha tocado” (Salmo 16:6)  Nuestro libro de la Disciplina es la expresión escrita de los más profundos pensamientos que dan a conocer la doctrina y práctica de los metodistas mexicanos.   Es un libro dinámico que devela la vida de la Iglesia misma como parte del cuerpo de Cristo, sus luchas y necesidades internas, así como sus retos de práctica del ministerio en medio de una sociedad cambiante, necesitada e imbuida en su devenir.</vt:lpstr>
      <vt:lpstr>- Síntesis histórica - Nuestro quehacer teológico - Reglas Generales - Artículos de Religión - Credo Social </vt:lpstr>
      <vt:lpstr>Breve repaso histórico del Metodismo en La Gran Bretaña, Estados Unidos y México  </vt:lpstr>
      <vt:lpstr>La manera en que llegamos a nuestras Doctrinas y cuáles son las más prominentes entre ellas.  </vt:lpstr>
      <vt:lpstr>Reglas redactadas por don Juan Wesley en 1739 que retenemos en su forma original porque son la expresión de un elevado concepto de conducta cristiana. </vt:lpstr>
      <vt:lpstr>Conjunto de principios fundamentales e imprescindibles de la fe cristiana revelados en la Biblia que sustentan la doctrina y pensamiento de la Iglesia Metodista.</vt:lpstr>
      <vt:lpstr>Durante una época en que la situación social requería la influencia de valores cristianos, la Iglesia Metodista de los EU lanzó en 1908 dieciséis declaraciones que formaron su Credo Social. </vt:lpstr>
      <vt:lpstr>- Constitución - Legislación - Constituciones de       organizaciones - Ritual de la IMMAR </vt:lpstr>
      <vt:lpstr>Parte de la Disciplina de la Iglesia que determina sus principios teológicos, su forma de gobierno, composición y administración</vt:lpstr>
      <vt:lpstr>Parte de la Disciplina que reglamenta los fundamentos y principios contenidos en la Constitución de la Iglesia. </vt:lpstr>
      <vt:lpstr>Parte de la Disciplina que determina los objetivos de cada Organización, forma de gobierno, composición y administración.</vt:lpstr>
      <vt:lpstr>Establece las formas de ritos y ceremonias para la administración de los sacramentos y otros actos trascendentes en la vida de sus miembros. </vt:lpstr>
      <vt:lpstr>Sadi Carnot 73,  Col. San Rafael C. P. 06470, México, DF Tel. (0155) 5535 7231 correo: cupsa_ventas@hotmail.com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2015-07-21T00:32:03Z</dcterms:created>
  <dcterms:modified xsi:type="dcterms:W3CDTF">2023-07-01T19:10:02Z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TC028866379991</vt:lpwstr>
  </property>
</Properties>
</file>